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6" r:id="rId3"/>
    <p:sldId id="258" r:id="rId4"/>
    <p:sldId id="261" r:id="rId5"/>
    <p:sldId id="259" r:id="rId6"/>
    <p:sldId id="260"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418F6F9-F804-4A7C-B432-B71925CDAADC}" type="datetimeFigureOut">
              <a:rPr lang="en-IN" smtClean="0"/>
              <a:t>18-11-2021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2862E9C-ECD6-408E-BEAA-EFBF62F45B27}"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18F6F9-F804-4A7C-B432-B71925CDAADC}" type="datetimeFigureOut">
              <a:rPr lang="en-IN" smtClean="0"/>
              <a:t>18-11-2021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2862E9C-ECD6-408E-BEAA-EFBF62F45B27}"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418F6F9-F804-4A7C-B432-B71925CDAADC}" type="datetimeFigureOut">
              <a:rPr lang="en-IN" smtClean="0"/>
              <a:t>18-11-2021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2862E9C-ECD6-408E-BEAA-EFBF62F45B27}" type="slidenum">
              <a:rPr lang="en-IN" smtClean="0"/>
              <a:t>‹#›</a:t>
            </a:fld>
            <a:endParaRPr lang="en-IN"/>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18F6F9-F804-4A7C-B432-B71925CDAADC}" type="datetimeFigureOut">
              <a:rPr lang="en-IN" smtClean="0"/>
              <a:t>18-11-2021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2862E9C-ECD6-408E-BEAA-EFBF62F45B27}" type="slidenum">
              <a:rPr lang="en-IN" smtClean="0"/>
              <a:t>‹#›</a:t>
            </a:fld>
            <a:endParaRPr lang="en-IN"/>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18F6F9-F804-4A7C-B432-B71925CDAADC}" type="datetimeFigureOut">
              <a:rPr lang="en-IN" smtClean="0"/>
              <a:t>18-11-2021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2862E9C-ECD6-408E-BEAA-EFBF62F45B27}"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418F6F9-F804-4A7C-B432-B71925CDAADC}" type="datetimeFigureOut">
              <a:rPr lang="en-IN" smtClean="0"/>
              <a:t>18-11-2021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2862E9C-ECD6-408E-BEAA-EFBF62F45B27}" type="slidenum">
              <a:rPr lang="en-IN" smtClean="0"/>
              <a:t>‹#›</a:t>
            </a:fld>
            <a:endParaRPr lang="en-IN"/>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418F6F9-F804-4A7C-B432-B71925CDAADC}" type="datetimeFigureOut">
              <a:rPr lang="en-IN" smtClean="0"/>
              <a:t>18-11-2021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2862E9C-ECD6-408E-BEAA-EFBF62F45B27}"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18F6F9-F804-4A7C-B432-B71925CDAADC}" type="datetimeFigureOut">
              <a:rPr lang="en-IN" smtClean="0"/>
              <a:t>18-11-2021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2862E9C-ECD6-408E-BEAA-EFBF62F45B27}"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418F6F9-F804-4A7C-B432-B71925CDAADC}" type="datetimeFigureOut">
              <a:rPr lang="en-IN" smtClean="0"/>
              <a:t>18-11-2021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2862E9C-ECD6-408E-BEAA-EFBF62F45B27}"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418F6F9-F804-4A7C-B432-B71925CDAADC}" type="datetimeFigureOut">
              <a:rPr lang="en-IN" smtClean="0"/>
              <a:t>18-11-2021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2862E9C-ECD6-408E-BEAA-EFBF62F45B27}" type="slidenum">
              <a:rPr lang="en-IN" smtClean="0"/>
              <a:t>‹#›</a:t>
            </a:fld>
            <a:endParaRPr lang="en-IN"/>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18F6F9-F804-4A7C-B432-B71925CDAADC}" type="datetimeFigureOut">
              <a:rPr lang="en-IN" smtClean="0"/>
              <a:t>18-11-2021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2862E9C-ECD6-408E-BEAA-EFBF62F45B27}" type="slidenum">
              <a:rPr lang="en-IN" smtClean="0"/>
              <a:t>‹#›</a:t>
            </a:fld>
            <a:endParaRPr lang="en-IN"/>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418F6F9-F804-4A7C-B432-B71925CDAADC}" type="datetimeFigureOut">
              <a:rPr lang="en-IN" smtClean="0"/>
              <a:t>18-11-2021</a:t>
            </a:fld>
            <a:endParaRPr lang="en-IN"/>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IN"/>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2862E9C-ECD6-408E-BEAA-EFBF62F45B27}" type="slidenum">
              <a:rPr lang="en-IN" smtClean="0"/>
              <a:t>‹#›</a:t>
            </a:fld>
            <a:endParaRPr lang="en-IN"/>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5736" y="476672"/>
            <a:ext cx="5553764" cy="523220"/>
          </a:xfrm>
          <a:prstGeom prst="rect">
            <a:avLst/>
          </a:prstGeom>
        </p:spPr>
        <p:txBody>
          <a:bodyPr wrap="none">
            <a:spAutoFit/>
          </a:bodyPr>
          <a:lstStyle/>
          <a:p>
            <a:r>
              <a:rPr lang="en-US" sz="2800" b="1" dirty="0"/>
              <a:t>TRANSFER TECHNOLOGY PROCESS</a:t>
            </a:r>
            <a:endParaRPr lang="en-IN" sz="2800" b="1" dirty="0"/>
          </a:p>
        </p:txBody>
      </p:sp>
      <p:sp>
        <p:nvSpPr>
          <p:cNvPr id="3" name="TextBox 2"/>
          <p:cNvSpPr txBox="1"/>
          <p:nvPr/>
        </p:nvSpPr>
        <p:spPr>
          <a:xfrm>
            <a:off x="5508104" y="5478407"/>
            <a:ext cx="3555782" cy="1477328"/>
          </a:xfrm>
          <a:prstGeom prst="rect">
            <a:avLst/>
          </a:prstGeom>
          <a:noFill/>
        </p:spPr>
        <p:txBody>
          <a:bodyPr wrap="none" rtlCol="0">
            <a:spAutoFit/>
          </a:bodyPr>
          <a:lstStyle/>
          <a:p>
            <a:r>
              <a:rPr lang="en-US" b="1" dirty="0" smtClean="0"/>
              <a:t>Dr. </a:t>
            </a:r>
            <a:r>
              <a:rPr lang="en-US" b="1" dirty="0"/>
              <a:t>S</a:t>
            </a:r>
            <a:r>
              <a:rPr lang="en-US" b="1" dirty="0" smtClean="0"/>
              <a:t>hashi Kiran Misra</a:t>
            </a:r>
          </a:p>
          <a:p>
            <a:r>
              <a:rPr lang="en-US" b="1" dirty="0" smtClean="0"/>
              <a:t>Assistant Process</a:t>
            </a:r>
          </a:p>
          <a:p>
            <a:r>
              <a:rPr lang="en-US" b="1" dirty="0" smtClean="0"/>
              <a:t>School of Pharmaceutical Sciences</a:t>
            </a:r>
          </a:p>
          <a:p>
            <a:r>
              <a:rPr lang="en-US" b="1" dirty="0" smtClean="0"/>
              <a:t>CSJM University Kanpur</a:t>
            </a:r>
          </a:p>
          <a:p>
            <a:endParaRPr lang="en-IN" b="1" dirty="0"/>
          </a:p>
        </p:txBody>
      </p:sp>
      <p:pic>
        <p:nvPicPr>
          <p:cNvPr id="1026" name="Picture 2" descr="Forced technology transfer and Made in China 2025: An introduction -  Technology services new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504506"/>
            <a:ext cx="7920880" cy="35325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4478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95736" y="476672"/>
            <a:ext cx="3638817" cy="369332"/>
          </a:xfrm>
          <a:prstGeom prst="rect">
            <a:avLst/>
          </a:prstGeom>
        </p:spPr>
        <p:txBody>
          <a:bodyPr wrap="none">
            <a:spAutoFit/>
          </a:bodyPr>
          <a:lstStyle/>
          <a:p>
            <a:r>
              <a:rPr lang="en-US" b="1" dirty="0"/>
              <a:t>TRANSFER TECHNOLOGY PROCESS</a:t>
            </a:r>
            <a:endParaRPr lang="en-IN" dirty="0"/>
          </a:p>
        </p:txBody>
      </p:sp>
      <p:pic>
        <p:nvPicPr>
          <p:cNvPr id="5" name="Picture 4" descr="IMG_256"/>
          <p:cNvPicPr/>
          <p:nvPr/>
        </p:nvPicPr>
        <p:blipFill>
          <a:blip r:embed="rId2"/>
          <a:stretch>
            <a:fillRect/>
          </a:stretch>
        </p:blipFill>
        <p:spPr>
          <a:xfrm>
            <a:off x="251520" y="846004"/>
            <a:ext cx="8784976" cy="6011996"/>
          </a:xfrm>
          <a:prstGeom prst="rect">
            <a:avLst/>
          </a:prstGeom>
          <a:noFill/>
          <a:ln w="9525">
            <a:noFill/>
          </a:ln>
        </p:spPr>
      </p:pic>
    </p:spTree>
    <p:extLst>
      <p:ext uri="{BB962C8B-B14F-4D97-AF65-F5344CB8AC3E}">
        <p14:creationId xmlns:p14="http://schemas.microsoft.com/office/powerpoint/2010/main" val="338404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9188" y="620688"/>
            <a:ext cx="8229600" cy="786416"/>
          </a:xfrm>
        </p:spPr>
        <p:txBody>
          <a:bodyPr>
            <a:normAutofit fontScale="90000"/>
          </a:bodyPr>
          <a:lstStyle/>
          <a:p>
            <a:pPr lvl="0"/>
            <a:r>
              <a:rPr lang="en-IN" b="1" dirty="0"/>
              <a:t>Production Technology </a:t>
            </a:r>
            <a:r>
              <a:rPr lang="en-IN" b="1" dirty="0" smtClean="0"/>
              <a:t>Transfer</a:t>
            </a:r>
            <a:r>
              <a:rPr lang="en-IN" dirty="0"/>
              <a:t/>
            </a:r>
            <a:br>
              <a:rPr lang="en-IN" dirty="0"/>
            </a:br>
            <a:endParaRPr lang="en-IN" dirty="0"/>
          </a:p>
        </p:txBody>
      </p:sp>
      <p:sp>
        <p:nvSpPr>
          <p:cNvPr id="4" name="Rectangle 3"/>
          <p:cNvSpPr/>
          <p:nvPr/>
        </p:nvSpPr>
        <p:spPr>
          <a:xfrm>
            <a:off x="107504" y="2136339"/>
            <a:ext cx="8712968" cy="1477328"/>
          </a:xfrm>
          <a:prstGeom prst="rect">
            <a:avLst/>
          </a:prstGeom>
        </p:spPr>
        <p:txBody>
          <a:bodyPr wrap="square">
            <a:spAutoFit/>
          </a:bodyPr>
          <a:lstStyle/>
          <a:p>
            <a:r>
              <a:rPr lang="en-IN" dirty="0" smtClean="0"/>
              <a:t>Receiving </a:t>
            </a:r>
            <a:r>
              <a:rPr lang="en-IN" dirty="0"/>
              <a:t>unit and sending unit both should develop the product transfer protocol jointly to transfer the product related information. Information should be transferred according to the technical expertness of the staff and the manufacturing site capabilities to run the process smoothly.</a:t>
            </a:r>
          </a:p>
          <a:p>
            <a:r>
              <a:rPr lang="en-IN" dirty="0"/>
              <a:t> </a:t>
            </a:r>
          </a:p>
        </p:txBody>
      </p:sp>
      <p:pic>
        <p:nvPicPr>
          <p:cNvPr id="2050" name="Picture 2" descr="Technology Transfer of Manufacturing Processes: Best Practices |  Pharmaceutical Engineer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7105" y="3613667"/>
            <a:ext cx="8124428" cy="2952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2346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INDUSTRIAL- INSTITUTIONAL INTERACTIONS </a:t>
            </a:r>
            <a:endParaRPr lang="en-IN" dirty="0"/>
          </a:p>
        </p:txBody>
      </p:sp>
      <p:pic>
        <p:nvPicPr>
          <p:cNvPr id="3074" name="Picture 2" descr="Efficient Technology Transfer: A CDMO Perspective - BioProcess  InternationalBioProcess Internation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32856"/>
            <a:ext cx="9144000" cy="4824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8253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564904"/>
            <a:ext cx="4572000" cy="2308324"/>
          </a:xfrm>
          <a:prstGeom prst="rect">
            <a:avLst/>
          </a:prstGeom>
        </p:spPr>
        <p:txBody>
          <a:bodyPr>
            <a:spAutoFit/>
          </a:bodyPr>
          <a:lstStyle/>
          <a:p>
            <a:r>
              <a:rPr lang="en-IN" b="1" dirty="0"/>
              <a:t>1.Raw Materials:</a:t>
            </a:r>
            <a:endParaRPr lang="en-IN" dirty="0"/>
          </a:p>
          <a:p>
            <a:r>
              <a:rPr lang="en-IN" dirty="0"/>
              <a:t>The material used for manufacturing on receiving unit should have consistency with the material used at the sending unit. The properties of the raw material those can alter the quality of the product should be identified.</a:t>
            </a:r>
          </a:p>
          <a:p>
            <a:r>
              <a:rPr lang="en-IN" dirty="0"/>
              <a:t> </a:t>
            </a:r>
          </a:p>
        </p:txBody>
      </p:sp>
      <p:sp>
        <p:nvSpPr>
          <p:cNvPr id="5" name="Rectangle 4"/>
          <p:cNvSpPr/>
          <p:nvPr/>
        </p:nvSpPr>
        <p:spPr>
          <a:xfrm>
            <a:off x="4548095" y="1340768"/>
            <a:ext cx="4572000" cy="5632311"/>
          </a:xfrm>
          <a:prstGeom prst="rect">
            <a:avLst/>
          </a:prstGeom>
        </p:spPr>
        <p:txBody>
          <a:bodyPr>
            <a:spAutoFit/>
          </a:bodyPr>
          <a:lstStyle/>
          <a:p>
            <a:r>
              <a:rPr lang="en-IN" b="1" dirty="0" smtClean="0"/>
              <a:t>2)Active </a:t>
            </a:r>
            <a:r>
              <a:rPr lang="en-IN" b="1" dirty="0"/>
              <a:t>Pharmaceutical Ingredients (API):</a:t>
            </a:r>
            <a:endParaRPr lang="en-IN" dirty="0"/>
          </a:p>
          <a:p>
            <a:r>
              <a:rPr lang="en-IN" dirty="0"/>
              <a:t>Sending unit should provide the drug master file (DMF) and other related information of the active materials. It may include the following </a:t>
            </a:r>
            <a:r>
              <a:rPr lang="en-IN" dirty="0" smtClean="0"/>
              <a:t>information .</a:t>
            </a:r>
          </a:p>
          <a:p>
            <a:pPr marL="285750" indent="-285750">
              <a:buFont typeface="Arial" panose="020B0604020202020204" pitchFamily="34" charset="0"/>
              <a:buChar char="•"/>
            </a:pPr>
            <a:r>
              <a:rPr lang="en-IN" dirty="0" smtClean="0"/>
              <a:t> Flowchart </a:t>
            </a:r>
            <a:r>
              <a:rPr lang="en-IN" dirty="0"/>
              <a:t>of the manufacturing process of the drug material </a:t>
            </a:r>
          </a:p>
          <a:p>
            <a:pPr marL="285750" lvl="0" indent="-285750">
              <a:buFont typeface="Arial" panose="020B0604020202020204" pitchFamily="34" charset="0"/>
              <a:buChar char="•"/>
            </a:pPr>
            <a:r>
              <a:rPr lang="en-IN" dirty="0"/>
              <a:t>Physical properties including bulk and tap density</a:t>
            </a:r>
          </a:p>
          <a:p>
            <a:pPr marL="285750" lvl="0" indent="-285750">
              <a:buFont typeface="Arial" panose="020B0604020202020204" pitchFamily="34" charset="0"/>
              <a:buChar char="•"/>
            </a:pPr>
            <a:r>
              <a:rPr lang="en-IN" dirty="0"/>
              <a:t>Moisture content including water activity </a:t>
            </a:r>
          </a:p>
          <a:p>
            <a:pPr marL="285750" lvl="0" indent="-285750">
              <a:buFont typeface="Arial" panose="020B0604020202020204" pitchFamily="34" charset="0"/>
              <a:buChar char="•"/>
            </a:pPr>
            <a:r>
              <a:rPr lang="en-IN" dirty="0"/>
              <a:t>Bioburden, endotoxin and sterility as required </a:t>
            </a:r>
          </a:p>
          <a:p>
            <a:pPr marL="285750" lvl="0" indent="-285750">
              <a:buFont typeface="Arial" panose="020B0604020202020204" pitchFamily="34" charset="0"/>
              <a:buChar char="•"/>
            </a:pPr>
            <a:r>
              <a:rPr lang="en-IN" dirty="0"/>
              <a:t>Solubility and pH of solution</a:t>
            </a:r>
          </a:p>
          <a:p>
            <a:pPr marL="285750" lvl="0" indent="-285750">
              <a:buFont typeface="Arial" panose="020B0604020202020204" pitchFamily="34" charset="0"/>
              <a:buChar char="•"/>
            </a:pPr>
            <a:r>
              <a:rPr lang="en-IN" dirty="0"/>
              <a:t>Particle size distribution and its dissolution profile </a:t>
            </a:r>
          </a:p>
          <a:p>
            <a:pPr marL="285750" lvl="0" indent="-285750">
              <a:buFont typeface="Arial" panose="020B0604020202020204" pitchFamily="34" charset="0"/>
              <a:buChar char="•"/>
            </a:pPr>
            <a:r>
              <a:rPr lang="en-IN" dirty="0"/>
              <a:t>Manufacturer and the supply chain of the material</a:t>
            </a:r>
          </a:p>
          <a:p>
            <a:pPr marL="285750" lvl="0" indent="-285750">
              <a:buFont typeface="Arial" panose="020B0604020202020204" pitchFamily="34" charset="0"/>
              <a:buChar char="•"/>
            </a:pPr>
            <a:r>
              <a:rPr lang="en-IN" dirty="0"/>
              <a:t>Other information like heat, light and moisture sensitivity</a:t>
            </a:r>
          </a:p>
          <a:p>
            <a:r>
              <a:rPr lang="en-IN" dirty="0"/>
              <a:t> </a:t>
            </a:r>
          </a:p>
        </p:txBody>
      </p:sp>
    </p:spTree>
    <p:extLst>
      <p:ext uri="{BB962C8B-B14F-4D97-AF65-F5344CB8AC3E}">
        <p14:creationId xmlns:p14="http://schemas.microsoft.com/office/powerpoint/2010/main" val="1155582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700808"/>
            <a:ext cx="9144000" cy="4524315"/>
          </a:xfrm>
          <a:prstGeom prst="rect">
            <a:avLst/>
          </a:prstGeom>
        </p:spPr>
        <p:txBody>
          <a:bodyPr wrap="square">
            <a:spAutoFit/>
          </a:bodyPr>
          <a:lstStyle/>
          <a:p>
            <a:r>
              <a:rPr lang="en-IN" dirty="0" smtClean="0"/>
              <a:t>Excipients </a:t>
            </a:r>
            <a:r>
              <a:rPr lang="en-IN" dirty="0"/>
              <a:t>also have the considerable effect on the final product so their detailed information should also be provided by the sending unit to receiving unit. It may include the following information</a:t>
            </a:r>
            <a:r>
              <a:rPr lang="en-IN" dirty="0" smtClean="0"/>
              <a:t>:</a:t>
            </a:r>
          </a:p>
          <a:p>
            <a:endParaRPr lang="en-IN" dirty="0"/>
          </a:p>
          <a:p>
            <a:pPr marL="285750" lvl="0" indent="-285750">
              <a:buFont typeface="Wingdings" panose="05000000000000000000" pitchFamily="2" charset="2"/>
              <a:buChar char="§"/>
            </a:pPr>
            <a:r>
              <a:rPr lang="en-IN" dirty="0"/>
              <a:t>Viscosity of material</a:t>
            </a:r>
          </a:p>
          <a:p>
            <a:pPr marL="285750" lvl="0" indent="-285750">
              <a:buFont typeface="Wingdings" panose="05000000000000000000" pitchFamily="2" charset="2"/>
              <a:buChar char="§"/>
            </a:pPr>
            <a:r>
              <a:rPr lang="en-IN" dirty="0"/>
              <a:t>Flowchart of the manufacturing process of the drug material</a:t>
            </a:r>
          </a:p>
          <a:p>
            <a:pPr marL="285750" lvl="0" indent="-285750">
              <a:buFont typeface="Wingdings" panose="05000000000000000000" pitchFamily="2" charset="2"/>
              <a:buChar char="§"/>
            </a:pPr>
            <a:r>
              <a:rPr lang="en-IN" dirty="0"/>
              <a:t>Physical properties including bulk and tap density</a:t>
            </a:r>
          </a:p>
          <a:p>
            <a:pPr marL="285750" lvl="0" indent="-285750">
              <a:buFont typeface="Wingdings" panose="05000000000000000000" pitchFamily="2" charset="2"/>
              <a:buChar char="§"/>
            </a:pPr>
            <a:r>
              <a:rPr lang="en-IN" dirty="0"/>
              <a:t>Moisture content range </a:t>
            </a:r>
          </a:p>
          <a:p>
            <a:pPr marL="285750" lvl="0" indent="-285750">
              <a:buFont typeface="Wingdings" panose="05000000000000000000" pitchFamily="2" charset="2"/>
              <a:buChar char="§"/>
            </a:pPr>
            <a:r>
              <a:rPr lang="en-IN" dirty="0"/>
              <a:t>Melting range</a:t>
            </a:r>
          </a:p>
          <a:p>
            <a:pPr marL="285750" lvl="0" indent="-285750">
              <a:buFont typeface="Wingdings" panose="05000000000000000000" pitchFamily="2" charset="2"/>
              <a:buChar char="§"/>
            </a:pPr>
            <a:r>
              <a:rPr lang="en-IN" dirty="0"/>
              <a:t>Bioburden, endotoxin and sterility as required Ion strength of material</a:t>
            </a:r>
          </a:p>
          <a:p>
            <a:pPr marL="285750" lvl="0" indent="-285750">
              <a:buFont typeface="Wingdings" panose="05000000000000000000" pitchFamily="2" charset="2"/>
              <a:buChar char="§"/>
            </a:pPr>
            <a:r>
              <a:rPr lang="en-IN" dirty="0"/>
              <a:t>Solubility and pH of solution </a:t>
            </a:r>
          </a:p>
          <a:p>
            <a:pPr marL="285750" lvl="0" indent="-285750">
              <a:buFont typeface="Wingdings" panose="05000000000000000000" pitchFamily="2" charset="2"/>
              <a:buChar char="§"/>
            </a:pPr>
            <a:r>
              <a:rPr lang="en-IN" dirty="0"/>
              <a:t>Specific gravity</a:t>
            </a:r>
          </a:p>
          <a:p>
            <a:pPr marL="285750" lvl="0" indent="-285750">
              <a:buFont typeface="Wingdings" panose="05000000000000000000" pitchFamily="2" charset="2"/>
              <a:buChar char="§"/>
            </a:pPr>
            <a:r>
              <a:rPr lang="en-IN" dirty="0"/>
              <a:t>Particle size distribution and its dissolution profile</a:t>
            </a:r>
          </a:p>
          <a:p>
            <a:pPr marL="285750" lvl="0" indent="-285750">
              <a:buFont typeface="Wingdings" panose="05000000000000000000" pitchFamily="2" charset="2"/>
              <a:buChar char="§"/>
            </a:pPr>
            <a:r>
              <a:rPr lang="en-IN" dirty="0"/>
              <a:t>Manufacturer and the supply chain of the material</a:t>
            </a:r>
          </a:p>
          <a:p>
            <a:pPr marL="285750" lvl="0" indent="-285750">
              <a:buFont typeface="Wingdings" panose="05000000000000000000" pitchFamily="2" charset="2"/>
              <a:buChar char="§"/>
            </a:pPr>
            <a:r>
              <a:rPr lang="en-IN" dirty="0"/>
              <a:t>Compliance with TSE and BSE requirements </a:t>
            </a:r>
          </a:p>
          <a:p>
            <a:pPr marL="285750" lvl="0" indent="-285750">
              <a:buFont typeface="Wingdings" panose="05000000000000000000" pitchFamily="2" charset="2"/>
              <a:buChar char="§"/>
            </a:pPr>
            <a:r>
              <a:rPr lang="en-IN" dirty="0"/>
              <a:t>MSDS and heat, light and moisture sensitivity</a:t>
            </a:r>
          </a:p>
        </p:txBody>
      </p:sp>
      <p:sp>
        <p:nvSpPr>
          <p:cNvPr id="5" name="Rectangle 4"/>
          <p:cNvSpPr/>
          <p:nvPr/>
        </p:nvSpPr>
        <p:spPr>
          <a:xfrm>
            <a:off x="2843808" y="548680"/>
            <a:ext cx="2324675" cy="584775"/>
          </a:xfrm>
          <a:prstGeom prst="rect">
            <a:avLst/>
          </a:prstGeom>
        </p:spPr>
        <p:txBody>
          <a:bodyPr wrap="none">
            <a:spAutoFit/>
          </a:bodyPr>
          <a:lstStyle/>
          <a:p>
            <a:r>
              <a:rPr lang="en-IN" sz="3200" b="1" dirty="0" smtClean="0"/>
              <a:t>3)Excipients</a:t>
            </a:r>
            <a:endParaRPr lang="en-IN" sz="3200" dirty="0"/>
          </a:p>
        </p:txBody>
      </p:sp>
    </p:spTree>
    <p:extLst>
      <p:ext uri="{BB962C8B-B14F-4D97-AF65-F5344CB8AC3E}">
        <p14:creationId xmlns:p14="http://schemas.microsoft.com/office/powerpoint/2010/main" val="443899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76872"/>
            <a:ext cx="9144000" cy="936104"/>
          </a:xfrm>
        </p:spPr>
        <p:txBody>
          <a:bodyPr>
            <a:normAutofit/>
          </a:bodyPr>
          <a:lstStyle/>
          <a:p>
            <a:pPr marL="0" lvl="0" indent="0">
              <a:buNone/>
            </a:pPr>
            <a:r>
              <a:rPr lang="en-IN" sz="2000" dirty="0" smtClean="0">
                <a:solidFill>
                  <a:schemeClr val="tx1"/>
                </a:solidFill>
              </a:rPr>
              <a:t>Sending unit should provide the detailed information of manufacturing process, physical description, specification and in-process controls</a:t>
            </a:r>
            <a:r>
              <a:rPr lang="en-IN" sz="2000" dirty="0" smtClean="0"/>
              <a:t>.</a:t>
            </a:r>
          </a:p>
          <a:p>
            <a:endParaRPr lang="en-IN" sz="2000" dirty="0"/>
          </a:p>
        </p:txBody>
      </p:sp>
      <p:sp>
        <p:nvSpPr>
          <p:cNvPr id="3" name="Title 2"/>
          <p:cNvSpPr>
            <a:spLocks noGrp="1"/>
          </p:cNvSpPr>
          <p:nvPr>
            <p:ph type="title"/>
          </p:nvPr>
        </p:nvSpPr>
        <p:spPr>
          <a:xfrm>
            <a:off x="434961" y="404664"/>
            <a:ext cx="8229600" cy="1252728"/>
          </a:xfrm>
        </p:spPr>
        <p:txBody>
          <a:bodyPr>
            <a:normAutofit fontScale="90000"/>
          </a:bodyPr>
          <a:lstStyle/>
          <a:p>
            <a:pPr lvl="0"/>
            <a:r>
              <a:rPr lang="en-IN" b="1" dirty="0" smtClean="0"/>
              <a:t/>
            </a:r>
            <a:br>
              <a:rPr lang="en-IN" b="1" dirty="0" smtClean="0"/>
            </a:br>
            <a:r>
              <a:rPr lang="en-IN" b="1" dirty="0" smtClean="0"/>
              <a:t>In-process Materials and Finished Products</a:t>
            </a:r>
            <a:r>
              <a:rPr lang="en-IN" dirty="0"/>
              <a:t/>
            </a:r>
            <a:br>
              <a:rPr lang="en-IN" dirty="0"/>
            </a:br>
            <a:endParaRPr lang="en-IN" dirty="0"/>
          </a:p>
        </p:txBody>
      </p:sp>
      <p:sp>
        <p:nvSpPr>
          <p:cNvPr id="4" name="Rectangle 3"/>
          <p:cNvSpPr/>
          <p:nvPr/>
        </p:nvSpPr>
        <p:spPr>
          <a:xfrm>
            <a:off x="31513" y="3475167"/>
            <a:ext cx="9036496" cy="3170099"/>
          </a:xfrm>
          <a:prstGeom prst="rect">
            <a:avLst/>
          </a:prstGeom>
        </p:spPr>
        <p:txBody>
          <a:bodyPr wrap="square">
            <a:spAutoFit/>
          </a:bodyPr>
          <a:lstStyle/>
          <a:p>
            <a:r>
              <a:rPr lang="en-IN" sz="2000" dirty="0" smtClean="0"/>
              <a:t>History </a:t>
            </a:r>
            <a:r>
              <a:rPr lang="en-IN" sz="2000" dirty="0"/>
              <a:t>of the development of the product should also be provided for the further development or process optimization after the successful technology transfer</a:t>
            </a:r>
            <a:r>
              <a:rPr lang="en-IN" sz="2000" dirty="0" smtClean="0"/>
              <a:t>.</a:t>
            </a:r>
          </a:p>
          <a:p>
            <a:endParaRPr lang="en-IN" sz="2000" dirty="0"/>
          </a:p>
          <a:p>
            <a:r>
              <a:rPr lang="en-IN" sz="2000" dirty="0"/>
              <a:t>Information regarding the environment, health and safety should also be provided to the receiving unit. It should also include the information on product quality review, validation, stability and environmental conditions for manufacturing</a:t>
            </a:r>
            <a:r>
              <a:rPr lang="en-IN" sz="2000" dirty="0" smtClean="0"/>
              <a:t>.</a:t>
            </a:r>
          </a:p>
          <a:p>
            <a:endParaRPr lang="en-IN" sz="2000" dirty="0"/>
          </a:p>
          <a:p>
            <a:r>
              <a:rPr lang="en-IN" sz="2000" dirty="0"/>
              <a:t>Generally, trial batches are taken at the receiving unit to test the manufacturing parameters and capability of the manufacturing process before running the validation batch.</a:t>
            </a:r>
          </a:p>
        </p:txBody>
      </p:sp>
    </p:spTree>
    <p:extLst>
      <p:ext uri="{BB962C8B-B14F-4D97-AF65-F5344CB8AC3E}">
        <p14:creationId xmlns:p14="http://schemas.microsoft.com/office/powerpoint/2010/main" val="4205061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97" y="1844824"/>
            <a:ext cx="9143999" cy="1584176"/>
          </a:xfrm>
        </p:spPr>
        <p:txBody>
          <a:bodyPr/>
          <a:lstStyle/>
          <a:p>
            <a:pPr marL="0" indent="0">
              <a:buNone/>
            </a:pPr>
            <a:r>
              <a:rPr lang="en-IN" dirty="0" smtClean="0">
                <a:solidFill>
                  <a:schemeClr val="tx1"/>
                </a:solidFill>
              </a:rPr>
              <a:t>All </a:t>
            </a:r>
            <a:r>
              <a:rPr lang="en-IN" dirty="0">
                <a:solidFill>
                  <a:schemeClr val="tx1"/>
                </a:solidFill>
              </a:rPr>
              <a:t>the information regarding the packing should be transferred as the manufacturing process. It includes the specification of foils or containers and closures, and other related information as design labelling, artwork and drawings.</a:t>
            </a:r>
          </a:p>
          <a:p>
            <a:endParaRPr lang="en-IN" dirty="0">
              <a:solidFill>
                <a:schemeClr val="tx1"/>
              </a:solidFill>
            </a:endParaRPr>
          </a:p>
        </p:txBody>
      </p:sp>
      <p:sp>
        <p:nvSpPr>
          <p:cNvPr id="3" name="Title 2"/>
          <p:cNvSpPr>
            <a:spLocks noGrp="1"/>
          </p:cNvSpPr>
          <p:nvPr>
            <p:ph type="title"/>
          </p:nvPr>
        </p:nvSpPr>
        <p:spPr/>
        <p:txBody>
          <a:bodyPr>
            <a:normAutofit fontScale="90000"/>
          </a:bodyPr>
          <a:lstStyle/>
          <a:p>
            <a:r>
              <a:rPr lang="en-IN" sz="4000" b="1" dirty="0" smtClean="0"/>
              <a:t/>
            </a:r>
            <a:br>
              <a:rPr lang="en-IN" sz="4000" b="1" dirty="0" smtClean="0"/>
            </a:br>
            <a:r>
              <a:rPr lang="en-IN" sz="4000" b="1" dirty="0" smtClean="0"/>
              <a:t>4.Packing Process and </a:t>
            </a:r>
            <a:r>
              <a:rPr lang="en-IN" sz="4000" b="1" dirty="0"/>
              <a:t>Cleaning Process</a:t>
            </a:r>
            <a:r>
              <a:rPr lang="en-IN" dirty="0"/>
              <a:t/>
            </a:r>
            <a:br>
              <a:rPr lang="en-IN" dirty="0"/>
            </a:br>
            <a:r>
              <a:rPr lang="en-IN" dirty="0"/>
              <a:t/>
            </a:r>
            <a:br>
              <a:rPr lang="en-IN" dirty="0"/>
            </a:br>
            <a:endParaRPr lang="en-IN" dirty="0"/>
          </a:p>
        </p:txBody>
      </p:sp>
      <p:sp>
        <p:nvSpPr>
          <p:cNvPr id="4" name="Rectangle 3"/>
          <p:cNvSpPr/>
          <p:nvPr/>
        </p:nvSpPr>
        <p:spPr>
          <a:xfrm>
            <a:off x="107504" y="3861048"/>
            <a:ext cx="8856984" cy="2677656"/>
          </a:xfrm>
          <a:prstGeom prst="rect">
            <a:avLst/>
          </a:prstGeom>
        </p:spPr>
        <p:txBody>
          <a:bodyPr wrap="square">
            <a:spAutoFit/>
          </a:bodyPr>
          <a:lstStyle/>
          <a:p>
            <a:pPr algn="just"/>
            <a:r>
              <a:rPr lang="en-IN" sz="2400" dirty="0" smtClean="0"/>
              <a:t>To </a:t>
            </a:r>
            <a:r>
              <a:rPr lang="en-IN" sz="2400" dirty="0"/>
              <a:t>prevent the contamination in the pharmaceutical products, it is essential the follow the adequate cleaning procedure. It can minimize the risk of cross-contamination during manufacturing. Receiving unit should validate the cleaning procedure and sending unit should provide the required information such as existing cleaning procedure, the solubility of all materials, therapeutic dose, the toxicity of the API, cleaning agents and recovery studies.</a:t>
            </a:r>
          </a:p>
        </p:txBody>
      </p:sp>
    </p:spTree>
    <p:extLst>
      <p:ext uri="{BB962C8B-B14F-4D97-AF65-F5344CB8AC3E}">
        <p14:creationId xmlns:p14="http://schemas.microsoft.com/office/powerpoint/2010/main" val="691446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126</TotalTime>
  <Words>521</Words>
  <Application>Microsoft Office PowerPoint</Application>
  <PresentationFormat>On-screen Show (4:3)</PresentationFormat>
  <Paragraphs>49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Waveform</vt:lpstr>
      <vt:lpstr>PowerPoint Presentation</vt:lpstr>
      <vt:lpstr>PowerPoint Presentation</vt:lpstr>
      <vt:lpstr>Production Technology Transfer </vt:lpstr>
      <vt:lpstr>INDUSTRIAL- INSTITUTIONAL INTERACTIONS </vt:lpstr>
      <vt:lpstr>PowerPoint Presentation</vt:lpstr>
      <vt:lpstr>PowerPoint Presentation</vt:lpstr>
      <vt:lpstr> In-process Materials and Finished Products </vt:lpstr>
      <vt:lpstr> 4.Packing Process and Cleaning Process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Infotech PC</dc:creator>
  <cp:lastModifiedBy>Infotech PC</cp:lastModifiedBy>
  <cp:revision>5</cp:revision>
  <dcterms:created xsi:type="dcterms:W3CDTF">2021-11-18T06:13:58Z</dcterms:created>
  <dcterms:modified xsi:type="dcterms:W3CDTF">2021-11-18T08:20:54Z</dcterms:modified>
</cp:coreProperties>
</file>