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83" r:id="rId2"/>
    <p:sldId id="282" r:id="rId3"/>
    <p:sldId id="256" r:id="rId4"/>
    <p:sldId id="257" r:id="rId5"/>
    <p:sldId id="284" r:id="rId6"/>
    <p:sldId id="260" r:id="rId7"/>
    <p:sldId id="261" r:id="rId8"/>
    <p:sldId id="262" r:id="rId9"/>
    <p:sldId id="263" r:id="rId10"/>
    <p:sldId id="264" r:id="rId11"/>
    <p:sldId id="265" r:id="rId12"/>
    <p:sldId id="266" r:id="rId13"/>
    <p:sldId id="267" r:id="rId14"/>
    <p:sldId id="268" r:id="rId15"/>
    <p:sldId id="286" r:id="rId16"/>
    <p:sldId id="287" r:id="rId17"/>
    <p:sldId id="269" r:id="rId18"/>
    <p:sldId id="270" r:id="rId19"/>
    <p:sldId id="271" r:id="rId20"/>
    <p:sldId id="272" r:id="rId21"/>
    <p:sldId id="273" r:id="rId22"/>
    <p:sldId id="274" r:id="rId23"/>
    <p:sldId id="275" r:id="rId24"/>
    <p:sldId id="276" r:id="rId25"/>
    <p:sldId id="288" r:id="rId26"/>
    <p:sldId id="278" r:id="rId27"/>
    <p:sldId id="279"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BD7D0-12E2-4742-AABB-B8E3365A45B0}" type="datetimeFigureOut">
              <a:rPr lang="en-US" smtClean="0"/>
              <a:pPr/>
              <a:t>12/21/2022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858B8-6610-4E3B-A2A1-D3C335955D42}" type="slidenum">
              <a:rPr lang="en-GB" smtClean="0"/>
              <a:pPr/>
              <a:t>‹#›</a:t>
            </a:fld>
            <a:endParaRPr lang="en-GB" dirty="0"/>
          </a:p>
        </p:txBody>
      </p:sp>
    </p:spTree>
    <p:extLst>
      <p:ext uri="{BB962C8B-B14F-4D97-AF65-F5344CB8AC3E}">
        <p14:creationId xmlns:p14="http://schemas.microsoft.com/office/powerpoint/2010/main" val="246148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EF858B8-6610-4E3B-A2A1-D3C335955D42}" type="slidenum">
              <a:rPr lang="en-GB" smtClean="0"/>
              <a:pPr/>
              <a:t>28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EBAC8293-8183-470B-B700-11E326D64C58}" type="datetimeFigureOut">
              <a:rPr lang="en-US" smtClean="0"/>
              <a:pPr/>
              <a:t>12/21/2022</a:t>
            </a:fld>
            <a:endParaRPr lang="en-GB" dirty="0"/>
          </a:p>
        </p:txBody>
      </p:sp>
      <p:sp>
        <p:nvSpPr>
          <p:cNvPr id="17" name="Footer Placeholder 16"/>
          <p:cNvSpPr>
            <a:spLocks noGrp="1"/>
          </p:cNvSpPr>
          <p:nvPr>
            <p:ph type="ftr" sz="quarter" idx="11"/>
          </p:nvPr>
        </p:nvSpPr>
        <p:spPr/>
        <p:txBody>
          <a:bodyPr/>
          <a:lstStyle>
            <a:extLst/>
          </a:lstStyle>
          <a:p>
            <a:endParaRPr lang="en-GB" dirty="0"/>
          </a:p>
        </p:txBody>
      </p:sp>
      <p:sp>
        <p:nvSpPr>
          <p:cNvPr id="29" name="Slide Number Placeholder 28"/>
          <p:cNvSpPr>
            <a:spLocks noGrp="1"/>
          </p:cNvSpPr>
          <p:nvPr>
            <p:ph type="sldNum" sz="quarter" idx="12"/>
          </p:nvPr>
        </p:nvSpPr>
        <p:spPr/>
        <p:txBody>
          <a:bodyPr/>
          <a:lstStyle>
            <a:extLst/>
          </a:lstStyle>
          <a:p>
            <a:fld id="{3911E935-4859-4650-92CE-0AED890377E4}" type="slidenum">
              <a:rPr lang="en-GB" smtClean="0"/>
              <a:pPr/>
              <a:t>‹#›</a:t>
            </a:fld>
            <a:endParaRPr lang="en-GB"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AC8293-8183-470B-B700-11E326D64C58}" type="datetimeFigureOut">
              <a:rPr lang="en-US" smtClean="0"/>
              <a:pPr/>
              <a:t>12/21/2022</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3911E935-4859-4650-92CE-0AED890377E4}"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AC8293-8183-470B-B700-11E326D64C58}" type="datetimeFigureOut">
              <a:rPr lang="en-US" smtClean="0"/>
              <a:pPr/>
              <a:t>12/21/2022</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3911E935-4859-4650-92CE-0AED890377E4}"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AC8293-8183-470B-B700-11E326D64C58}" type="datetimeFigureOut">
              <a:rPr lang="en-US" smtClean="0"/>
              <a:pPr/>
              <a:t>12/21/2022</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3911E935-4859-4650-92CE-0AED890377E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BAC8293-8183-470B-B700-11E326D64C58}" type="datetimeFigureOut">
              <a:rPr lang="en-US" smtClean="0"/>
              <a:pPr/>
              <a:t>12/21/2022</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3911E935-4859-4650-92CE-0AED890377E4}" type="slidenum">
              <a:rPr lang="en-GB" smtClean="0"/>
              <a:pPr/>
              <a:t>‹#›</a:t>
            </a:fld>
            <a:endParaRPr lang="en-GB"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AC8293-8183-470B-B700-11E326D64C58}" type="datetimeFigureOut">
              <a:rPr lang="en-US" smtClean="0"/>
              <a:pPr/>
              <a:t>12/21/2022</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3911E935-4859-4650-92CE-0AED890377E4}"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BAC8293-8183-470B-B700-11E326D64C58}" type="datetimeFigureOut">
              <a:rPr lang="en-US" smtClean="0"/>
              <a:pPr/>
              <a:t>12/21/2022</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3911E935-4859-4650-92CE-0AED890377E4}" type="slidenum">
              <a:rPr lang="en-GB" smtClean="0"/>
              <a:pPr/>
              <a:t>‹#›</a:t>
            </a:fld>
            <a:endParaRPr lang="en-GB"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BAC8293-8183-470B-B700-11E326D64C58}" type="datetimeFigureOut">
              <a:rPr lang="en-US" smtClean="0"/>
              <a:pPr/>
              <a:t>12/21/2022</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3911E935-4859-4650-92CE-0AED890377E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BAC8293-8183-470B-B700-11E326D64C58}" type="datetimeFigureOut">
              <a:rPr lang="en-US" smtClean="0"/>
              <a:pPr/>
              <a:t>12/21/2022</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3911E935-4859-4650-92CE-0AED890377E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AC8293-8183-470B-B700-11E326D64C58}" type="datetimeFigureOut">
              <a:rPr lang="en-US" smtClean="0"/>
              <a:pPr/>
              <a:t>12/21/2022</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3911E935-4859-4650-92CE-0AED890377E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EBAC8293-8183-470B-B700-11E326D64C58}" type="datetimeFigureOut">
              <a:rPr lang="en-US" smtClean="0"/>
              <a:pPr/>
              <a:t>12/21/2022</a:t>
            </a:fld>
            <a:endParaRPr lang="en-GB"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GB"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3911E935-4859-4650-92CE-0AED890377E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BAC8293-8183-470B-B700-11E326D64C58}" type="datetimeFigureOut">
              <a:rPr lang="en-US" smtClean="0"/>
              <a:pPr/>
              <a:t>12/21/2022</a:t>
            </a:fld>
            <a:endParaRPr lang="en-GB"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GB"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911E935-4859-4650-92CE-0AED890377E4}"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060848"/>
            <a:ext cx="6897960" cy="1975104"/>
          </a:xfrm>
        </p:spPr>
        <p:txBody>
          <a:bodyPr/>
          <a:lstStyle/>
          <a:p>
            <a:pPr algn="ctr"/>
            <a:r>
              <a:rPr lang="en-IN" sz="6000" dirty="0" smtClean="0"/>
              <a:t>Elbow complex</a:t>
            </a:r>
            <a:endParaRPr lang="en-GB" sz="6000" dirty="0"/>
          </a:p>
        </p:txBody>
      </p:sp>
      <p:sp>
        <p:nvSpPr>
          <p:cNvPr id="5" name="Rectangle 4">
            <a:extLst>
              <a:ext uri="{FF2B5EF4-FFF2-40B4-BE49-F238E27FC236}">
                <a16:creationId xmlns="" xmlns:a16="http://schemas.microsoft.com/office/drawing/2014/main" xmlns:lc="http://schemas.openxmlformats.org/drawingml/2006/lockedCanvas" id="{20670021-B808-4040-BC56-0F2E83410E1F}"/>
              </a:ext>
            </a:extLst>
          </p:cNvPr>
          <p:cNvSpPr/>
          <p:nvPr/>
        </p:nvSpPr>
        <p:spPr>
          <a:xfrm rot="10800000" flipV="1">
            <a:off x="827584" y="4219925"/>
            <a:ext cx="7813039" cy="175432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IN" sz="2400" b="1" dirty="0" smtClean="0">
                <a:solidFill>
                  <a:schemeClr val="accent1">
                    <a:lumMod val="60000"/>
                    <a:lumOff val="40000"/>
                  </a:schemeClr>
                </a:solidFill>
                <a:latin typeface="Times New Roman" panose="02020603050405020304" pitchFamily="18" charset="0"/>
                <a:cs typeface="Times New Roman" panose="02020603050405020304" pitchFamily="18" charset="0"/>
              </a:rPr>
              <a:t>DR. DIGVIJAY SHARMA</a:t>
            </a:r>
          </a:p>
          <a:p>
            <a:pPr algn="ctr"/>
            <a:r>
              <a:rPr lang="en-IN" sz="1600" b="1" dirty="0" smtClean="0">
                <a:solidFill>
                  <a:schemeClr val="accent1">
                    <a:lumMod val="60000"/>
                    <a:lumOff val="40000"/>
                  </a:schemeClr>
                </a:solidFill>
                <a:latin typeface="Times New Roman" panose="02020603050405020304" pitchFamily="18" charset="0"/>
                <a:cs typeface="Times New Roman" panose="02020603050405020304" pitchFamily="18" charset="0"/>
              </a:rPr>
              <a:t>DEPARTMENT </a:t>
            </a:r>
            <a:r>
              <a:rPr lang="en-IN" sz="1600" b="1" dirty="0">
                <a:solidFill>
                  <a:schemeClr val="accent1">
                    <a:lumMod val="60000"/>
                    <a:lumOff val="40000"/>
                  </a:schemeClr>
                </a:solidFill>
                <a:latin typeface="Times New Roman" panose="02020603050405020304" pitchFamily="18" charset="0"/>
                <a:cs typeface="Times New Roman" panose="02020603050405020304" pitchFamily="18" charset="0"/>
              </a:rPr>
              <a:t>OF PHYSIOTHERAPY</a:t>
            </a:r>
          </a:p>
          <a:p>
            <a:pPr algn="ctr"/>
            <a:r>
              <a:rPr lang="en-IN" sz="1600" b="1" dirty="0" smtClean="0">
                <a:solidFill>
                  <a:schemeClr val="accent1">
                    <a:lumMod val="60000"/>
                    <a:lumOff val="40000"/>
                  </a:schemeClr>
                </a:solidFill>
                <a:latin typeface="Times New Roman" panose="02020603050405020304" pitchFamily="18" charset="0"/>
                <a:cs typeface="Times New Roman" panose="02020603050405020304" pitchFamily="18" charset="0"/>
              </a:rPr>
              <a:t>U.I.H.S</a:t>
            </a:r>
            <a:endParaRPr lang="en-IN" sz="1600" b="1" dirty="0">
              <a:solidFill>
                <a:schemeClr val="accent1">
                  <a:lumMod val="60000"/>
                  <a:lumOff val="40000"/>
                </a:schemeClr>
              </a:solidFill>
              <a:latin typeface="Times New Roman" panose="02020603050405020304" pitchFamily="18" charset="0"/>
              <a:cs typeface="Times New Roman" panose="02020603050405020304" pitchFamily="18" charset="0"/>
            </a:endParaRPr>
          </a:p>
          <a:p>
            <a:pPr algn="ctr"/>
            <a:r>
              <a:rPr lang="en-IN" sz="1600" b="1" dirty="0">
                <a:solidFill>
                  <a:schemeClr val="accent1">
                    <a:lumMod val="60000"/>
                    <a:lumOff val="40000"/>
                  </a:schemeClr>
                </a:solidFill>
                <a:latin typeface="Times New Roman" panose="02020603050405020304" pitchFamily="18" charset="0"/>
                <a:cs typeface="Times New Roman" panose="02020603050405020304" pitchFamily="18" charset="0"/>
              </a:rPr>
              <a:t>KANPUR</a:t>
            </a:r>
            <a:endParaRPr lang="en-IN" sz="1600" dirty="0">
              <a:solidFill>
                <a:schemeClr val="accent1">
                  <a:lumMod val="60000"/>
                  <a:lumOff val="40000"/>
                </a:schemeClr>
              </a:solidFill>
              <a:latin typeface="Times New Roman" panose="02020603050405020304" pitchFamily="18" charset="0"/>
              <a:cs typeface="Times New Roman" panose="02020603050405020304" pitchFamily="18" charset="0"/>
            </a:endParaRPr>
          </a:p>
          <a:p>
            <a:pPr algn="ctr"/>
            <a:endParaRPr lang="en-IN" dirty="0">
              <a:solidFill>
                <a:schemeClr val="accent1">
                  <a:lumMod val="60000"/>
                  <a:lumOff val="40000"/>
                </a:schemeClr>
              </a:solidFill>
            </a:endParaRPr>
          </a:p>
          <a:p>
            <a:endParaRPr lang="en-IN"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Lateral </a:t>
            </a:r>
            <a:r>
              <a:rPr lang="en-IN" dirty="0"/>
              <a:t>c</a:t>
            </a:r>
            <a:r>
              <a:rPr lang="en-IN" dirty="0" smtClean="0"/>
              <a:t>ollateral ligament</a:t>
            </a:r>
            <a:endParaRPr lang="en-GB" dirty="0"/>
          </a:p>
        </p:txBody>
      </p:sp>
      <p:sp>
        <p:nvSpPr>
          <p:cNvPr id="3" name="Content Placeholder 2"/>
          <p:cNvSpPr>
            <a:spLocks noGrp="1"/>
          </p:cNvSpPr>
          <p:nvPr>
            <p:ph sz="half" idx="1"/>
          </p:nvPr>
        </p:nvSpPr>
        <p:spPr/>
        <p:txBody>
          <a:bodyPr>
            <a:normAutofit fontScale="85000" lnSpcReduction="20000"/>
          </a:bodyPr>
          <a:lstStyle/>
          <a:p>
            <a:r>
              <a:rPr lang="en-IN" dirty="0" smtClean="0"/>
              <a:t>The LCL is a fan-shaped poorly demarcated structure</a:t>
            </a:r>
          </a:p>
          <a:p>
            <a:r>
              <a:rPr lang="en-IN" dirty="0" smtClean="0"/>
              <a:t> </a:t>
            </a:r>
            <a:r>
              <a:rPr lang="en-IN" dirty="0"/>
              <a:t>E</a:t>
            </a:r>
            <a:r>
              <a:rPr lang="en-IN" dirty="0" smtClean="0"/>
              <a:t>xtends from the inferior lateral epicondyle of the humerus and to the annular ligament.</a:t>
            </a:r>
          </a:p>
          <a:p>
            <a:r>
              <a:rPr lang="en-IN" dirty="0" smtClean="0"/>
              <a:t>It is an important stabilizer of humero-radial joint it in force varus.</a:t>
            </a:r>
          </a:p>
          <a:p>
            <a:r>
              <a:rPr lang="en-IN" dirty="0" smtClean="0"/>
              <a:t>It prevents posterior translation of the radial head</a:t>
            </a:r>
          </a:p>
          <a:p>
            <a:endParaRPr lang="en-GB" dirty="0"/>
          </a:p>
        </p:txBody>
      </p:sp>
      <p:pic>
        <p:nvPicPr>
          <p:cNvPr id="6146" name="Picture 2" descr="F:\ulnar colletral ligamnt.jpg"/>
          <p:cNvPicPr>
            <a:picLocks noGrp="1" noChangeAspect="1" noChangeArrowheads="1"/>
          </p:cNvPicPr>
          <p:nvPr>
            <p:ph sz="half" idx="2"/>
          </p:nvPr>
        </p:nvPicPr>
        <p:blipFill>
          <a:blip r:embed="rId2"/>
          <a:srcRect/>
          <a:stretch>
            <a:fillRect/>
          </a:stretch>
        </p:blipFill>
        <p:spPr bwMode="auto">
          <a:xfrm>
            <a:off x="4786315" y="1428736"/>
            <a:ext cx="4071966" cy="478634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Axis of Motion</a:t>
            </a:r>
            <a:endParaRPr lang="en-GB" dirty="0"/>
          </a:p>
        </p:txBody>
      </p:sp>
      <p:sp>
        <p:nvSpPr>
          <p:cNvPr id="3" name="Content Placeholder 2"/>
          <p:cNvSpPr>
            <a:spLocks noGrp="1"/>
          </p:cNvSpPr>
          <p:nvPr>
            <p:ph sz="half" idx="1"/>
          </p:nvPr>
        </p:nvSpPr>
        <p:spPr>
          <a:xfrm>
            <a:off x="457200" y="1600200"/>
            <a:ext cx="4038600" cy="4900634"/>
          </a:xfrm>
        </p:spPr>
        <p:txBody>
          <a:bodyPr>
            <a:normAutofit fontScale="70000" lnSpcReduction="20000"/>
          </a:bodyPr>
          <a:lstStyle/>
          <a:p>
            <a:pPr algn="just"/>
            <a:r>
              <a:rPr lang="en-IN" dirty="0" smtClean="0"/>
              <a:t>For flexion  and extension the axsis passes through the center of trochlea and the capitulum bisecting the logitudnal axis of the shaft of the humerus .</a:t>
            </a:r>
          </a:p>
          <a:p>
            <a:pPr algn="just">
              <a:lnSpc>
                <a:spcPct val="120000"/>
              </a:lnSpc>
            </a:pPr>
            <a:r>
              <a:rPr lang="en-IN" b="1" i="1" dirty="0" smtClean="0"/>
              <a:t>Carrying angle-  </a:t>
            </a:r>
            <a:r>
              <a:rPr lang="en-IN" dirty="0" smtClean="0"/>
              <a:t>The long axis of the humerus and the long axis of the forearm  form an acute angle medially when they meet at the elbow. This angulation is due to the configuration of the articulating surfaces results in a normal valgus angulation of the forearm in relation to the humerus .This angle is known as the carrying angle .</a:t>
            </a:r>
          </a:p>
          <a:p>
            <a:endParaRPr lang="en-GB" dirty="0"/>
          </a:p>
        </p:txBody>
      </p:sp>
      <p:pic>
        <p:nvPicPr>
          <p:cNvPr id="7170" name="Picture 2" descr="F:\carriyng angle.jpg"/>
          <p:cNvPicPr>
            <a:picLocks noGrp="1" noChangeAspect="1" noChangeArrowheads="1"/>
          </p:cNvPicPr>
          <p:nvPr>
            <p:ph sz="half" idx="2"/>
          </p:nvPr>
        </p:nvPicPr>
        <p:blipFill>
          <a:blip r:embed="rId2"/>
          <a:srcRect/>
          <a:stretch>
            <a:fillRect/>
          </a:stretch>
        </p:blipFill>
        <p:spPr bwMode="auto">
          <a:xfrm>
            <a:off x="4500562" y="1428736"/>
            <a:ext cx="4286280" cy="452598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Carrying Angle</a:t>
            </a:r>
            <a:br>
              <a:rPr lang="en-IN" dirty="0" smtClean="0"/>
            </a:br>
            <a:endParaRPr lang="en-GB" dirty="0"/>
          </a:p>
        </p:txBody>
      </p:sp>
      <p:sp>
        <p:nvSpPr>
          <p:cNvPr id="3" name="Content Placeholder 2"/>
          <p:cNvSpPr>
            <a:spLocks noGrp="1"/>
          </p:cNvSpPr>
          <p:nvPr>
            <p:ph sz="half" idx="1"/>
          </p:nvPr>
        </p:nvSpPr>
        <p:spPr/>
        <p:txBody>
          <a:bodyPr>
            <a:normAutofit fontScale="92500" lnSpcReduction="10000"/>
          </a:bodyPr>
          <a:lstStyle/>
          <a:p>
            <a:r>
              <a:rPr lang="en-IN" dirty="0" smtClean="0"/>
              <a:t>Carrying angle is slightly greater in women than men.</a:t>
            </a:r>
          </a:p>
          <a:p>
            <a:r>
              <a:rPr lang="en-IN" dirty="0" smtClean="0"/>
              <a:t>The average angle in men is about 5 °  whereas  in women it is about 10-15° </a:t>
            </a:r>
          </a:p>
          <a:p>
            <a:r>
              <a:rPr lang="en-IN" dirty="0" smtClean="0"/>
              <a:t>When the angle increases beyond the average it is called cubitus valgus</a:t>
            </a:r>
          </a:p>
          <a:p>
            <a:endParaRPr lang="en-GB" dirty="0"/>
          </a:p>
        </p:txBody>
      </p:sp>
      <p:pic>
        <p:nvPicPr>
          <p:cNvPr id="16386" name="Picture 2" descr="F:\cubitus valgus.jpg"/>
          <p:cNvPicPr>
            <a:picLocks noGrp="1" noChangeAspect="1" noChangeArrowheads="1"/>
          </p:cNvPicPr>
          <p:nvPr>
            <p:ph sz="half" idx="2"/>
          </p:nvPr>
        </p:nvPicPr>
        <p:blipFill>
          <a:blip r:embed="rId2"/>
          <a:srcRect/>
          <a:stretch>
            <a:fillRect/>
          </a:stretch>
        </p:blipFill>
        <p:spPr bwMode="auto">
          <a:xfrm>
            <a:off x="5143504" y="1785926"/>
            <a:ext cx="3143272" cy="31710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Range of Motion</a:t>
            </a:r>
            <a:endParaRPr lang="en-GB" dirty="0"/>
          </a:p>
        </p:txBody>
      </p:sp>
      <p:sp>
        <p:nvSpPr>
          <p:cNvPr id="3" name="Content Placeholder 2"/>
          <p:cNvSpPr>
            <a:spLocks noGrp="1"/>
          </p:cNvSpPr>
          <p:nvPr>
            <p:ph sz="half" idx="1"/>
          </p:nvPr>
        </p:nvSpPr>
        <p:spPr>
          <a:xfrm>
            <a:off x="464344" y="1770501"/>
            <a:ext cx="4250532" cy="4525963"/>
          </a:xfrm>
        </p:spPr>
        <p:txBody>
          <a:bodyPr>
            <a:noAutofit/>
          </a:bodyPr>
          <a:lstStyle/>
          <a:p>
            <a:pPr marL="539496" algn="just">
              <a:spcBef>
                <a:spcPts val="1200"/>
              </a:spcBef>
              <a:spcAft>
                <a:spcPts val="1200"/>
              </a:spcAft>
            </a:pPr>
            <a:r>
              <a:rPr lang="en-IN" dirty="0" smtClean="0"/>
              <a:t>factors determine the ROM at the elbow joint are</a:t>
            </a:r>
          </a:p>
          <a:p>
            <a:pPr marL="868680" lvl="1" algn="just">
              <a:spcBef>
                <a:spcPts val="600"/>
              </a:spcBef>
              <a:spcAft>
                <a:spcPts val="600"/>
              </a:spcAft>
            </a:pPr>
            <a:r>
              <a:rPr lang="en-IN" dirty="0" smtClean="0"/>
              <a:t>Types of motion</a:t>
            </a:r>
          </a:p>
          <a:p>
            <a:pPr marL="868680" lvl="1" algn="just">
              <a:spcBef>
                <a:spcPts val="600"/>
              </a:spcBef>
              <a:spcAft>
                <a:spcPts val="600"/>
              </a:spcAft>
            </a:pPr>
            <a:r>
              <a:rPr lang="en-IN" dirty="0" smtClean="0"/>
              <a:t>Position of  Forearm</a:t>
            </a:r>
          </a:p>
          <a:p>
            <a:pPr marL="868680" lvl="1" algn="just">
              <a:spcBef>
                <a:spcPts val="600"/>
              </a:spcBef>
              <a:spcAft>
                <a:spcPts val="600"/>
              </a:spcAft>
            </a:pPr>
            <a:r>
              <a:rPr lang="en-IN" dirty="0" smtClean="0"/>
              <a:t>Position of shoulder</a:t>
            </a:r>
          </a:p>
          <a:p>
            <a:pPr marL="868680" lvl="1" algn="just">
              <a:spcBef>
                <a:spcPts val="600"/>
              </a:spcBef>
              <a:spcAft>
                <a:spcPts val="600"/>
              </a:spcAft>
            </a:pPr>
            <a:r>
              <a:rPr lang="en-IN" dirty="0" smtClean="0"/>
              <a:t>Configuration of joint surfaces</a:t>
            </a:r>
          </a:p>
          <a:p>
            <a:pPr marL="868680" lvl="1" algn="just">
              <a:spcBef>
                <a:spcPts val="600"/>
              </a:spcBef>
              <a:spcAft>
                <a:spcPts val="600"/>
              </a:spcAft>
            </a:pPr>
            <a:r>
              <a:rPr lang="en-IN" dirty="0" smtClean="0"/>
              <a:t>Ligaments and joint capsules</a:t>
            </a:r>
            <a:endParaRPr lang="en-GB" dirty="0"/>
          </a:p>
        </p:txBody>
      </p:sp>
      <p:pic>
        <p:nvPicPr>
          <p:cNvPr id="8194" name="Picture 2" descr="F:\Rom for flexsion and extension.jpg"/>
          <p:cNvPicPr>
            <a:picLocks noGrp="1" noChangeAspect="1" noChangeArrowheads="1"/>
          </p:cNvPicPr>
          <p:nvPr>
            <p:ph sz="half" idx="2"/>
          </p:nvPr>
        </p:nvPicPr>
        <p:blipFill>
          <a:blip r:embed="rId2"/>
          <a:srcRect/>
          <a:stretch>
            <a:fillRect/>
          </a:stretch>
        </p:blipFill>
        <p:spPr bwMode="auto">
          <a:xfrm>
            <a:off x="5072066" y="2428868"/>
            <a:ext cx="3643337" cy="40005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a:t>
            </a:r>
            <a:endParaRPr lang="en-GB" dirty="0"/>
          </a:p>
        </p:txBody>
      </p:sp>
      <p:sp>
        <p:nvSpPr>
          <p:cNvPr id="3" name="Content Placeholder 2"/>
          <p:cNvSpPr>
            <a:spLocks noGrp="1"/>
          </p:cNvSpPr>
          <p:nvPr>
            <p:ph sz="half" idx="1"/>
          </p:nvPr>
        </p:nvSpPr>
        <p:spPr/>
        <p:txBody>
          <a:bodyPr>
            <a:normAutofit fontScale="85000" lnSpcReduction="20000"/>
          </a:bodyPr>
          <a:lstStyle/>
          <a:p>
            <a:pPr marL="468000" algn="just"/>
            <a:r>
              <a:rPr lang="en-IN" dirty="0" smtClean="0"/>
              <a:t>The range of active flexion is usually less than passive because of the bulk of the contracting flexors on the anterior surface of the humerus interferes  with the approximation of the forearm with the humerus. </a:t>
            </a:r>
          </a:p>
          <a:p>
            <a:pPr marL="432000" algn="just"/>
            <a:r>
              <a:rPr lang="en-IN" dirty="0" smtClean="0"/>
              <a:t>The active ROM is 135-145  ° and passive  range 150-160 ° for flexsion </a:t>
            </a:r>
            <a:endParaRPr lang="en-GB" dirty="0" smtClean="0"/>
          </a:p>
          <a:p>
            <a:endParaRPr lang="en-GB" dirty="0"/>
          </a:p>
        </p:txBody>
      </p:sp>
      <p:sp>
        <p:nvSpPr>
          <p:cNvPr id="4" name="Content Placeholder 3"/>
          <p:cNvSpPr>
            <a:spLocks noGrp="1"/>
          </p:cNvSpPr>
          <p:nvPr>
            <p:ph sz="half" idx="2"/>
          </p:nvPr>
        </p:nvSpPr>
        <p:spPr/>
        <p:txBody>
          <a:bodyPr>
            <a:normAutofit fontScale="85000" lnSpcReduction="20000"/>
          </a:bodyPr>
          <a:lstStyle/>
          <a:p>
            <a:pPr algn="just">
              <a:buNone/>
            </a:pPr>
            <a:r>
              <a:rPr lang="en-IN" b="1" i="1" dirty="0" smtClean="0"/>
              <a:t>Position of the forearm </a:t>
            </a:r>
            <a:r>
              <a:rPr lang="en-IN" dirty="0" smtClean="0"/>
              <a:t>–when the forearm is in pronation or in neutral position the ROM is less than when it is in </a:t>
            </a:r>
            <a:r>
              <a:rPr lang="en-IN" dirty="0" err="1" smtClean="0"/>
              <a:t>supination</a:t>
            </a:r>
            <a:r>
              <a:rPr lang="en-IN" dirty="0" smtClean="0"/>
              <a:t>.</a:t>
            </a:r>
          </a:p>
          <a:p>
            <a:pPr algn="just">
              <a:buNone/>
            </a:pPr>
            <a:r>
              <a:rPr lang="en-IN" b="1" i="1" dirty="0" smtClean="0"/>
              <a:t>Position of shoulder- </a:t>
            </a:r>
            <a:r>
              <a:rPr lang="en-IN" dirty="0" smtClean="0"/>
              <a:t>Two joint muscles such as biceps and triceps that crosses both the shoulder and elbow jts may become actively or passively insufficient when full ROM is attempted at both jts.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64344" y="500043"/>
            <a:ext cx="8251060" cy="5796422"/>
          </a:xfrm>
          <a:prstGeom prst="rect">
            <a:avLst/>
          </a:prstGeom>
        </p:spPr>
        <p:txBody>
          <a:bodyPr>
            <a:normAutofit lnSpcReduction="10000"/>
          </a:bodyPr>
          <a:lstStyle/>
          <a:p>
            <a:pPr marL="411480" marR="0" lvl="0" indent="-342900" algn="just" defTabSz="914400" rtl="0" eaLnBrk="1" fontAlgn="auto" latinLnBrk="0" hangingPunct="1">
              <a:lnSpc>
                <a:spcPct val="100000"/>
              </a:lnSpc>
              <a:spcBef>
                <a:spcPts val="1200"/>
              </a:spcBef>
              <a:spcAft>
                <a:spcPts val="1200"/>
              </a:spcAft>
              <a:buClr>
                <a:schemeClr val="tx2"/>
              </a:buClr>
              <a:buSzPct val="95000"/>
              <a:buFont typeface="Wingdings"/>
              <a:buChar char=""/>
              <a:tabLst/>
              <a:defRPr/>
            </a:pPr>
            <a:r>
              <a:rPr kumimoji="0" lang="en-IN" sz="3000" b="1" i="1" u="none" strike="noStrike" kern="1200" cap="none" spc="0" normalizeH="0" baseline="0" noProof="0" dirty="0" smtClean="0">
                <a:ln>
                  <a:noFill/>
                </a:ln>
                <a:solidFill>
                  <a:schemeClr val="tx1"/>
                </a:solidFill>
                <a:effectLst/>
                <a:uLnTx/>
                <a:uFillTx/>
                <a:latin typeface="+mn-lt"/>
                <a:ea typeface="+mn-ea"/>
                <a:cs typeface="+mn-cs"/>
              </a:rPr>
              <a:t>Configuration of joint surfaces</a:t>
            </a:r>
            <a:r>
              <a:rPr kumimoji="0" lang="en-IN" sz="3000" b="0" i="0" u="none" strike="noStrike" kern="1200" cap="none" spc="0" normalizeH="0" baseline="0" noProof="0" dirty="0" smtClean="0">
                <a:ln>
                  <a:noFill/>
                </a:ln>
                <a:solidFill>
                  <a:schemeClr val="tx1"/>
                </a:solidFill>
                <a:effectLst/>
                <a:uLnTx/>
                <a:uFillTx/>
                <a:latin typeface="+mn-lt"/>
                <a:ea typeface="+mn-ea"/>
                <a:cs typeface="+mn-cs"/>
              </a:rPr>
              <a:t>:-</a:t>
            </a:r>
            <a:endParaRPr kumimoji="0" lang="en-GB" sz="3000" b="0" i="0" u="none" strike="noStrike" kern="1200" cap="none" spc="0" normalizeH="0" baseline="0" noProof="0" dirty="0" smtClean="0">
              <a:ln>
                <a:noFill/>
              </a:ln>
              <a:solidFill>
                <a:schemeClr val="tx1"/>
              </a:solidFill>
              <a:effectLst/>
              <a:uLnTx/>
              <a:uFillTx/>
              <a:latin typeface="+mn-lt"/>
              <a:ea typeface="+mn-ea"/>
              <a:cs typeface="+mn-cs"/>
            </a:endParaRPr>
          </a:p>
          <a:p>
            <a:pPr marL="868680" lvl="1" indent="-342900" algn="just">
              <a:spcBef>
                <a:spcPts val="1200"/>
              </a:spcBef>
              <a:spcAft>
                <a:spcPts val="1200"/>
              </a:spcAft>
              <a:buClr>
                <a:schemeClr val="tx2"/>
              </a:buClr>
              <a:buSzPct val="95000"/>
              <a:buFont typeface="Wingdings"/>
              <a:buChar char=""/>
            </a:pPr>
            <a:r>
              <a:rPr kumimoji="0" lang="en-IN" sz="3000" b="0" i="0" u="none" strike="noStrike" kern="1200" cap="none" spc="0" normalizeH="0" baseline="0" noProof="0" dirty="0" smtClean="0">
                <a:ln>
                  <a:noFill/>
                </a:ln>
                <a:solidFill>
                  <a:schemeClr val="tx1"/>
                </a:solidFill>
                <a:effectLst/>
                <a:uLnTx/>
                <a:uFillTx/>
                <a:latin typeface="+mn-lt"/>
                <a:ea typeface="+mn-ea"/>
                <a:cs typeface="+mn-cs"/>
              </a:rPr>
              <a:t>The elbow has inherent articular stability at the extremes of extension and flexion.</a:t>
            </a:r>
          </a:p>
          <a:p>
            <a:pPr marL="868680" lvl="1" indent="-342900" algn="just">
              <a:spcBef>
                <a:spcPts val="1200"/>
              </a:spcBef>
              <a:spcAft>
                <a:spcPts val="1200"/>
              </a:spcAft>
              <a:buClr>
                <a:schemeClr val="tx2"/>
              </a:buClr>
              <a:buSzPct val="95000"/>
              <a:buFont typeface="Wingdings"/>
              <a:buChar char=""/>
            </a:pPr>
            <a:r>
              <a:rPr kumimoji="0" lang="en-IN" sz="3000" b="0" i="0" u="none" strike="noStrike" kern="1200" cap="none" spc="0" normalizeH="0" baseline="0" noProof="0" dirty="0" smtClean="0">
                <a:ln>
                  <a:noFill/>
                </a:ln>
                <a:solidFill>
                  <a:schemeClr val="tx1"/>
                </a:solidFill>
                <a:effectLst/>
                <a:uLnTx/>
                <a:uFillTx/>
                <a:latin typeface="+mn-lt"/>
                <a:ea typeface="+mn-ea"/>
                <a:cs typeface="+mn-cs"/>
              </a:rPr>
              <a:t>In full </a:t>
            </a:r>
            <a:r>
              <a:rPr lang="en-IN" sz="3000" dirty="0" err="1" smtClean="0"/>
              <a:t>Extensi</a:t>
            </a:r>
            <a:r>
              <a:rPr kumimoji="0" lang="en-IN" sz="3000" b="0" i="0" u="none" strike="noStrike" kern="1200" cap="none" spc="0" normalizeH="0" baseline="0" noProof="0" dirty="0" smtClean="0">
                <a:ln>
                  <a:noFill/>
                </a:ln>
                <a:solidFill>
                  <a:schemeClr val="tx1"/>
                </a:solidFill>
                <a:effectLst/>
                <a:uLnTx/>
                <a:uFillTx/>
                <a:latin typeface="+mn-lt"/>
                <a:ea typeface="+mn-ea"/>
                <a:cs typeface="+mn-cs"/>
              </a:rPr>
              <a:t>on the humero-ulnar joint is in closed- packed  position .</a:t>
            </a:r>
          </a:p>
          <a:p>
            <a:pPr marL="868680" lvl="1" indent="-342900" algn="just">
              <a:spcBef>
                <a:spcPts val="1200"/>
              </a:spcBef>
              <a:spcAft>
                <a:spcPts val="1200"/>
              </a:spcAft>
              <a:buClr>
                <a:schemeClr val="tx2"/>
              </a:buClr>
              <a:buSzPct val="95000"/>
              <a:buFont typeface="Wingdings"/>
              <a:buChar char=""/>
            </a:pPr>
            <a:r>
              <a:rPr kumimoji="0" lang="en-IN" sz="3000" b="0" i="0" u="none" strike="noStrike" kern="1200" cap="none" spc="0" normalizeH="0" baseline="0" noProof="0" dirty="0" smtClean="0">
                <a:ln>
                  <a:noFill/>
                </a:ln>
                <a:solidFill>
                  <a:schemeClr val="tx1"/>
                </a:solidFill>
                <a:effectLst/>
                <a:uLnTx/>
                <a:uFillTx/>
                <a:latin typeface="+mn-lt"/>
                <a:ea typeface="+mn-ea"/>
                <a:cs typeface="+mn-cs"/>
              </a:rPr>
              <a:t>In this position bony contact of the olecranon process in the olecranon fossa limits the end of extension.</a:t>
            </a:r>
          </a:p>
          <a:p>
            <a:pPr marL="868680" lvl="1" indent="-342900" algn="just">
              <a:spcBef>
                <a:spcPts val="1200"/>
              </a:spcBef>
              <a:spcAft>
                <a:spcPts val="1200"/>
              </a:spcAft>
              <a:buClr>
                <a:schemeClr val="tx2"/>
              </a:buClr>
              <a:buSzPct val="95000"/>
              <a:buFont typeface="Wingdings"/>
              <a:buChar char=""/>
            </a:pPr>
            <a:r>
              <a:rPr kumimoji="0" lang="en-IN" sz="3000" b="0" i="0" u="none" strike="noStrike" kern="1200" cap="none" spc="0" normalizeH="0" baseline="0" noProof="0" dirty="0" smtClean="0">
                <a:ln>
                  <a:noFill/>
                </a:ln>
                <a:solidFill>
                  <a:schemeClr val="tx1"/>
                </a:solidFill>
                <a:effectLst/>
                <a:uLnTx/>
                <a:uFillTx/>
                <a:latin typeface="+mn-lt"/>
                <a:ea typeface="+mn-ea"/>
                <a:cs typeface="+mn-cs"/>
              </a:rPr>
              <a:t>Configuration of</a:t>
            </a:r>
            <a:r>
              <a:rPr kumimoji="0" lang="en-IN" sz="3000" b="0" i="0" u="none" strike="noStrike" kern="1200" cap="none" spc="0" normalizeH="0" noProof="0" dirty="0" smtClean="0">
                <a:ln>
                  <a:noFill/>
                </a:ln>
                <a:solidFill>
                  <a:schemeClr val="tx1"/>
                </a:solidFill>
                <a:effectLst/>
                <a:uLnTx/>
                <a:uFillTx/>
                <a:latin typeface="+mn-lt"/>
                <a:ea typeface="+mn-ea"/>
                <a:cs typeface="+mn-cs"/>
              </a:rPr>
              <a:t> </a:t>
            </a:r>
            <a:r>
              <a:rPr kumimoji="0" lang="en-IN" sz="3000" b="0" i="0" u="none" strike="noStrike" kern="1200" cap="none" spc="0" normalizeH="0" baseline="0" noProof="0" dirty="0" smtClean="0">
                <a:ln>
                  <a:noFill/>
                </a:ln>
                <a:solidFill>
                  <a:schemeClr val="tx1"/>
                </a:solidFill>
                <a:effectLst/>
                <a:uLnTx/>
                <a:uFillTx/>
                <a:latin typeface="+mn-lt"/>
                <a:ea typeface="+mn-ea"/>
                <a:cs typeface="+mn-cs"/>
              </a:rPr>
              <a:t>joint structure helps to provide valgus and varus stability.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smtClean="0"/>
              <a:t>Ligaments and joint capsule</a:t>
            </a:r>
            <a:endParaRPr lang="en-GB" b="1" i="1" dirty="0"/>
          </a:p>
        </p:txBody>
      </p:sp>
      <p:sp>
        <p:nvSpPr>
          <p:cNvPr id="3" name="Content Placeholder 2"/>
          <p:cNvSpPr>
            <a:spLocks noGrp="1"/>
          </p:cNvSpPr>
          <p:nvPr>
            <p:ph idx="1"/>
          </p:nvPr>
        </p:nvSpPr>
        <p:spPr/>
        <p:txBody>
          <a:bodyPr>
            <a:normAutofit lnSpcReduction="10000"/>
          </a:bodyPr>
          <a:lstStyle/>
          <a:p>
            <a:pPr marL="90488" indent="-90488"/>
            <a:r>
              <a:rPr lang="en-IN" dirty="0" smtClean="0"/>
              <a:t>MCL and anterior part of capsule resist the valgus stress in full flexsion.</a:t>
            </a:r>
          </a:p>
          <a:p>
            <a:pPr marL="90488" indent="-90488"/>
            <a:r>
              <a:rPr lang="en-IN" dirty="0" smtClean="0"/>
              <a:t>The lateral collateral ligament and joint capsule provides half resistance in full extension.</a:t>
            </a:r>
          </a:p>
          <a:p>
            <a:pPr marL="90488" indent="-90488"/>
            <a:r>
              <a:rPr lang="en-IN" dirty="0" smtClean="0"/>
              <a:t>The anterior part of capsule provides majority of resistance to anterior displacement of the distal humerus out of the olecranon fossa.</a:t>
            </a:r>
          </a:p>
          <a:p>
            <a:pPr marL="90488" indent="-90488"/>
            <a:r>
              <a:rPr lang="en-IN" dirty="0" smtClean="0"/>
              <a:t>In 90°flexsion anterior part of MCL provides primary resistance to both distraction and varus stress.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Superior Radio –Ulnar joints </a:t>
            </a:r>
            <a:endParaRPr lang="en-GB" dirty="0"/>
          </a:p>
        </p:txBody>
      </p:sp>
      <p:sp>
        <p:nvSpPr>
          <p:cNvPr id="3" name="Content Placeholder 2"/>
          <p:cNvSpPr>
            <a:spLocks noGrp="1"/>
          </p:cNvSpPr>
          <p:nvPr>
            <p:ph sz="half" idx="1"/>
          </p:nvPr>
        </p:nvSpPr>
        <p:spPr/>
        <p:txBody>
          <a:bodyPr>
            <a:normAutofit fontScale="92500" lnSpcReduction="20000"/>
          </a:bodyPr>
          <a:lstStyle/>
          <a:p>
            <a:r>
              <a:rPr lang="en-IN" dirty="0" smtClean="0"/>
              <a:t>Articulating surfaces-It includes the radial notch of ulna ,annular ligament, head of radius .</a:t>
            </a:r>
          </a:p>
          <a:p>
            <a:r>
              <a:rPr lang="en-IN" dirty="0" smtClean="0"/>
              <a:t>The radial notch is concave and covered with articular cartilage .</a:t>
            </a:r>
          </a:p>
          <a:p>
            <a:r>
              <a:rPr lang="en-IN" dirty="0" smtClean="0"/>
              <a:t>The annular ligament is circular in shape attached to the anterior and posterior edges of the notch.</a:t>
            </a:r>
            <a:endParaRPr lang="en-GB" dirty="0"/>
          </a:p>
        </p:txBody>
      </p:sp>
      <p:pic>
        <p:nvPicPr>
          <p:cNvPr id="9218" name="Picture 2" descr="F:\proximal radio -ulnar jt.jpg"/>
          <p:cNvPicPr>
            <a:picLocks noGrp="1" noChangeAspect="1" noChangeArrowheads="1"/>
          </p:cNvPicPr>
          <p:nvPr>
            <p:ph sz="half" idx="2"/>
          </p:nvPr>
        </p:nvPicPr>
        <p:blipFill>
          <a:blip r:embed="rId2"/>
          <a:srcRect/>
          <a:stretch>
            <a:fillRect/>
          </a:stretch>
        </p:blipFill>
        <p:spPr bwMode="auto">
          <a:xfrm>
            <a:off x="4714876" y="1928802"/>
            <a:ext cx="4038600" cy="404734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Ligaments</a:t>
            </a:r>
            <a:endParaRPr lang="en-GB" dirty="0"/>
          </a:p>
        </p:txBody>
      </p:sp>
      <p:sp>
        <p:nvSpPr>
          <p:cNvPr id="3" name="Content Placeholder 2"/>
          <p:cNvSpPr>
            <a:spLocks noGrp="1"/>
          </p:cNvSpPr>
          <p:nvPr>
            <p:ph sz="half" idx="1"/>
          </p:nvPr>
        </p:nvSpPr>
        <p:spPr/>
        <p:txBody>
          <a:bodyPr>
            <a:normAutofit lnSpcReduction="10000"/>
          </a:bodyPr>
          <a:lstStyle/>
          <a:p>
            <a:r>
              <a:rPr lang="en-IN" dirty="0" smtClean="0"/>
              <a:t>There are 3 ligaments-</a:t>
            </a:r>
          </a:p>
          <a:p>
            <a:r>
              <a:rPr lang="en-IN" b="1" i="1" dirty="0" smtClean="0"/>
              <a:t>Annular ligament-It </a:t>
            </a:r>
            <a:r>
              <a:rPr lang="en-IN" dirty="0" smtClean="0"/>
              <a:t>encircles the radial head and attached to the anterior  and posterior edges of the radial notch</a:t>
            </a:r>
          </a:p>
          <a:p>
            <a:r>
              <a:rPr lang="en-IN" dirty="0" smtClean="0"/>
              <a:t>It also limits the spin of the radial head in the supination and pronation</a:t>
            </a:r>
          </a:p>
          <a:p>
            <a:endParaRPr lang="en-GB" dirty="0"/>
          </a:p>
        </p:txBody>
      </p:sp>
      <p:pic>
        <p:nvPicPr>
          <p:cNvPr id="10242" name="Picture 2" descr="F:\ANNULAR LIGAMENT.jpg"/>
          <p:cNvPicPr>
            <a:picLocks noGrp="1" noChangeAspect="1" noChangeArrowheads="1"/>
          </p:cNvPicPr>
          <p:nvPr>
            <p:ph sz="half" idx="2"/>
          </p:nvPr>
        </p:nvPicPr>
        <p:blipFill>
          <a:blip r:embed="rId2"/>
          <a:srcRect/>
          <a:stretch>
            <a:fillRect/>
          </a:stretch>
        </p:blipFill>
        <p:spPr bwMode="auto">
          <a:xfrm>
            <a:off x="5286380" y="1857364"/>
            <a:ext cx="3009904" cy="32147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r>
              <a:rPr lang="en-IN" b="1" i="1" dirty="0" smtClean="0"/>
              <a:t>Oblique chord-</a:t>
            </a:r>
            <a:r>
              <a:rPr lang="en-IN" dirty="0" smtClean="0"/>
              <a:t>It is a facial  band  extending from below the radial notch to just below the radial  tuberosity</a:t>
            </a:r>
            <a:endParaRPr lang="en-GB" dirty="0"/>
          </a:p>
        </p:txBody>
      </p:sp>
      <p:pic>
        <p:nvPicPr>
          <p:cNvPr id="17410" name="Picture 2" descr="F:\inter osseous membrane.jpg"/>
          <p:cNvPicPr>
            <a:picLocks noGrp="1" noChangeAspect="1" noChangeArrowheads="1"/>
          </p:cNvPicPr>
          <p:nvPr>
            <p:ph sz="half" idx="2"/>
          </p:nvPr>
        </p:nvPicPr>
        <p:blipFill>
          <a:blip r:embed="rId2" cstate="print"/>
          <a:srcRect/>
          <a:stretch>
            <a:fillRect/>
          </a:stretch>
        </p:blipFill>
        <p:spPr bwMode="auto">
          <a:xfrm>
            <a:off x="5187955" y="1770063"/>
            <a:ext cx="2974965" cy="45259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Elbow complex</a:t>
            </a:r>
            <a:endParaRPr lang="en-GB" dirty="0"/>
          </a:p>
        </p:txBody>
      </p:sp>
      <p:sp>
        <p:nvSpPr>
          <p:cNvPr id="3" name="Content Placeholder 2"/>
          <p:cNvSpPr>
            <a:spLocks noGrp="1"/>
          </p:cNvSpPr>
          <p:nvPr>
            <p:ph sz="half" idx="1"/>
          </p:nvPr>
        </p:nvSpPr>
        <p:spPr/>
        <p:txBody>
          <a:bodyPr>
            <a:normAutofit/>
          </a:bodyPr>
          <a:lstStyle/>
          <a:p>
            <a:pPr algn="just"/>
            <a:r>
              <a:rPr lang="en-IN" dirty="0" smtClean="0"/>
              <a:t>It consist of </a:t>
            </a:r>
          </a:p>
          <a:p>
            <a:pPr lvl="1" algn="just"/>
            <a:r>
              <a:rPr lang="en-IN" dirty="0" smtClean="0"/>
              <a:t>Elbow joint (humero-ulnar and humero-radial articulation)</a:t>
            </a:r>
          </a:p>
          <a:p>
            <a:pPr lvl="1" algn="just"/>
            <a:r>
              <a:rPr lang="en-IN" dirty="0" smtClean="0"/>
              <a:t>Proxiomal and distal radio-ulnar joints.</a:t>
            </a:r>
          </a:p>
          <a:p>
            <a:pPr algn="just"/>
            <a:r>
              <a:rPr lang="en-IN" dirty="0" smtClean="0"/>
              <a:t>It is a compound joint of hinge variety.</a:t>
            </a:r>
          </a:p>
          <a:p>
            <a:pPr algn="just"/>
            <a:r>
              <a:rPr lang="en-IN" dirty="0" smtClean="0"/>
              <a:t>Uniaxial diarthrodial joint .</a:t>
            </a:r>
            <a:endParaRPr lang="en-GB" dirty="0"/>
          </a:p>
        </p:txBody>
      </p:sp>
      <p:pic>
        <p:nvPicPr>
          <p:cNvPr id="6" name="Content Placeholder 5" descr="radio-ulnatjt.jpg"/>
          <p:cNvPicPr>
            <a:picLocks noGrp="1" noChangeAspect="1"/>
          </p:cNvPicPr>
          <p:nvPr>
            <p:ph sz="half" idx="2"/>
          </p:nvPr>
        </p:nvPicPr>
        <p:blipFill>
          <a:blip r:embed="rId2" cstate="print"/>
          <a:stretch>
            <a:fillRect/>
          </a:stretch>
        </p:blipFill>
        <p:spPr>
          <a:xfrm>
            <a:off x="5015221" y="1770063"/>
            <a:ext cx="3320434" cy="452596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Interosseous Membrane</a:t>
            </a:r>
            <a:endParaRPr lang="en-GB" dirty="0"/>
          </a:p>
        </p:txBody>
      </p:sp>
      <p:sp>
        <p:nvSpPr>
          <p:cNvPr id="3" name="Content Placeholder 2"/>
          <p:cNvSpPr>
            <a:spLocks noGrp="1"/>
          </p:cNvSpPr>
          <p:nvPr>
            <p:ph sz="half" idx="1"/>
          </p:nvPr>
        </p:nvSpPr>
        <p:spPr/>
        <p:txBody>
          <a:bodyPr>
            <a:normAutofit fontScale="92500"/>
          </a:bodyPr>
          <a:lstStyle/>
          <a:p>
            <a:r>
              <a:rPr lang="en-IN" dirty="0" smtClean="0"/>
              <a:t>Interosseous membrane-It is a broad collaenous  sheet that runs between the radius and ulnar . It provides stability for both superior and inferior radio-ulnar joints.</a:t>
            </a:r>
          </a:p>
          <a:p>
            <a:r>
              <a:rPr lang="en-IN" dirty="0" smtClean="0"/>
              <a:t>It also reinforces inferior radio-ulnar joint.</a:t>
            </a:r>
            <a:endParaRPr lang="en-GB" dirty="0"/>
          </a:p>
        </p:txBody>
      </p:sp>
      <p:pic>
        <p:nvPicPr>
          <p:cNvPr id="11266" name="Picture 2" descr="F:\inter osseous membrane.jpg"/>
          <p:cNvPicPr>
            <a:picLocks noGrp="1" noChangeAspect="1" noChangeArrowheads="1"/>
          </p:cNvPicPr>
          <p:nvPr>
            <p:ph sz="half" idx="2"/>
          </p:nvPr>
        </p:nvPicPr>
        <p:blipFill>
          <a:blip r:embed="rId2" cstate="print"/>
          <a:srcRect/>
          <a:stretch>
            <a:fillRect/>
          </a:stretch>
        </p:blipFill>
        <p:spPr bwMode="auto">
          <a:xfrm>
            <a:off x="5187955" y="1770063"/>
            <a:ext cx="2974965" cy="452596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Inferior radio-ulnar joint</a:t>
            </a:r>
            <a:endParaRPr lang="en-GB" dirty="0"/>
          </a:p>
        </p:txBody>
      </p:sp>
      <p:sp>
        <p:nvSpPr>
          <p:cNvPr id="3" name="Content Placeholder 2"/>
          <p:cNvSpPr>
            <a:spLocks noGrp="1"/>
          </p:cNvSpPr>
          <p:nvPr>
            <p:ph sz="half" idx="1"/>
          </p:nvPr>
        </p:nvSpPr>
        <p:spPr/>
        <p:txBody>
          <a:bodyPr/>
          <a:lstStyle/>
          <a:p>
            <a:r>
              <a:rPr lang="en-IN" dirty="0" smtClean="0"/>
              <a:t>Articulating surfaces-It include the ulnar notch of the radius the articulating disc and the head of the ulna.</a:t>
            </a:r>
          </a:p>
          <a:p>
            <a:r>
              <a:rPr lang="en-IN" dirty="0" smtClean="0"/>
              <a:t>The ariculating disc is triangular in shape and fibro cartilaganeous in nature.</a:t>
            </a:r>
            <a:endParaRPr lang="en-GB" dirty="0"/>
          </a:p>
        </p:txBody>
      </p:sp>
      <p:pic>
        <p:nvPicPr>
          <p:cNvPr id="12290" name="Picture 2" descr="F:\inferior radio -ulnarjt.jpg"/>
          <p:cNvPicPr>
            <a:picLocks noGrp="1" noChangeAspect="1" noChangeArrowheads="1"/>
          </p:cNvPicPr>
          <p:nvPr>
            <p:ph sz="half" idx="2"/>
          </p:nvPr>
        </p:nvPicPr>
        <p:blipFill>
          <a:blip r:embed="rId2"/>
          <a:stretch>
            <a:fillRect/>
          </a:stretch>
        </p:blipFill>
        <p:spPr bwMode="auto">
          <a:xfrm>
            <a:off x="4857752" y="1500174"/>
            <a:ext cx="3571900" cy="392909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Ligaments</a:t>
            </a:r>
            <a:endParaRPr lang="en-GB" dirty="0"/>
          </a:p>
        </p:txBody>
      </p:sp>
      <p:sp>
        <p:nvSpPr>
          <p:cNvPr id="3" name="Content Placeholder 2"/>
          <p:cNvSpPr>
            <a:spLocks noGrp="1"/>
          </p:cNvSpPr>
          <p:nvPr>
            <p:ph sz="half" idx="1"/>
          </p:nvPr>
        </p:nvSpPr>
        <p:spPr/>
        <p:txBody>
          <a:bodyPr>
            <a:normAutofit fontScale="92500" lnSpcReduction="20000"/>
          </a:bodyPr>
          <a:lstStyle/>
          <a:p>
            <a:pPr>
              <a:lnSpc>
                <a:spcPct val="120000"/>
              </a:lnSpc>
            </a:pPr>
            <a:r>
              <a:rPr lang="en-IN" dirty="0" smtClean="0"/>
              <a:t>Dorsal radio –ulnar ligament </a:t>
            </a:r>
          </a:p>
          <a:p>
            <a:r>
              <a:rPr lang="en-IN" dirty="0" smtClean="0"/>
              <a:t>Palmar radio -ulnar ligament</a:t>
            </a:r>
          </a:p>
          <a:p>
            <a:r>
              <a:rPr lang="en-IN" dirty="0" smtClean="0"/>
              <a:t>Interosseous ligament</a:t>
            </a:r>
          </a:p>
          <a:p>
            <a:r>
              <a:rPr lang="en-IN" dirty="0" smtClean="0"/>
              <a:t>The palmar and dorsal ligament originates from the dorsal and palmar aspects of ulnar notch extends the ulnar fovea and the base of the styloid process.</a:t>
            </a:r>
          </a:p>
          <a:p>
            <a:endParaRPr lang="en-GB" dirty="0"/>
          </a:p>
        </p:txBody>
      </p:sp>
      <p:pic>
        <p:nvPicPr>
          <p:cNvPr id="18434" name="Picture 2" descr="F:\ligaments of radio -ulnar jts.jpg"/>
          <p:cNvPicPr>
            <a:picLocks noGrp="1" noChangeAspect="1" noChangeArrowheads="1"/>
          </p:cNvPicPr>
          <p:nvPr>
            <p:ph sz="half" idx="2"/>
          </p:nvPr>
        </p:nvPicPr>
        <p:blipFill>
          <a:blip r:embed="rId2"/>
          <a:srcRect/>
          <a:stretch>
            <a:fillRect/>
          </a:stretch>
        </p:blipFill>
        <p:spPr bwMode="auto">
          <a:xfrm>
            <a:off x="4656138" y="2071678"/>
            <a:ext cx="4038600" cy="350046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Axis of motion</a:t>
            </a:r>
            <a:endParaRPr lang="en-GB" dirty="0"/>
          </a:p>
        </p:txBody>
      </p:sp>
      <p:sp>
        <p:nvSpPr>
          <p:cNvPr id="3" name="Content Placeholder 2"/>
          <p:cNvSpPr>
            <a:spLocks noGrp="1"/>
          </p:cNvSpPr>
          <p:nvPr>
            <p:ph sz="half" idx="1"/>
          </p:nvPr>
        </p:nvSpPr>
        <p:spPr/>
        <p:txBody>
          <a:bodyPr>
            <a:normAutofit fontScale="85000" lnSpcReduction="20000"/>
          </a:bodyPr>
          <a:lstStyle/>
          <a:p>
            <a:r>
              <a:rPr lang="en-IN" dirty="0" smtClean="0"/>
              <a:t>Proximal and distal joints are mechanically linked therefore  motion in one joint is always accompanied by the motion of the other joint.</a:t>
            </a:r>
          </a:p>
          <a:p>
            <a:r>
              <a:rPr lang="en-IN" dirty="0" smtClean="0"/>
              <a:t>Distal joint also considered to be functionally linked to the to the wrist .</a:t>
            </a:r>
          </a:p>
          <a:p>
            <a:r>
              <a:rPr lang="en-IN" dirty="0" smtClean="0"/>
              <a:t>Compressive loads are transmitted through the distal radio –ulnar joints to the hands  </a:t>
            </a:r>
            <a:endParaRPr lang="en-GB" dirty="0"/>
          </a:p>
        </p:txBody>
      </p:sp>
      <p:pic>
        <p:nvPicPr>
          <p:cNvPr id="2050" name="Picture 2" descr="C:\Users\GAUTAMS\Desktop\ForearmAxis.jpg"/>
          <p:cNvPicPr>
            <a:picLocks noGrp="1" noChangeAspect="1" noChangeArrowheads="1"/>
          </p:cNvPicPr>
          <p:nvPr>
            <p:ph sz="half" idx="2"/>
          </p:nvPr>
        </p:nvPicPr>
        <p:blipFill>
          <a:blip r:embed="rId2"/>
          <a:srcRect/>
          <a:stretch>
            <a:fillRect/>
          </a:stretch>
        </p:blipFill>
        <p:spPr bwMode="auto">
          <a:xfrm>
            <a:off x="4572000" y="2071678"/>
            <a:ext cx="4357718" cy="335758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conti</a:t>
            </a:r>
            <a:endParaRPr lang="en-GB" dirty="0"/>
          </a:p>
        </p:txBody>
      </p:sp>
      <p:sp>
        <p:nvSpPr>
          <p:cNvPr id="3" name="Content Placeholder 2"/>
          <p:cNvSpPr>
            <a:spLocks noGrp="1"/>
          </p:cNvSpPr>
          <p:nvPr>
            <p:ph sz="half" idx="1"/>
          </p:nvPr>
        </p:nvSpPr>
        <p:spPr/>
        <p:txBody>
          <a:bodyPr>
            <a:normAutofit fontScale="85000" lnSpcReduction="20000"/>
          </a:bodyPr>
          <a:lstStyle/>
          <a:p>
            <a:r>
              <a:rPr lang="en-IN" dirty="0" smtClean="0"/>
              <a:t>The radius carry 80% and ulna carry 20% compressive loads .</a:t>
            </a:r>
          </a:p>
          <a:p>
            <a:r>
              <a:rPr lang="en-IN" dirty="0" smtClean="0"/>
              <a:t>The axis of supination and pronation is longitudnal axis extending from the centre of the ulnar head.</a:t>
            </a:r>
          </a:p>
          <a:p>
            <a:r>
              <a:rPr lang="en-IN" dirty="0" smtClean="0"/>
              <a:t>The radius and ulna are parallel to each other in supinated position whereas in pronation the radius crosses the ulna there is very little motion of ulna.</a:t>
            </a:r>
            <a:endParaRPr lang="en-GB" dirty="0"/>
          </a:p>
        </p:txBody>
      </p:sp>
      <p:pic>
        <p:nvPicPr>
          <p:cNvPr id="13314" name="Picture 2" descr="F:\rom for supination and pronation.png"/>
          <p:cNvPicPr>
            <a:picLocks noGrp="1" noChangeAspect="1" noChangeArrowheads="1"/>
          </p:cNvPicPr>
          <p:nvPr>
            <p:ph sz="half" idx="2"/>
          </p:nvPr>
        </p:nvPicPr>
        <p:blipFill>
          <a:blip r:embed="rId2" cstate="print"/>
          <a:srcRect/>
          <a:stretch>
            <a:fillRect/>
          </a:stretch>
        </p:blipFill>
        <p:spPr bwMode="auto">
          <a:xfrm>
            <a:off x="4572000" y="2071678"/>
            <a:ext cx="4286280" cy="35004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Range of Motion</a:t>
            </a:r>
            <a:endParaRPr lang="en-GB" dirty="0"/>
          </a:p>
        </p:txBody>
      </p:sp>
      <p:sp>
        <p:nvSpPr>
          <p:cNvPr id="3" name="Content Placeholder 2"/>
          <p:cNvSpPr>
            <a:spLocks noGrp="1"/>
          </p:cNvSpPr>
          <p:nvPr>
            <p:ph idx="1"/>
          </p:nvPr>
        </p:nvSpPr>
        <p:spPr/>
        <p:txBody>
          <a:bodyPr/>
          <a:lstStyle/>
          <a:p>
            <a:r>
              <a:rPr lang="en-IN" dirty="0" smtClean="0"/>
              <a:t>When the elbow is in 90° flexion a total ROM of 150 °  is possible at radio ulnar joints.</a:t>
            </a:r>
          </a:p>
          <a:p>
            <a:r>
              <a:rPr lang="en-IN" dirty="0" smtClean="0"/>
              <a:t>The  90° position stablises the </a:t>
            </a:r>
            <a:r>
              <a:rPr lang="en-IN" dirty="0" err="1" smtClean="0"/>
              <a:t>humerus</a:t>
            </a:r>
            <a:r>
              <a:rPr lang="en-IN" dirty="0" smtClean="0"/>
              <a:t>  so there is no rotation at shoulder joint.</a:t>
            </a:r>
            <a:endParaRPr lang="en-GB" dirty="0" smtClean="0"/>
          </a:p>
          <a:p>
            <a:pPr>
              <a:lnSpc>
                <a:spcPct val="150000"/>
              </a:lnSpc>
              <a:spcAft>
                <a:spcPts val="700"/>
              </a:spcAft>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normAutofit fontScale="92500" lnSpcReduction="20000"/>
          </a:bodyPr>
          <a:lstStyle/>
          <a:p>
            <a:pPr>
              <a:spcBef>
                <a:spcPts val="600"/>
              </a:spcBef>
              <a:spcAft>
                <a:spcPts val="600"/>
              </a:spcAft>
            </a:pPr>
            <a:r>
              <a:rPr lang="en-IN" dirty="0" smtClean="0"/>
              <a:t>Pronation in all position of elbow is limited by bony approximation while supination is by passive tension  in palmar ligament and oblique chord .</a:t>
            </a:r>
          </a:p>
          <a:p>
            <a:r>
              <a:rPr lang="en-IN" dirty="0" smtClean="0"/>
              <a:t>The quadrate ligament limits both supination and pronation and annular ligament maintains the stability.</a:t>
            </a:r>
            <a:endParaRPr lang="en-GB" dirty="0"/>
          </a:p>
        </p:txBody>
      </p:sp>
      <p:pic>
        <p:nvPicPr>
          <p:cNvPr id="1026" name="Picture 2" descr="C:\Users\GAUTAMS\Desktop\pronation-supination-diagram.jpg"/>
          <p:cNvPicPr>
            <a:picLocks noGrp="1" noChangeAspect="1" noChangeArrowheads="1"/>
          </p:cNvPicPr>
          <p:nvPr>
            <p:ph sz="half" idx="2"/>
          </p:nvPr>
        </p:nvPicPr>
        <p:blipFill>
          <a:blip r:embed="rId2"/>
          <a:srcRect/>
          <a:stretch>
            <a:fillRect/>
          </a:stretch>
        </p:blipFill>
        <p:spPr bwMode="auto">
          <a:xfrm>
            <a:off x="4714876" y="1785926"/>
            <a:ext cx="3929090" cy="442915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Applied anatomy</a:t>
            </a:r>
            <a:endParaRPr lang="en-GB" dirty="0"/>
          </a:p>
        </p:txBody>
      </p:sp>
      <p:sp>
        <p:nvSpPr>
          <p:cNvPr id="3" name="Content Placeholder 2"/>
          <p:cNvSpPr>
            <a:spLocks noGrp="1"/>
          </p:cNvSpPr>
          <p:nvPr>
            <p:ph sz="half" idx="1"/>
          </p:nvPr>
        </p:nvSpPr>
        <p:spPr/>
        <p:txBody>
          <a:bodyPr>
            <a:normAutofit fontScale="92500"/>
          </a:bodyPr>
          <a:lstStyle/>
          <a:p>
            <a:r>
              <a:rPr lang="en-IN" dirty="0" smtClean="0"/>
              <a:t>Compression injuries-Resistance to longitudnal compression forces at the elbow is provided for mainly by the contact of bony components.</a:t>
            </a:r>
          </a:p>
          <a:p>
            <a:r>
              <a:rPr lang="en-IN" dirty="0" smtClean="0"/>
              <a:t>Excessive compression forces at the elbow often result in bony failure</a:t>
            </a:r>
            <a:endParaRPr lang="en-GB" dirty="0"/>
          </a:p>
        </p:txBody>
      </p:sp>
      <p:pic>
        <p:nvPicPr>
          <p:cNvPr id="19458" name="Picture 2" descr="F:\compressive-forces-262x300.jpg"/>
          <p:cNvPicPr>
            <a:picLocks noGrp="1" noChangeAspect="1" noChangeArrowheads="1"/>
          </p:cNvPicPr>
          <p:nvPr>
            <p:ph sz="half" idx="2"/>
          </p:nvPr>
        </p:nvPicPr>
        <p:blipFill>
          <a:blip r:embed="rId2"/>
          <a:srcRect/>
          <a:stretch>
            <a:fillRect/>
          </a:stretch>
        </p:blipFill>
        <p:spPr bwMode="auto">
          <a:xfrm>
            <a:off x="5072066" y="1785926"/>
            <a:ext cx="3286147" cy="385765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Distraction injuries</a:t>
            </a:r>
            <a:endParaRPr lang="en-GB" dirty="0"/>
          </a:p>
        </p:txBody>
      </p:sp>
      <p:sp>
        <p:nvSpPr>
          <p:cNvPr id="3" name="Content Placeholder 2"/>
          <p:cNvSpPr>
            <a:spLocks noGrp="1"/>
          </p:cNvSpPr>
          <p:nvPr>
            <p:ph sz="half" idx="1"/>
          </p:nvPr>
        </p:nvSpPr>
        <p:spPr/>
        <p:txBody>
          <a:bodyPr>
            <a:normAutofit fontScale="85000" lnSpcReduction="10000"/>
          </a:bodyPr>
          <a:lstStyle/>
          <a:p>
            <a:r>
              <a:rPr lang="en-IN" dirty="0" smtClean="0"/>
              <a:t>A distraction force of sufficient magnitude exerted on the radius may cause the radius to slip out of the annular ligament.</a:t>
            </a:r>
          </a:p>
          <a:p>
            <a:r>
              <a:rPr lang="en-IN" b="1" i="1" dirty="0" smtClean="0"/>
              <a:t>Ex-Nursemaid’s Elbow</a:t>
            </a:r>
            <a:r>
              <a:rPr lang="en-IN" dirty="0" smtClean="0"/>
              <a:t>-lifting a small child up into the air by one or both hand or yanking a child by the hand is the usual causative mechanism and therefore the injury is referred to as nursemald’s  elbow    </a:t>
            </a:r>
            <a:endParaRPr lang="en-GB" dirty="0"/>
          </a:p>
        </p:txBody>
      </p:sp>
      <p:pic>
        <p:nvPicPr>
          <p:cNvPr id="15362" name="Picture 2" descr="F:\applied anatomy.jpg"/>
          <p:cNvPicPr>
            <a:picLocks noGrp="1" noChangeAspect="1" noChangeArrowheads="1"/>
          </p:cNvPicPr>
          <p:nvPr>
            <p:ph sz="half" idx="2"/>
          </p:nvPr>
        </p:nvPicPr>
        <p:blipFill>
          <a:blip r:embed="rId3"/>
          <a:srcRect/>
          <a:stretch>
            <a:fillRect/>
          </a:stretch>
        </p:blipFill>
        <p:spPr bwMode="auto">
          <a:xfrm>
            <a:off x="5000628" y="2214554"/>
            <a:ext cx="3429024" cy="300039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Tennis Elbow</a:t>
            </a:r>
            <a:endParaRPr lang="en-GB" dirty="0"/>
          </a:p>
        </p:txBody>
      </p:sp>
      <p:sp>
        <p:nvSpPr>
          <p:cNvPr id="3" name="Content Placeholder 2"/>
          <p:cNvSpPr>
            <a:spLocks noGrp="1"/>
          </p:cNvSpPr>
          <p:nvPr>
            <p:ph sz="half" idx="1"/>
          </p:nvPr>
        </p:nvSpPr>
        <p:spPr/>
        <p:txBody>
          <a:bodyPr>
            <a:normAutofit fontScale="85000" lnSpcReduction="20000"/>
          </a:bodyPr>
          <a:lstStyle/>
          <a:p>
            <a:r>
              <a:rPr lang="en-IN" dirty="0" smtClean="0"/>
              <a:t>The classic tennis elbow (epicondylitis of  lateral epicondyle) is caused by repeated forceful contraction of the wrist extendons , primarily the extensor  carpi  radialis  brevis.</a:t>
            </a:r>
          </a:p>
          <a:p>
            <a:r>
              <a:rPr lang="en-IN" dirty="0" smtClean="0"/>
              <a:t>Repeated tensile stress on the inelastic tendon may  result in microscopic tears at the musculatendinous junction an d result in tendinitis.</a:t>
            </a:r>
            <a:endParaRPr lang="en-GB" dirty="0"/>
          </a:p>
        </p:txBody>
      </p:sp>
      <p:pic>
        <p:nvPicPr>
          <p:cNvPr id="14338" name="Picture 2" descr="F:\tennis elbow.jpg"/>
          <p:cNvPicPr>
            <a:picLocks noGrp="1" noChangeAspect="1" noChangeArrowheads="1"/>
          </p:cNvPicPr>
          <p:nvPr>
            <p:ph sz="half" idx="2"/>
          </p:nvPr>
        </p:nvPicPr>
        <p:blipFill>
          <a:blip r:embed="rId2"/>
          <a:srcRect/>
          <a:stretch>
            <a:fillRect/>
          </a:stretch>
        </p:blipFill>
        <p:spPr bwMode="auto">
          <a:xfrm>
            <a:off x="4656138" y="1714489"/>
            <a:ext cx="4038600" cy="415323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sz="3600" dirty="0" smtClean="0"/>
              <a:t>Structure:Elbow joint</a:t>
            </a:r>
            <a:br>
              <a:rPr lang="en-IN" sz="3600" dirty="0" smtClean="0"/>
            </a:br>
            <a:r>
              <a:rPr lang="en-IN" sz="3600" dirty="0" smtClean="0"/>
              <a:t>Articulating surfaces on Humerus</a:t>
            </a:r>
            <a:endParaRPr lang="en-GB" sz="3600" dirty="0"/>
          </a:p>
        </p:txBody>
      </p:sp>
      <p:sp>
        <p:nvSpPr>
          <p:cNvPr id="5" name="Content Placeholder 4"/>
          <p:cNvSpPr>
            <a:spLocks noGrp="1"/>
          </p:cNvSpPr>
          <p:nvPr>
            <p:ph sz="half" idx="1"/>
          </p:nvPr>
        </p:nvSpPr>
        <p:spPr>
          <a:xfrm>
            <a:off x="464344" y="1770501"/>
            <a:ext cx="4321970" cy="4525963"/>
          </a:xfrm>
        </p:spPr>
        <p:txBody>
          <a:bodyPr>
            <a:noAutofit/>
          </a:bodyPr>
          <a:lstStyle/>
          <a:p>
            <a:pPr algn="just">
              <a:buFont typeface="Wingdings" pitchFamily="2" charset="2"/>
              <a:buChar char="§"/>
            </a:pPr>
            <a:r>
              <a:rPr lang="en-IN" sz="2000" dirty="0" smtClean="0"/>
              <a:t>Pulley or glass-hour shaped trochlea and spherical shaped capitulum</a:t>
            </a:r>
          </a:p>
          <a:p>
            <a:pPr algn="just">
              <a:buFont typeface="Wingdings" pitchFamily="2" charset="2"/>
              <a:buChar char="§"/>
            </a:pPr>
            <a:r>
              <a:rPr lang="en-IN" sz="2000" dirty="0" smtClean="0"/>
              <a:t>A groove called trochlear groove divides the trochlea in middle and lateral portion.</a:t>
            </a:r>
          </a:p>
          <a:p>
            <a:pPr algn="just">
              <a:buFont typeface="Wingdings" pitchFamily="2" charset="2"/>
              <a:buChar char="§"/>
            </a:pPr>
            <a:r>
              <a:rPr lang="en-IN" sz="2000" dirty="0" smtClean="0"/>
              <a:t>Capitulo trochlear groove seprates the trochlea from capitulum</a:t>
            </a:r>
          </a:p>
          <a:p>
            <a:pPr algn="just">
              <a:buFont typeface="Wingdings" pitchFamily="2" charset="2"/>
              <a:buChar char="§"/>
            </a:pPr>
            <a:r>
              <a:rPr lang="en-IN" sz="2000" dirty="0" smtClean="0"/>
              <a:t>A fossa located above  the trochlea is known as the coronoid while fossa above the capitulum is known as radial.</a:t>
            </a:r>
          </a:p>
          <a:p>
            <a:pPr algn="just">
              <a:buFont typeface="Wingdings" pitchFamily="2" charset="2"/>
              <a:buChar char="§"/>
            </a:pPr>
            <a:r>
              <a:rPr lang="en-IN" sz="2000" dirty="0" smtClean="0"/>
              <a:t>Posteriorly on the distal aspect a deep fossa is called as olecranon fossa</a:t>
            </a:r>
          </a:p>
        </p:txBody>
      </p:sp>
      <p:pic>
        <p:nvPicPr>
          <p:cNvPr id="1026" name="Picture 2" descr="F:\image 01.jpg"/>
          <p:cNvPicPr>
            <a:picLocks noGrp="1" noChangeAspect="1" noChangeArrowheads="1"/>
          </p:cNvPicPr>
          <p:nvPr>
            <p:ph sz="half" idx="2"/>
          </p:nvPr>
        </p:nvPicPr>
        <p:blipFill>
          <a:blip r:embed="rId2" cstate="print"/>
          <a:srcRect/>
          <a:stretch>
            <a:fillRect/>
          </a:stretch>
        </p:blipFill>
        <p:spPr bwMode="auto">
          <a:xfrm>
            <a:off x="4891118" y="2381049"/>
            <a:ext cx="4038600" cy="330399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Ariculating surfaces of Radius and Ulna</a:t>
            </a:r>
            <a:endParaRPr lang="en-GB" dirty="0"/>
          </a:p>
        </p:txBody>
      </p:sp>
      <p:sp>
        <p:nvSpPr>
          <p:cNvPr id="3" name="Content Placeholder 2"/>
          <p:cNvSpPr>
            <a:spLocks noGrp="1"/>
          </p:cNvSpPr>
          <p:nvPr>
            <p:ph sz="half" idx="1"/>
          </p:nvPr>
        </p:nvSpPr>
        <p:spPr>
          <a:xfrm>
            <a:off x="464344" y="1770501"/>
            <a:ext cx="3821904" cy="4525963"/>
          </a:xfrm>
        </p:spPr>
        <p:txBody>
          <a:bodyPr>
            <a:normAutofit lnSpcReduction="10000"/>
          </a:bodyPr>
          <a:lstStyle/>
          <a:p>
            <a:r>
              <a:rPr lang="en-IN" dirty="0" smtClean="0"/>
              <a:t>Ulnar articulating surface is concave semilunar shaped called as Trochlear notch.</a:t>
            </a:r>
          </a:p>
          <a:p>
            <a:r>
              <a:rPr lang="en-IN" dirty="0" smtClean="0"/>
              <a:t>Radial articulating surface is head of the radius which is slightly cup-shaped concave sourrded by a rim.</a:t>
            </a:r>
            <a:endParaRPr lang="en-GB" dirty="0"/>
          </a:p>
        </p:txBody>
      </p:sp>
      <p:pic>
        <p:nvPicPr>
          <p:cNvPr id="2050" name="Picture 2" descr="F:\image 02.jpg"/>
          <p:cNvPicPr>
            <a:picLocks noGrp="1" noChangeAspect="1" noChangeArrowheads="1"/>
          </p:cNvPicPr>
          <p:nvPr>
            <p:ph sz="half" idx="2"/>
          </p:nvPr>
        </p:nvPicPr>
        <p:blipFill>
          <a:blip r:embed="rId2"/>
          <a:srcRect/>
          <a:stretch>
            <a:fillRect/>
          </a:stretch>
        </p:blipFill>
        <p:spPr bwMode="auto">
          <a:xfrm>
            <a:off x="4676804" y="2245224"/>
            <a:ext cx="4038600" cy="357563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Articulations</a:t>
            </a:r>
            <a:endParaRPr lang="en-GB" dirty="0"/>
          </a:p>
        </p:txBody>
      </p:sp>
      <p:sp>
        <p:nvSpPr>
          <p:cNvPr id="3" name="Content Placeholder 2"/>
          <p:cNvSpPr>
            <a:spLocks noGrp="1"/>
          </p:cNvSpPr>
          <p:nvPr>
            <p:ph idx="1"/>
          </p:nvPr>
        </p:nvSpPr>
        <p:spPr>
          <a:xfrm>
            <a:off x="928662" y="1285860"/>
            <a:ext cx="7758138" cy="5572140"/>
          </a:xfrm>
        </p:spPr>
        <p:txBody>
          <a:bodyPr>
            <a:normAutofit fontScale="92500" lnSpcReduction="10000"/>
          </a:bodyPr>
          <a:lstStyle/>
          <a:p>
            <a:r>
              <a:rPr lang="en-IN" dirty="0" smtClean="0"/>
              <a:t>Between ulna and humerus occurs primarly as a sliding motion of the trochlear notch of the ulna on the trochlea .</a:t>
            </a:r>
          </a:p>
          <a:p>
            <a:r>
              <a:rPr lang="en-IN" dirty="0" smtClean="0"/>
              <a:t>In extension sliding continues untill the olecranon process enters the olecranon fossa</a:t>
            </a:r>
          </a:p>
          <a:p>
            <a:r>
              <a:rPr lang="en-IN" dirty="0" smtClean="0"/>
              <a:t>In flexion ulna slides until the </a:t>
            </a:r>
            <a:r>
              <a:rPr lang="en-IN" dirty="0" err="1" smtClean="0"/>
              <a:t>conoid</a:t>
            </a:r>
            <a:r>
              <a:rPr lang="en-IN" dirty="0" smtClean="0"/>
              <a:t> process  enters the </a:t>
            </a:r>
            <a:r>
              <a:rPr lang="en-IN" dirty="0" err="1" smtClean="0"/>
              <a:t>coniod</a:t>
            </a:r>
            <a:r>
              <a:rPr lang="en-IN" dirty="0" smtClean="0"/>
              <a:t> fossa in full flexion.</a:t>
            </a:r>
          </a:p>
          <a:p>
            <a:r>
              <a:rPr lang="en-IN" dirty="0" smtClean="0"/>
              <a:t>Between the radius and humerus involves sliding of the concave radial head over the capitulum</a:t>
            </a:r>
          </a:p>
          <a:p>
            <a:r>
              <a:rPr lang="en-IN" dirty="0" smtClean="0"/>
              <a:t>In full extension there is no contact but in flexion the rim of the radius in the capitulo-trochlear groove and enters the radial fossa at the end of flexion.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Joint capsule</a:t>
            </a:r>
            <a:endParaRPr lang="en-GB" dirty="0"/>
          </a:p>
        </p:txBody>
      </p:sp>
      <p:sp>
        <p:nvSpPr>
          <p:cNvPr id="3" name="Content Placeholder 2"/>
          <p:cNvSpPr>
            <a:spLocks noGrp="1"/>
          </p:cNvSpPr>
          <p:nvPr>
            <p:ph sz="half" idx="1"/>
          </p:nvPr>
        </p:nvSpPr>
        <p:spPr>
          <a:xfrm>
            <a:off x="464344" y="1214423"/>
            <a:ext cx="4038600" cy="5082042"/>
          </a:xfrm>
        </p:spPr>
        <p:txBody>
          <a:bodyPr>
            <a:noAutofit/>
          </a:bodyPr>
          <a:lstStyle/>
          <a:p>
            <a:r>
              <a:rPr lang="en-IN" sz="1400" dirty="0" smtClean="0"/>
              <a:t>The humero-ulnar  humero-radial and superior radio ulnar joints are enclosed in a single joint capsule</a:t>
            </a:r>
          </a:p>
          <a:p>
            <a:r>
              <a:rPr lang="en-IN" sz="1400" dirty="0" smtClean="0"/>
              <a:t>Attachments:-</a:t>
            </a:r>
          </a:p>
          <a:p>
            <a:r>
              <a:rPr lang="en-IN" sz="1400" dirty="0" smtClean="0"/>
              <a:t>antero-superiorly above the coronoid and radial fossa </a:t>
            </a:r>
          </a:p>
          <a:p>
            <a:r>
              <a:rPr lang="en-IN" sz="1400" dirty="0" smtClean="0"/>
              <a:t>Antero-inferiorly on the margin of coronoid process and the annular ligament</a:t>
            </a:r>
          </a:p>
          <a:p>
            <a:r>
              <a:rPr lang="en-IN" sz="1400" dirty="0" smtClean="0"/>
              <a:t>Medially-blend with the medial collateral ligament</a:t>
            </a:r>
          </a:p>
          <a:p>
            <a:r>
              <a:rPr lang="en-IN" sz="1400" dirty="0" smtClean="0"/>
              <a:t>Laterallly-blend with lateral collateral ligament</a:t>
            </a:r>
          </a:p>
          <a:p>
            <a:r>
              <a:rPr lang="en-IN" sz="1400" dirty="0" smtClean="0"/>
              <a:t>Posteriorly-along with the upper edge of olecranon fossa</a:t>
            </a:r>
          </a:p>
          <a:p>
            <a:r>
              <a:rPr lang="en-IN" sz="1400" dirty="0" smtClean="0"/>
              <a:t>Capsule is large,loose and weak anteriorly and posteriorly </a:t>
            </a:r>
          </a:p>
          <a:p>
            <a:r>
              <a:rPr lang="en-IN" sz="1400" dirty="0" smtClean="0"/>
              <a:t>It is reinforced side by side by the ligaments, fat pads are located between  the capsule and the synovial membrane </a:t>
            </a:r>
            <a:r>
              <a:rPr lang="en-IN" sz="1400" dirty="0" err="1" smtClean="0"/>
              <a:t>justabove</a:t>
            </a:r>
            <a:r>
              <a:rPr lang="en-IN" sz="1400" dirty="0" smtClean="0"/>
              <a:t>  to olecranon,coronoid</a:t>
            </a:r>
            <a:r>
              <a:rPr lang="en-IN" sz="1400" dirty="0"/>
              <a:t> </a:t>
            </a:r>
            <a:r>
              <a:rPr lang="en-IN" sz="1400" dirty="0" smtClean="0"/>
              <a:t>and radil fossa</a:t>
            </a:r>
            <a:r>
              <a:rPr lang="en-IN" sz="900" dirty="0"/>
              <a:t>.</a:t>
            </a:r>
            <a:endParaRPr lang="en-GB" sz="900" dirty="0"/>
          </a:p>
        </p:txBody>
      </p:sp>
      <p:pic>
        <p:nvPicPr>
          <p:cNvPr id="3074" name="Picture 2" descr="F:\image 06.jpg"/>
          <p:cNvPicPr>
            <a:picLocks noGrp="1" noChangeAspect="1" noChangeArrowheads="1"/>
          </p:cNvPicPr>
          <p:nvPr>
            <p:ph sz="half" idx="2"/>
          </p:nvPr>
        </p:nvPicPr>
        <p:blipFill>
          <a:blip r:embed="rId2"/>
          <a:srcRect/>
          <a:stretch>
            <a:fillRect/>
          </a:stretch>
        </p:blipFill>
        <p:spPr bwMode="auto">
          <a:xfrm>
            <a:off x="4786314" y="428604"/>
            <a:ext cx="4143403" cy="592935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Ligaments</a:t>
            </a:r>
            <a:endParaRPr lang="en-GB" dirty="0"/>
          </a:p>
        </p:txBody>
      </p:sp>
      <p:sp>
        <p:nvSpPr>
          <p:cNvPr id="3" name="Content Placeholder 2"/>
          <p:cNvSpPr>
            <a:spLocks noGrp="1"/>
          </p:cNvSpPr>
          <p:nvPr>
            <p:ph sz="half" idx="1"/>
          </p:nvPr>
        </p:nvSpPr>
        <p:spPr>
          <a:xfrm>
            <a:off x="464344" y="1770501"/>
            <a:ext cx="2964648" cy="4230267"/>
          </a:xfrm>
        </p:spPr>
        <p:txBody>
          <a:bodyPr/>
          <a:lstStyle/>
          <a:p>
            <a:pPr marL="514350" indent="-514350"/>
            <a:r>
              <a:rPr lang="en-IN" dirty="0" smtClean="0"/>
              <a:t>Two main ligaments of the elbow joint </a:t>
            </a:r>
          </a:p>
          <a:p>
            <a:pPr marL="843534" lvl="1" indent="-514350"/>
            <a:r>
              <a:rPr lang="en-IN" dirty="0" smtClean="0"/>
              <a:t>Medial collateral ligament</a:t>
            </a:r>
          </a:p>
          <a:p>
            <a:pPr marL="843534" lvl="1" indent="-514350"/>
            <a:r>
              <a:rPr lang="en-IN" dirty="0" smtClean="0"/>
              <a:t>Lateral collateral ligament</a:t>
            </a:r>
            <a:endParaRPr lang="en-GB" dirty="0"/>
          </a:p>
        </p:txBody>
      </p:sp>
      <p:pic>
        <p:nvPicPr>
          <p:cNvPr id="4098" name="Picture 2" descr="F:\image 04.jpg"/>
          <p:cNvPicPr>
            <a:picLocks noGrp="1" noChangeAspect="1" noChangeArrowheads="1"/>
          </p:cNvPicPr>
          <p:nvPr>
            <p:ph sz="half" idx="2"/>
          </p:nvPr>
        </p:nvPicPr>
        <p:blipFill>
          <a:blip r:embed="rId2"/>
          <a:srcRect/>
          <a:stretch>
            <a:fillRect/>
          </a:stretch>
        </p:blipFill>
        <p:spPr bwMode="auto">
          <a:xfrm>
            <a:off x="3330803" y="1571612"/>
            <a:ext cx="5670353" cy="450059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Medial collateral ligament</a:t>
            </a:r>
            <a:endParaRPr lang="en-GB" dirty="0"/>
          </a:p>
        </p:txBody>
      </p:sp>
      <p:sp>
        <p:nvSpPr>
          <p:cNvPr id="3" name="Content Placeholder 2"/>
          <p:cNvSpPr>
            <a:spLocks noGrp="1"/>
          </p:cNvSpPr>
          <p:nvPr>
            <p:ph sz="half" idx="1"/>
          </p:nvPr>
        </p:nvSpPr>
        <p:spPr>
          <a:xfrm>
            <a:off x="464344" y="1428737"/>
            <a:ext cx="4321970" cy="5214974"/>
          </a:xfrm>
        </p:spPr>
        <p:txBody>
          <a:bodyPr>
            <a:noAutofit/>
          </a:bodyPr>
          <a:lstStyle/>
          <a:p>
            <a:pPr algn="just"/>
            <a:r>
              <a:rPr lang="en-IN" sz="2000" dirty="0" smtClean="0"/>
              <a:t>It consist of 3 parts</a:t>
            </a:r>
          </a:p>
          <a:p>
            <a:pPr lvl="1" algn="just"/>
            <a:r>
              <a:rPr lang="en-IN" sz="1600" dirty="0" smtClean="0"/>
              <a:t>Anterior</a:t>
            </a:r>
          </a:p>
          <a:p>
            <a:pPr lvl="1" algn="just"/>
            <a:r>
              <a:rPr lang="en-IN" sz="1600" dirty="0" smtClean="0"/>
              <a:t>posterior and </a:t>
            </a:r>
          </a:p>
          <a:p>
            <a:pPr lvl="1" algn="just"/>
            <a:r>
              <a:rPr lang="en-IN" sz="1600" dirty="0" smtClean="0"/>
              <a:t>oblique /transverse</a:t>
            </a:r>
            <a:endParaRPr lang="en-IN" sz="2000" dirty="0" smtClean="0"/>
          </a:p>
        </p:txBody>
      </p:sp>
      <p:pic>
        <p:nvPicPr>
          <p:cNvPr id="5122" name="Picture 2" descr="F:\medial collateral ligament.jpg"/>
          <p:cNvPicPr>
            <a:picLocks noGrp="1" noChangeAspect="1" noChangeArrowheads="1"/>
          </p:cNvPicPr>
          <p:nvPr>
            <p:ph sz="half" idx="2"/>
          </p:nvPr>
        </p:nvPicPr>
        <p:blipFill>
          <a:blip r:embed="rId2"/>
          <a:srcRect t="6061" b="4545"/>
          <a:stretch>
            <a:fillRect/>
          </a:stretch>
        </p:blipFill>
        <p:spPr bwMode="auto">
          <a:xfrm>
            <a:off x="4929190" y="1571612"/>
            <a:ext cx="4214810" cy="37678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500043"/>
            <a:ext cx="8251060" cy="5796422"/>
          </a:xfrm>
        </p:spPr>
        <p:txBody>
          <a:bodyPr>
            <a:normAutofit/>
          </a:bodyPr>
          <a:lstStyle/>
          <a:p>
            <a:pPr marL="449263" indent="-358775" algn="just"/>
            <a:r>
              <a:rPr lang="en-IN" dirty="0" smtClean="0"/>
              <a:t>Anterior: extends from anterior aspect, tip and medial edge of the medial epicondyle of the humerus to attac</a:t>
            </a:r>
            <a:r>
              <a:rPr lang="en-GB" dirty="0" smtClean="0"/>
              <a:t>h to the ulnar coronoid  process. </a:t>
            </a:r>
          </a:p>
          <a:p>
            <a:pPr algn="just"/>
            <a:r>
              <a:rPr lang="en-GB" sz="2000" dirty="0" smtClean="0"/>
              <a:t>It has 3 fibres</a:t>
            </a:r>
          </a:p>
          <a:p>
            <a:pPr lvl="1" algn="just"/>
            <a:r>
              <a:rPr lang="en-GB" sz="1600" dirty="0" smtClean="0"/>
              <a:t>fibres arising from anterior surface of  medial epicondyle</a:t>
            </a:r>
          </a:p>
          <a:p>
            <a:pPr lvl="1" algn="just"/>
            <a:r>
              <a:rPr lang="en-GB" sz="1600" dirty="0" smtClean="0"/>
              <a:t>fibres arising below the tip of medial condyle</a:t>
            </a:r>
          </a:p>
          <a:p>
            <a:pPr lvl="1" algn="just"/>
            <a:r>
              <a:rPr lang="en-GB" sz="1600" dirty="0" smtClean="0"/>
              <a:t> fibres arising from the inferior edge of the medial epicondyle</a:t>
            </a:r>
          </a:p>
          <a:p>
            <a:pPr algn="just"/>
            <a:r>
              <a:rPr lang="en-GB" sz="2000" dirty="0" smtClean="0"/>
              <a:t>These fibres resist the valgus stress and limits extension</a:t>
            </a:r>
            <a:endParaRPr lang="en-IN" sz="2000" dirty="0" smtClean="0"/>
          </a:p>
          <a:p>
            <a:r>
              <a:rPr lang="en-IN" dirty="0" smtClean="0"/>
              <a:t>Posterior-It extend from the posterior aspect of medial epicondyle of the humerus to the ulnar coronoid and olecranon  process.It limits extension.</a:t>
            </a:r>
          </a:p>
          <a:p>
            <a:r>
              <a:rPr lang="en-IN" dirty="0" smtClean="0"/>
              <a:t>Oblique-It extends between olecranon and ulnar coronoid process this assist in providing valgus stability and helps in joint approximation</a:t>
            </a: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608</TotalTime>
  <Words>1475</Words>
  <Application>Microsoft Office PowerPoint</Application>
  <PresentationFormat>On-screen Show (4:3)</PresentationFormat>
  <Paragraphs>130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Metro</vt:lpstr>
      <vt:lpstr>Elbow complex</vt:lpstr>
      <vt:lpstr>Elbow complex</vt:lpstr>
      <vt:lpstr>Structure:Elbow joint Articulating surfaces on Humerus</vt:lpstr>
      <vt:lpstr>Ariculating surfaces of Radius and Ulna</vt:lpstr>
      <vt:lpstr>Articulations</vt:lpstr>
      <vt:lpstr>Joint capsule</vt:lpstr>
      <vt:lpstr>Ligaments</vt:lpstr>
      <vt:lpstr>Medial collateral ligament</vt:lpstr>
      <vt:lpstr>PowerPoint Presentation</vt:lpstr>
      <vt:lpstr>Lateral collateral ligament</vt:lpstr>
      <vt:lpstr>Axis of Motion</vt:lpstr>
      <vt:lpstr>Carrying Angle </vt:lpstr>
      <vt:lpstr>Range of Motion</vt:lpstr>
      <vt:lpstr>Conti..</vt:lpstr>
      <vt:lpstr>PowerPoint Presentation</vt:lpstr>
      <vt:lpstr>Ligaments and joint capsule</vt:lpstr>
      <vt:lpstr>Superior Radio –Ulnar joints </vt:lpstr>
      <vt:lpstr>Ligaments</vt:lpstr>
      <vt:lpstr>PowerPoint Presentation</vt:lpstr>
      <vt:lpstr>Interosseous Membrane</vt:lpstr>
      <vt:lpstr>Inferior radio-ulnar joint</vt:lpstr>
      <vt:lpstr>Ligaments</vt:lpstr>
      <vt:lpstr>Axis of motion</vt:lpstr>
      <vt:lpstr>conti</vt:lpstr>
      <vt:lpstr>Range of Motion</vt:lpstr>
      <vt:lpstr>PowerPoint Presentation</vt:lpstr>
      <vt:lpstr>Applied anatomy</vt:lpstr>
      <vt:lpstr>Distraction injuries</vt:lpstr>
      <vt:lpstr>Tennis Elbow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Structure:Elbow joint Ar</dc:title>
  <dc:creator>GAUTAMS</dc:creator>
  <cp:lastModifiedBy>Dr.Digvijay Sharma</cp:lastModifiedBy>
  <cp:revision>128</cp:revision>
  <dcterms:created xsi:type="dcterms:W3CDTF">2015-03-29T13:44:38Z</dcterms:created>
  <dcterms:modified xsi:type="dcterms:W3CDTF">2022-12-21T07:21:51Z</dcterms:modified>
</cp:coreProperties>
</file>