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1DC98-27AC-44BD-84BD-44CC3297057A}" type="datetimeFigureOut">
              <a:rPr lang="en-US" smtClean="0"/>
              <a:pPr/>
              <a:t>12/21/2022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21FEE-3146-4B7C-A165-E837DEA196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77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77B2-844B-4759-967E-5E90CAAC870A}" type="datetimeFigureOut">
              <a:rPr lang="en-US" smtClean="0"/>
              <a:pPr/>
              <a:t>12/21/2022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205-000E-4F6C-88D4-98342E04EC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77B2-844B-4759-967E-5E90CAAC870A}" type="datetimeFigureOut">
              <a:rPr lang="en-US" smtClean="0"/>
              <a:pPr/>
              <a:t>12/21/2022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205-000E-4F6C-88D4-98342E04EC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77B2-844B-4759-967E-5E90CAAC870A}" type="datetimeFigureOut">
              <a:rPr lang="en-US" smtClean="0"/>
              <a:pPr/>
              <a:t>12/21/2022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205-000E-4F6C-88D4-98342E04EC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77B2-844B-4759-967E-5E90CAAC870A}" type="datetimeFigureOut">
              <a:rPr lang="en-US" smtClean="0"/>
              <a:pPr/>
              <a:t>12/21/2022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205-000E-4F6C-88D4-98342E04EC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77B2-844B-4759-967E-5E90CAAC870A}" type="datetimeFigureOut">
              <a:rPr lang="en-US" smtClean="0"/>
              <a:pPr/>
              <a:t>12/21/2022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205-000E-4F6C-88D4-98342E04EC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77B2-844B-4759-967E-5E90CAAC870A}" type="datetimeFigureOut">
              <a:rPr lang="en-US" smtClean="0"/>
              <a:pPr/>
              <a:t>12/21/2022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205-000E-4F6C-88D4-98342E04EC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77B2-844B-4759-967E-5E90CAAC870A}" type="datetimeFigureOut">
              <a:rPr lang="en-US" smtClean="0"/>
              <a:pPr/>
              <a:t>12/21/2022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205-000E-4F6C-88D4-98342E04EC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77B2-844B-4759-967E-5E90CAAC870A}" type="datetimeFigureOut">
              <a:rPr lang="en-US" smtClean="0"/>
              <a:pPr/>
              <a:t>12/21/2022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205-000E-4F6C-88D4-98342E04EC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77B2-844B-4759-967E-5E90CAAC870A}" type="datetimeFigureOut">
              <a:rPr lang="en-US" smtClean="0"/>
              <a:pPr/>
              <a:t>12/21/2022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205-000E-4F6C-88D4-98342E04EC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77B2-844B-4759-967E-5E90CAAC870A}" type="datetimeFigureOut">
              <a:rPr lang="en-US" smtClean="0"/>
              <a:pPr/>
              <a:t>12/21/2022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205-000E-4F6C-88D4-98342E04EC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77B2-844B-4759-967E-5E90CAAC870A}" type="datetimeFigureOut">
              <a:rPr lang="en-US" smtClean="0"/>
              <a:pPr/>
              <a:t>12/21/2022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205-000E-4F6C-88D4-98342E04EC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77B2-844B-4759-967E-5E90CAAC870A}" type="datetimeFigureOut">
              <a:rPr lang="en-US" smtClean="0"/>
              <a:pPr/>
              <a:t>12/21/2022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95205-000E-4F6C-88D4-98342E04EC5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6600" b="1" dirty="0" smtClean="0">
                <a:solidFill>
                  <a:srgbClr val="0070C0"/>
                </a:solidFill>
              </a:rPr>
              <a:t>THE HIP COMPLEX</a:t>
            </a:r>
            <a:endParaRPr lang="en-GB" sz="6600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20670021-B808-4040-BC56-0F2E83410E1F}"/>
              </a:ext>
            </a:extLst>
          </p:cNvPr>
          <p:cNvSpPr/>
          <p:nvPr/>
        </p:nvSpPr>
        <p:spPr>
          <a:xfrm rot="10800000" flipV="1">
            <a:off x="628100" y="4285564"/>
            <a:ext cx="7813039" cy="19697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DIGVIJAY SHARMA</a:t>
            </a:r>
          </a:p>
          <a:p>
            <a:pPr algn="ctr"/>
            <a:r>
              <a:rPr lang="en-I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PHYSIOTHERAPY</a:t>
            </a:r>
          </a:p>
          <a:p>
            <a:pPr algn="ctr"/>
            <a:r>
              <a:rPr lang="en-I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U.I.H.S</a:t>
            </a:r>
            <a:endParaRPr lang="en-I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KANPUR</a:t>
            </a:r>
            <a:endParaRPr lang="en-IN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2000" dirty="0">
              <a:solidFill>
                <a:srgbClr val="0070C0"/>
              </a:solidFill>
            </a:endParaRPr>
          </a:p>
          <a:p>
            <a:endParaRPr lang="en-IN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Femoral neck is angulated and most commonly faces-</a:t>
            </a:r>
          </a:p>
          <a:p>
            <a:pPr lvl="1"/>
            <a:r>
              <a:rPr lang="en-IN" dirty="0" smtClean="0"/>
              <a:t>Medialy</a:t>
            </a:r>
          </a:p>
          <a:p>
            <a:pPr lvl="1"/>
            <a:r>
              <a:rPr lang="en-IN" dirty="0" smtClean="0"/>
              <a:t>Superiorly</a:t>
            </a:r>
          </a:p>
          <a:p>
            <a:pPr lvl="1"/>
            <a:r>
              <a:rPr lang="en-IN" dirty="0" smtClean="0"/>
              <a:t>Anteriorly</a:t>
            </a:r>
          </a:p>
          <a:p>
            <a:r>
              <a:rPr lang="en-IN" dirty="0" smtClean="0"/>
              <a:t>Just inferior to the medial point on the head a small rough pit called the fovea </a:t>
            </a:r>
            <a:r>
              <a:rPr lang="en-IN" dirty="0" err="1" smtClean="0"/>
              <a:t>capitis</a:t>
            </a:r>
            <a:endParaRPr lang="en-IN" dirty="0" smtClean="0"/>
          </a:p>
          <a:p>
            <a:pPr lvl="1"/>
            <a:endParaRPr lang="en-GB" dirty="0"/>
          </a:p>
        </p:txBody>
      </p:sp>
      <p:pic>
        <p:nvPicPr>
          <p:cNvPr id="5" name="Picture 2" descr="F:\femur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63392" y="1600200"/>
            <a:ext cx="340821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Angle of Inclination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It is the axis of the femoral head and neck form an angle with the axis of the femoral shaft.</a:t>
            </a:r>
          </a:p>
          <a:p>
            <a:r>
              <a:rPr lang="en-IN" dirty="0" smtClean="0"/>
              <a:t>Normally it is 125° in adults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8194" name="Picture 2" descr="F:\angle of inclin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292895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Coxavalga And Coxavara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Pathological increase in angle of inclination is known as coxavalga.</a:t>
            </a:r>
          </a:p>
          <a:p>
            <a:r>
              <a:rPr lang="en-IN" dirty="0" smtClean="0"/>
              <a:t>Decrease in the angle is angle of inclination is known as coxavara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F:\coxav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4214811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Hip Joint Capsule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Capsule of the hip joint is strong and dense.</a:t>
            </a:r>
          </a:p>
          <a:p>
            <a:r>
              <a:rPr lang="en-IN" dirty="0" smtClean="0"/>
              <a:t>Capsule is attached proximally to the entire periphery of the acetabulum.</a:t>
            </a:r>
          </a:p>
          <a:p>
            <a:r>
              <a:rPr lang="en-IN" dirty="0" smtClean="0"/>
              <a:t>It covers femoral head and neck like a sleeves and attaches to the base of the neck.</a:t>
            </a:r>
            <a:endParaRPr lang="en-GB" dirty="0"/>
          </a:p>
        </p:txBody>
      </p:sp>
      <p:pic>
        <p:nvPicPr>
          <p:cNvPr id="10242" name="Picture 2" descr="F:\joint capsul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71612"/>
            <a:ext cx="4038600" cy="407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Hip Joint Ligaments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It is reinforced by 3 ligaments </a:t>
            </a:r>
            <a:r>
              <a:rPr lang="en-IN" dirty="0"/>
              <a:t>2</a:t>
            </a:r>
            <a:r>
              <a:rPr lang="en-IN" dirty="0" smtClean="0"/>
              <a:t>anteriorly and 1 posteriorly</a:t>
            </a:r>
          </a:p>
          <a:p>
            <a:pPr lvl="1"/>
            <a:r>
              <a:rPr lang="en-IN" dirty="0" smtClean="0"/>
              <a:t>Iliofemoral</a:t>
            </a:r>
          </a:p>
          <a:p>
            <a:pPr lvl="1"/>
            <a:r>
              <a:rPr lang="en-IN" dirty="0" smtClean="0"/>
              <a:t>Pubofemoral</a:t>
            </a:r>
          </a:p>
          <a:p>
            <a:pPr lvl="1"/>
            <a:r>
              <a:rPr lang="en-IN" dirty="0" smtClean="0"/>
              <a:t>Ishchiofemoral</a:t>
            </a:r>
          </a:p>
          <a:p>
            <a:r>
              <a:rPr lang="en-IN" dirty="0" smtClean="0"/>
              <a:t>Iliofemoral and pubofemoral anteriorly.</a:t>
            </a:r>
          </a:p>
          <a:p>
            <a:r>
              <a:rPr lang="en-IN" dirty="0" smtClean="0"/>
              <a:t>Ishchiofemoral ligament posteriorly.</a:t>
            </a:r>
            <a:endParaRPr lang="en-GB" dirty="0"/>
          </a:p>
        </p:txBody>
      </p:sp>
      <p:pic>
        <p:nvPicPr>
          <p:cNvPr id="11266" name="Picture 2" descr="F:\ligament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14488"/>
            <a:ext cx="40386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Iliofemoral Ligament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It is a fan-shaped ligament.</a:t>
            </a:r>
          </a:p>
          <a:p>
            <a:r>
              <a:rPr lang="en-IN" dirty="0" smtClean="0"/>
              <a:t>It resembles an inverted letter of Y and often referred as Y-ligament biglow.</a:t>
            </a:r>
          </a:p>
          <a:p>
            <a:r>
              <a:rPr lang="en-IN" dirty="0" smtClean="0"/>
              <a:t>The apex of the ligament is attached to the anterior inferior iliac spine the two arms attached to the intertrochantric line of femur.</a:t>
            </a:r>
          </a:p>
          <a:p>
            <a:endParaRPr lang="en-IN" dirty="0" smtClean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Pubofemoral Ligament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It is also located anteriorly</a:t>
            </a:r>
          </a:p>
          <a:p>
            <a:r>
              <a:rPr lang="en-IN" dirty="0" smtClean="0"/>
              <a:t>It extends from the anterior aspect of pubic </a:t>
            </a:r>
            <a:r>
              <a:rPr lang="en-IN" dirty="0" err="1" smtClean="0"/>
              <a:t>ramus</a:t>
            </a:r>
            <a:r>
              <a:rPr lang="en-IN" dirty="0" smtClean="0"/>
              <a:t>  and passing to the anterior surface of the intertrochanteric fossa.</a:t>
            </a:r>
            <a:endParaRPr lang="en-GB" dirty="0"/>
          </a:p>
        </p:txBody>
      </p:sp>
      <p:pic>
        <p:nvPicPr>
          <p:cNvPr id="13314" name="Picture 2" descr="F:\pubofemoral l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40386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Ishchiofemoral Ligament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It is located posteriorly</a:t>
            </a:r>
          </a:p>
          <a:p>
            <a:r>
              <a:rPr lang="en-IN" dirty="0" smtClean="0"/>
              <a:t>Ligament attaches to the posterior surface of the acetabular labrum.</a:t>
            </a:r>
          </a:p>
          <a:p>
            <a:r>
              <a:rPr lang="en-IN" dirty="0" smtClean="0"/>
              <a:t>Some of its fibres spiral around the femoral neck and blend with the fibers of </a:t>
            </a:r>
            <a:r>
              <a:rPr lang="en-IN" dirty="0" err="1" smtClean="0"/>
              <a:t>Zonaarbicularis</a:t>
            </a:r>
            <a:r>
              <a:rPr lang="en-IN" dirty="0" smtClean="0"/>
              <a:t>.</a:t>
            </a:r>
            <a:endParaRPr lang="en-GB" dirty="0"/>
          </a:p>
        </p:txBody>
      </p:sp>
      <p:pic>
        <p:nvPicPr>
          <p:cNvPr id="14338" name="Picture 2" descr="F:\ishchiofemoral ligam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43050"/>
            <a:ext cx="403860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Ligament Teres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The ligament is a triangular shaped band with its base on the sides of the peripheral edge of the acetabular notch from there it attaches to the fovea of the femur. </a:t>
            </a:r>
            <a:endParaRPr lang="en-GB" dirty="0"/>
          </a:p>
        </p:txBody>
      </p:sp>
      <p:pic>
        <p:nvPicPr>
          <p:cNvPr id="15362" name="Picture 2" descr="F:\ligamentum ter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43050"/>
            <a:ext cx="403860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Arthrokinematic Movement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14422"/>
            <a:ext cx="8286808" cy="4525963"/>
          </a:xfrm>
        </p:spPr>
        <p:txBody>
          <a:bodyPr/>
          <a:lstStyle/>
          <a:p>
            <a:r>
              <a:rPr lang="en-IN" dirty="0" smtClean="0"/>
              <a:t>In non-weight bearing there will be gliding of femoral head with in acetabulum in opposite direction of movement of distal end of femur.</a:t>
            </a:r>
          </a:p>
          <a:p>
            <a:r>
              <a:rPr lang="en-IN" dirty="0" smtClean="0"/>
              <a:t>There will be spin of head of femur posteriorly during flexion and anterior during extension.</a:t>
            </a:r>
          </a:p>
          <a:p>
            <a:r>
              <a:rPr lang="en-IN" dirty="0" smtClean="0"/>
              <a:t>In abduction and adduction and rotation both gliding and spining occurs  but in opposite direction of movement of distal end of femur.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Hip Complex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It also known as </a:t>
            </a:r>
            <a:r>
              <a:rPr lang="en-IN" dirty="0" err="1" smtClean="0"/>
              <a:t>coxofemoral</a:t>
            </a:r>
            <a:r>
              <a:rPr lang="en-IN" dirty="0" smtClean="0"/>
              <a:t> joint.</a:t>
            </a:r>
          </a:p>
          <a:p>
            <a:r>
              <a:rPr lang="en-IN" dirty="0" smtClean="0"/>
              <a:t>It is the articulation between the acetabulum of the pelvis and the head of the femur.</a:t>
            </a:r>
          </a:p>
          <a:p>
            <a:endParaRPr lang="en-GB" dirty="0"/>
          </a:p>
        </p:txBody>
      </p:sp>
      <p:pic>
        <p:nvPicPr>
          <p:cNvPr id="1026" name="Picture 2" descr="F:\hip-joint-labelled3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2984"/>
            <a:ext cx="4143404" cy="4983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Arthrokinematic Movement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900634"/>
          </a:xfrm>
        </p:spPr>
        <p:txBody>
          <a:bodyPr>
            <a:normAutofit/>
          </a:bodyPr>
          <a:lstStyle/>
          <a:p>
            <a:r>
              <a:rPr lang="en-IN" dirty="0" smtClean="0"/>
              <a:t>In non-weight bearing there will be gliding of femoral head with in acetabulum in opposite direction of movement of distal end of femur.</a:t>
            </a:r>
          </a:p>
          <a:p>
            <a:r>
              <a:rPr lang="en-IN" dirty="0" smtClean="0"/>
              <a:t>There will be spin of head of femur posteriorly during flexsion and anterior during extension.</a:t>
            </a:r>
          </a:p>
        </p:txBody>
      </p:sp>
      <p:pic>
        <p:nvPicPr>
          <p:cNvPr id="17410" name="Picture 2" descr="F:\flexsion extens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95937" y="1428736"/>
            <a:ext cx="2143125" cy="442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In abduction and adduction and rotation both gliding and spining occurs  but in opposite direction of movement of distal end of femur.</a:t>
            </a:r>
            <a:endParaRPr lang="en-GB" dirty="0" smtClean="0"/>
          </a:p>
          <a:p>
            <a:r>
              <a:rPr lang="en-IN" dirty="0" smtClean="0"/>
              <a:t>In weight bearing,the pelvis moves over the femur and the acetabulum moves according to the movment.</a:t>
            </a:r>
            <a:endParaRPr lang="en-GB" dirty="0"/>
          </a:p>
        </p:txBody>
      </p:sp>
      <p:pic>
        <p:nvPicPr>
          <p:cNvPr id="18434" name="Picture 2" descr="F:\adduction abduc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53025" y="1714488"/>
            <a:ext cx="302895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Osteokinematics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The ROM available at hip joint is most commonly  described by movement of the femur.</a:t>
            </a:r>
          </a:p>
          <a:p>
            <a:r>
              <a:rPr lang="en-IN" dirty="0" smtClean="0"/>
              <a:t>The ROM is influenced by the wheather the  motion is performed actively or passively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Flexon-0°to120°</a:t>
            </a:r>
          </a:p>
          <a:p>
            <a:r>
              <a:rPr lang="en-IN" dirty="0" smtClean="0"/>
              <a:t>Extension-0°-30° to40°</a:t>
            </a:r>
          </a:p>
          <a:p>
            <a:r>
              <a:rPr lang="en-IN" dirty="0" smtClean="0"/>
              <a:t>Abduction-0°-45° to 60</a:t>
            </a:r>
          </a:p>
          <a:p>
            <a:r>
              <a:rPr lang="en-IN" dirty="0" smtClean="0"/>
              <a:t>Adduction-0°-20°to 25°</a:t>
            </a:r>
          </a:p>
          <a:p>
            <a:r>
              <a:rPr lang="en-IN" dirty="0" smtClean="0"/>
              <a:t>Medial Rotation-0°-45°</a:t>
            </a:r>
          </a:p>
          <a:p>
            <a:r>
              <a:rPr lang="en-IN" dirty="0" smtClean="0"/>
              <a:t>Lateral Rotation-0°-45°to60°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Anterior and Posterior Pelvic Tilt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In anterior pelvic tilt the ASIS moves anteriorly and downward and pubic symphysis moves posteriorly and downward,closer to femur.</a:t>
            </a:r>
          </a:p>
          <a:p>
            <a:r>
              <a:rPr lang="en-IN" dirty="0" smtClean="0"/>
              <a:t>In posterior pelvic tilt the PSIS moves  posteriorly and downward and pubic symphysis moves anteriorly and upwards.</a:t>
            </a:r>
            <a:endParaRPr lang="en-GB" dirty="0"/>
          </a:p>
        </p:txBody>
      </p:sp>
      <p:pic>
        <p:nvPicPr>
          <p:cNvPr id="1026" name="Picture 2" descr="F:\ti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71477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Lateral Pelvic Tilt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Lateral pelvic tilt occur as pelvic hike or pelvic drop.</a:t>
            </a:r>
          </a:p>
          <a:p>
            <a:r>
              <a:rPr lang="en-IN" dirty="0" smtClean="0"/>
              <a:t>Whenever there is hiking of pelvis the supporting or opposite limb will go for abduction as the pubis symphysis is moving away from the supporting limb.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9554" y="1600200"/>
            <a:ext cx="31558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Pelvic Drop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In pelvic drop their will be adduction of the supporting or the  opposite limb as pubis symphysis is moving toward it 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4279" y="1600200"/>
            <a:ext cx="31464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Pelvic Rotation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Whenever the ilium of one side  move anteriorly around the fixed or supporting limb there will be pelvic rotation.</a:t>
            </a:r>
          </a:p>
          <a:p>
            <a:pPr>
              <a:spcBef>
                <a:spcPts val="0"/>
              </a:spcBef>
            </a:pPr>
            <a:r>
              <a:rPr lang="en-IN" dirty="0" smtClean="0"/>
              <a:t>The forward rotation may cause medial rotation of opposite side.</a:t>
            </a:r>
          </a:p>
          <a:p>
            <a:r>
              <a:rPr lang="en-IN" dirty="0" smtClean="0"/>
              <a:t>The backward rotation of pelvis of one side will cause rotation of other side.</a:t>
            </a:r>
            <a:endParaRPr lang="en-GB" dirty="0"/>
          </a:p>
        </p:txBody>
      </p:sp>
      <p:pic>
        <p:nvPicPr>
          <p:cNvPr id="1026" name="Picture 2" descr="F:\20150413_0943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85926"/>
            <a:ext cx="4429156" cy="4286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Lumbar-Pelvic Motion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It is analog to the scapulo-humero rthym.</a:t>
            </a:r>
          </a:p>
          <a:p>
            <a:r>
              <a:rPr lang="en-IN" dirty="0" smtClean="0"/>
              <a:t>These gives the ROM for functional activities.</a:t>
            </a:r>
          </a:p>
        </p:txBody>
      </p:sp>
      <p:pic>
        <p:nvPicPr>
          <p:cNvPr id="2050" name="Picture 2" descr="F:\index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328614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Thank You</a:t>
            </a:r>
            <a:endParaRPr lang="en-U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Proximal Articular Surface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The Cup-like concave socket of the hip joint is called the acetabulum and is</a:t>
            </a:r>
            <a:r>
              <a:rPr lang="en-IN" dirty="0"/>
              <a:t> </a:t>
            </a:r>
            <a:r>
              <a:rPr lang="en-IN" dirty="0" smtClean="0"/>
              <a:t>Located on the lateral aspect of the pelvic bone.</a:t>
            </a:r>
          </a:p>
          <a:p>
            <a:r>
              <a:rPr lang="en-IN" dirty="0" smtClean="0"/>
              <a:t>Three bones form the pelvis-</a:t>
            </a:r>
          </a:p>
          <a:p>
            <a:pPr lvl="1"/>
            <a:r>
              <a:rPr lang="en-IN" dirty="0" smtClean="0"/>
              <a:t>The ilium </a:t>
            </a:r>
          </a:p>
          <a:p>
            <a:pPr lvl="1"/>
            <a:r>
              <a:rPr lang="en-IN" dirty="0" smtClean="0"/>
              <a:t>The ishchium</a:t>
            </a:r>
          </a:p>
          <a:p>
            <a:pPr lvl="1"/>
            <a:r>
              <a:rPr lang="en-IN" dirty="0" smtClean="0"/>
              <a:t>The pubis</a:t>
            </a:r>
          </a:p>
          <a:p>
            <a:pPr lvl="2">
              <a:buNone/>
            </a:pPr>
            <a:endParaRPr lang="en-IN" dirty="0"/>
          </a:p>
          <a:p>
            <a:pPr lvl="2">
              <a:buNone/>
            </a:pPr>
            <a:endParaRPr lang="en-IN" dirty="0" smtClean="0"/>
          </a:p>
          <a:p>
            <a:pPr>
              <a:buNone/>
            </a:pPr>
            <a:endParaRPr lang="en-GB" b="1" i="1" dirty="0"/>
          </a:p>
        </p:txBody>
      </p:sp>
      <p:pic>
        <p:nvPicPr>
          <p:cNvPr id="2050" name="Picture 2" descr="F:\acetabular-hip-joint-anatom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286280" cy="484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Acetabulum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It is formed by the-</a:t>
            </a:r>
          </a:p>
          <a:p>
            <a:pPr lvl="1"/>
            <a:r>
              <a:rPr lang="en-IN" dirty="0" smtClean="0"/>
              <a:t>2/5 ilium</a:t>
            </a:r>
          </a:p>
          <a:p>
            <a:pPr lvl="1"/>
            <a:r>
              <a:rPr lang="en-IN" dirty="0" smtClean="0"/>
              <a:t>2/5 </a:t>
            </a:r>
            <a:r>
              <a:rPr lang="en-IN" dirty="0" err="1" smtClean="0"/>
              <a:t>ishchium</a:t>
            </a:r>
            <a:endParaRPr lang="en-IN" dirty="0" smtClean="0"/>
          </a:p>
          <a:p>
            <a:pPr lvl="1"/>
            <a:r>
              <a:rPr lang="en-IN" dirty="0" smtClean="0"/>
              <a:t>1/5 pubis</a:t>
            </a:r>
          </a:p>
          <a:p>
            <a:r>
              <a:rPr lang="en-IN" dirty="0" smtClean="0"/>
              <a:t>Only a Horse-shoe shaped portion of the periphery of acetabulum is covered with hyaline cartilage and articulates with the head of femur, is called lunate surface.</a:t>
            </a:r>
            <a:endParaRPr lang="en-GB" dirty="0" smtClean="0"/>
          </a:p>
          <a:p>
            <a:r>
              <a:rPr lang="en-IN" dirty="0" smtClean="0"/>
              <a:t>The Inferior aspect of the lunate surface is interrupted by a deep notch called the acetabular notch.</a:t>
            </a:r>
          </a:p>
        </p:txBody>
      </p:sp>
      <p:pic>
        <p:nvPicPr>
          <p:cNvPr id="3074" name="Picture 2" descr="F:\acetabula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425767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Acetabular Notch and Fossa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 smtClean="0"/>
              <a:t>The Acetabular notch is spanned by a fibrous band, the Transverse acetabular ligament ,that connects the two ends of horseshoe.</a:t>
            </a:r>
          </a:p>
          <a:p>
            <a:r>
              <a:rPr lang="en-IN" dirty="0" smtClean="0"/>
              <a:t>The transverse acetabular ligament also spans the acetabular notch to create a fibro-</a:t>
            </a:r>
            <a:r>
              <a:rPr lang="en-IN" dirty="0" err="1" smtClean="0"/>
              <a:t>osseus</a:t>
            </a:r>
            <a:r>
              <a:rPr lang="en-IN" dirty="0" smtClean="0"/>
              <a:t> tunnel beneath the ligament through which blood vessels may pass into the central deepest portion of the acetabulum called ,the acetabular fossa.</a:t>
            </a:r>
          </a:p>
          <a:p>
            <a:r>
              <a:rPr lang="en-IN" dirty="0"/>
              <a:t>T</a:t>
            </a:r>
            <a:r>
              <a:rPr lang="en-IN" dirty="0" smtClean="0"/>
              <a:t>he  acetabular fossa is non articular,</a:t>
            </a:r>
          </a:p>
          <a:p>
            <a:r>
              <a:rPr lang="en-IN" dirty="0" smtClean="0"/>
              <a:t>The femoral head does not contact this surface.</a:t>
            </a:r>
          </a:p>
          <a:p>
            <a:r>
              <a:rPr lang="en-IN" dirty="0" smtClean="0"/>
              <a:t>The acetabular fossa contains fibroelastic fat covered with synovial membrane.</a:t>
            </a:r>
          </a:p>
        </p:txBody>
      </p:sp>
      <p:pic>
        <p:nvPicPr>
          <p:cNvPr id="4098" name="Picture 2" descr="F:\acetabula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71612"/>
            <a:ext cx="403860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Central Edge Angle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The centre age angle of the acetabulum if formed by a vertical line  through the centre of the femoral head and a line connecting the centre of the femoral head and the bony edge of the acetabulum.</a:t>
            </a:r>
          </a:p>
          <a:p>
            <a:r>
              <a:rPr lang="en-IN" dirty="0" smtClean="0"/>
              <a:t>An average it is 38°in men and 35° in women </a:t>
            </a:r>
          </a:p>
          <a:p>
            <a:r>
              <a:rPr lang="en-IN" dirty="0" smtClean="0"/>
              <a:t>It may vary between 22° to 42° regardless of sex</a:t>
            </a:r>
            <a:endParaRPr lang="en-GB" dirty="0"/>
          </a:p>
        </p:txBody>
      </p:sp>
      <p:pic>
        <p:nvPicPr>
          <p:cNvPr id="5123" name="Picture 3" descr="F:\ce ang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4038600" cy="4314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Acetabular</a:t>
            </a:r>
            <a:r>
              <a:rPr lang="en-US" dirty="0" smtClean="0"/>
              <a:t> </a:t>
            </a:r>
            <a:r>
              <a:rPr lang="en-US" dirty="0" err="1" smtClean="0"/>
              <a:t>Anteversion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95536" y="1268760"/>
            <a:ext cx="8496944" cy="4857403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acetabulam</a:t>
            </a:r>
            <a:r>
              <a:rPr lang="en-US" dirty="0" smtClean="0"/>
              <a:t> not only faces somewhat anteriorly but also inferiorly.</a:t>
            </a:r>
          </a:p>
          <a:p>
            <a:r>
              <a:rPr lang="en-US" dirty="0" smtClean="0"/>
              <a:t>The magnitude of orientation of the acetabulum may be referred as the angle of </a:t>
            </a:r>
            <a:r>
              <a:rPr lang="en-US" dirty="0" err="1" smtClean="0"/>
              <a:t>actabular</a:t>
            </a:r>
            <a:r>
              <a:rPr lang="en-US" dirty="0" smtClean="0"/>
              <a:t> </a:t>
            </a:r>
            <a:r>
              <a:rPr lang="en-US" dirty="0" err="1" smtClean="0"/>
              <a:t>anteversion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average value-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Men-18.5°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Women-21.5°</a:t>
            </a:r>
          </a:p>
          <a:p>
            <a:r>
              <a:rPr lang="en-US" dirty="0" smtClean="0"/>
              <a:t>Pathologic increases are associated with decrease joint stability and increased tendency of anterior dislocation of head of the femur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Acetabular Labrum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Entire periphery of the acetabulum is rimed by a fibro cartilage called the acetabular labrum.</a:t>
            </a:r>
          </a:p>
          <a:p>
            <a:r>
              <a:rPr lang="en-IN" dirty="0" smtClean="0"/>
              <a:t>It is wedge shaped</a:t>
            </a:r>
          </a:p>
          <a:p>
            <a:r>
              <a:rPr lang="en-IN" dirty="0" smtClean="0"/>
              <a:t>It increases the concavity of the acetabulum.</a:t>
            </a:r>
          </a:p>
          <a:p>
            <a:endParaRPr lang="en-GB" dirty="0"/>
          </a:p>
        </p:txBody>
      </p:sp>
      <p:pic>
        <p:nvPicPr>
          <p:cNvPr id="6146" name="Picture 2" descr="F:\Bony-Surfaces-of-the-Hip-Joint-Head-of-Femur-and-Acetabul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038600" cy="4099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Distal Articular Surface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Head of femur may slightly larger than a hemisphere.</a:t>
            </a:r>
          </a:p>
          <a:p>
            <a:r>
              <a:rPr lang="en-IN" dirty="0" smtClean="0"/>
              <a:t>Femoral head is attached to the femoral neck .</a:t>
            </a:r>
          </a:p>
          <a:p>
            <a:r>
              <a:rPr lang="en-IN" dirty="0" smtClean="0"/>
              <a:t>Femoral neck attached to the femoral shaft of the femur between greater and lesser </a:t>
            </a:r>
            <a:r>
              <a:rPr lang="en-IN" dirty="0" err="1" smtClean="0"/>
              <a:t>trochanter</a:t>
            </a:r>
            <a:r>
              <a:rPr lang="en-IN" dirty="0" smtClean="0"/>
              <a:t>.</a:t>
            </a:r>
            <a:endParaRPr lang="en-GB" dirty="0"/>
          </a:p>
        </p:txBody>
      </p:sp>
      <p:pic>
        <p:nvPicPr>
          <p:cNvPr id="7170" name="Picture 2" descr="F:\femur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3585293" cy="4697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1091</Words>
  <Application>Microsoft Office PowerPoint</Application>
  <PresentationFormat>On-screen Show (4:3)</PresentationFormat>
  <Paragraphs>116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HIP COMPLEX</vt:lpstr>
      <vt:lpstr>Hip Complex</vt:lpstr>
      <vt:lpstr>Proximal Articular Surface</vt:lpstr>
      <vt:lpstr>Acetabulum</vt:lpstr>
      <vt:lpstr>Acetabular Notch and Fossa</vt:lpstr>
      <vt:lpstr>Central Edge Angle</vt:lpstr>
      <vt:lpstr>Acetabular Anteversion</vt:lpstr>
      <vt:lpstr>Acetabular Labrum</vt:lpstr>
      <vt:lpstr>Distal Articular Surface</vt:lpstr>
      <vt:lpstr>PowerPoint Presentation</vt:lpstr>
      <vt:lpstr>Angle of Inclination</vt:lpstr>
      <vt:lpstr>Coxavalga And Coxavara</vt:lpstr>
      <vt:lpstr>Hip Joint Capsule</vt:lpstr>
      <vt:lpstr>Hip Joint Ligaments</vt:lpstr>
      <vt:lpstr>Iliofemoral Ligament</vt:lpstr>
      <vt:lpstr>Pubofemoral Ligament</vt:lpstr>
      <vt:lpstr>Ishchiofemoral Ligament </vt:lpstr>
      <vt:lpstr>Ligament Teres</vt:lpstr>
      <vt:lpstr>Arthrokinematic Movement</vt:lpstr>
      <vt:lpstr>Arthrokinematic Movement</vt:lpstr>
      <vt:lpstr>PowerPoint Presentation</vt:lpstr>
      <vt:lpstr>Osteokinematics</vt:lpstr>
      <vt:lpstr>Anterior and Posterior Pelvic Tilt</vt:lpstr>
      <vt:lpstr>Lateral Pelvic Tilt</vt:lpstr>
      <vt:lpstr>Pelvic Drop</vt:lpstr>
      <vt:lpstr>Pelvic Rotation</vt:lpstr>
      <vt:lpstr>Lumbar-Pelvic Motion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Hip Complex</dc:title>
  <dc:creator>GAUTAMS</dc:creator>
  <cp:lastModifiedBy>Dr.Digvijay Sharma</cp:lastModifiedBy>
  <cp:revision>49</cp:revision>
  <dcterms:created xsi:type="dcterms:W3CDTF">2015-04-12T04:23:09Z</dcterms:created>
  <dcterms:modified xsi:type="dcterms:W3CDTF">2022-12-21T07:23:03Z</dcterms:modified>
</cp:coreProperties>
</file>