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49BE7-9E90-4554-BF5B-A1C92DA46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57F15-B259-4506-B065-809CE98DF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9776C-BCCF-442B-AA7C-7CCDAEC8C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F6818-2D20-4A25-B8D2-E49D9536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B6FF7-BD2F-4A1F-8F18-175A8A9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3253-DD53-48AD-9C2A-2CC13CA9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2AC05-1223-4614-8BAC-186CEE712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833F7-0120-40D9-9643-36A8DFF1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F62A-68D3-451E-B18A-F70FCCC3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377B1-00FF-4C2E-810B-A6A1BACA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2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F939D-207E-4941-83E5-4EA2885CF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FFFEB-EC30-4BB8-B355-6CB6ED383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9AF68-C24F-4DC6-BB79-9D271789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4604F-BA0B-434B-9D00-E2F26239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3FB22-7728-4E75-AB13-03E4D3DC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9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73E1-F02C-485F-88BB-CF7F94AE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A5975-2A42-4E5A-824B-1DD2F34F8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47F2-F3C0-4A90-BD8B-238B8527B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69466-CEEA-47DA-8211-D75EDBA1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0CF2C-1717-4F49-B07A-1A243707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0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DE82-D676-4896-88D4-1B06EB414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C7436-2EA4-4FB6-8D53-B0C4E4508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94641-CB3C-4F7C-8714-9A33848EB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55264-C3AA-425A-A592-5B15D8C5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A15E2-F18F-4E34-B55A-A54D8070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7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1965-DA3C-4F00-8645-F663C3CA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2B40A-A6D5-4AE3-9801-36F3A6060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0016C-8D20-42D2-8B73-6F475676B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B86C3-20DD-45F2-92DE-43C4D411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631F5-03D3-4983-A110-9417EF7A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3A591-BDB0-4064-93CC-23FB1A51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0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C123-F792-47EB-9FF5-A056838F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3D4C2-617E-49A9-AD80-B71230BAC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1D023-BAC3-4FB4-B56A-707EA1F46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C1C47-F56D-471C-8F5A-795B7841F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716738-A2DC-4369-A007-7F1CADAD6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93E63-B88B-4F53-AAA8-C074A156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7A642-C694-4772-B5D7-0CE25752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73A6F-FAF7-412B-BC4D-E5EDFA98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1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E7D1-1985-4C6A-98AC-5E195B756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8E438-191A-46A1-80DF-74437795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3105C-4E07-4320-A509-59D15C6D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F8A17-AE9D-478F-96D5-A49C6F74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7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332A5C-D1FC-4E83-91B1-EBB0FBCA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21451-3084-400C-9307-2DF3CAC5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4F7FE-5BC2-47D0-8E5F-1E81E13C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6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B68A-4EE3-41BC-B487-A7340A238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97B92-95A1-4C12-8E7E-87C50E4B3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A571C-38BF-4DBB-8523-A51B243BC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621C9-31C2-44F0-9D93-F79E78289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F78E1-47FE-40ED-BA9A-47494E65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979A7-F0AF-4D2F-811D-B704F9590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7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C6CB-8411-4240-A116-981B73D8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CE2B70-612F-49BB-BE2B-00B1CD857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E2A7B-FCFB-4E18-947C-53269707E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63CA9-40B2-4F7F-9D98-ABC47047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3F04A-F9F7-4E11-AE92-2B599455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4C4A2-5CCF-4CA1-A46E-758BADCD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8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BE986E-B711-401F-B2EB-D0AC0A082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8118E-E724-4391-B618-373913B67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51F13-B6D6-414A-B86F-EF9C5E8F2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5D466-A113-4D74-9DE9-5C96F1C50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0346B-28C9-4790-9BB1-982CF9EC7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8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9B0CC-5B6B-4D98-8DAB-2628888F5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243" y="239642"/>
            <a:ext cx="9144000" cy="1972711"/>
          </a:xfrm>
        </p:spPr>
        <p:txBody>
          <a:bodyPr>
            <a:normAutofit fontScale="90000"/>
          </a:bodyPr>
          <a:lstStyle/>
          <a:p>
            <a:pPr algn="ctr"/>
            <a:r>
              <a:rPr lang="en-IN" sz="7200" b="1" dirty="0">
                <a:solidFill>
                  <a:srgbClr val="FF0000"/>
                </a:solidFill>
              </a:rPr>
              <a:t>The Legal and Ethical Dimensions of Advertising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4DA0B-8498-4E34-8473-4A1033765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IN" sz="2800" b="1" dirty="0" err="1">
                <a:solidFill>
                  <a:srgbClr val="000099"/>
                </a:solidFill>
              </a:rPr>
              <a:t>Dr.</a:t>
            </a:r>
            <a:r>
              <a:rPr lang="en-IN" sz="2800" b="1" dirty="0">
                <a:solidFill>
                  <a:srgbClr val="000099"/>
                </a:solidFill>
              </a:rPr>
              <a:t> Sudesh K. Srivastava</a:t>
            </a:r>
          </a:p>
          <a:p>
            <a:pPr algn="l"/>
            <a:r>
              <a:rPr lang="en-IN" dirty="0">
                <a:solidFill>
                  <a:srgbClr val="000099"/>
                </a:solidFill>
              </a:rPr>
              <a:t>Institute of Business Management</a:t>
            </a:r>
          </a:p>
          <a:p>
            <a:pPr algn="l"/>
            <a:r>
              <a:rPr lang="en-IN" dirty="0">
                <a:solidFill>
                  <a:srgbClr val="000099"/>
                </a:solidFill>
              </a:rPr>
              <a:t>CSJM University</a:t>
            </a:r>
          </a:p>
          <a:p>
            <a:pPr algn="l"/>
            <a:r>
              <a:rPr lang="en-IN" dirty="0">
                <a:solidFill>
                  <a:srgbClr val="000099"/>
                </a:solidFill>
              </a:rPr>
              <a:t>Kanpur</a:t>
            </a:r>
          </a:p>
          <a:p>
            <a:pPr algn="l"/>
            <a:endParaRPr lang="en-IN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81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B48AE-38C8-49FB-A8FE-3510AD61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	Ethical Issues in 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14028-1956-4605-A326-95525945A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rgbClr val="000099"/>
                </a:solidFill>
              </a:rPr>
              <a:t>Comparative advertising</a:t>
            </a:r>
          </a:p>
          <a:p>
            <a:r>
              <a:rPr lang="en-IN" dirty="0">
                <a:solidFill>
                  <a:srgbClr val="000099"/>
                </a:solidFill>
              </a:rPr>
              <a:t>Misleading Advertising</a:t>
            </a:r>
          </a:p>
          <a:p>
            <a:r>
              <a:rPr lang="en-IN" dirty="0">
                <a:solidFill>
                  <a:srgbClr val="000099"/>
                </a:solidFill>
              </a:rPr>
              <a:t>Freedom of speech in Advertising</a:t>
            </a:r>
          </a:p>
          <a:p>
            <a:r>
              <a:rPr lang="en-IN" dirty="0">
                <a:solidFill>
                  <a:srgbClr val="000099"/>
                </a:solidFill>
              </a:rPr>
              <a:t>Surrogate Advertising</a:t>
            </a:r>
          </a:p>
          <a:p>
            <a:r>
              <a:rPr lang="en-IN" dirty="0">
                <a:solidFill>
                  <a:srgbClr val="000099"/>
                </a:solidFill>
              </a:rPr>
              <a:t>Puffery and Lies</a:t>
            </a:r>
          </a:p>
          <a:p>
            <a:r>
              <a:rPr lang="en-IN" dirty="0">
                <a:solidFill>
                  <a:srgbClr val="000099"/>
                </a:solidFill>
              </a:rPr>
              <a:t>Advertising to children </a:t>
            </a:r>
          </a:p>
          <a:p>
            <a:r>
              <a:rPr lang="en-IN" dirty="0">
                <a:solidFill>
                  <a:srgbClr val="000099"/>
                </a:solidFill>
              </a:rPr>
              <a:t>Cultural, religious and racial sensitivity</a:t>
            </a:r>
          </a:p>
          <a:p>
            <a:r>
              <a:rPr lang="en-IN" dirty="0">
                <a:solidFill>
                  <a:srgbClr val="000099"/>
                </a:solidFill>
              </a:rPr>
              <a:t>Matters of questionable taste</a:t>
            </a:r>
          </a:p>
          <a:p>
            <a:r>
              <a:rPr lang="en-IN" dirty="0">
                <a:solidFill>
                  <a:srgbClr val="000099"/>
                </a:solidFill>
              </a:rPr>
              <a:t>Stereotyping</a:t>
            </a:r>
          </a:p>
          <a:p>
            <a:r>
              <a:rPr lang="en-IN" dirty="0">
                <a:solidFill>
                  <a:srgbClr val="000099"/>
                </a:solidFill>
              </a:rPr>
              <a:t>Subliminal Advertising</a:t>
            </a:r>
          </a:p>
        </p:txBody>
      </p:sp>
    </p:spTree>
    <p:extLst>
      <p:ext uri="{BB962C8B-B14F-4D97-AF65-F5344CB8AC3E}">
        <p14:creationId xmlns:p14="http://schemas.microsoft.com/office/powerpoint/2010/main" val="2896413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CF18-DEFF-4B9E-A0F0-E07BF08AC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Regulations regarding Sales Promotions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E2D89-64CA-4A25-B36E-BE592B329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000099"/>
                </a:solidFill>
              </a:rPr>
              <a:t>Contests and sweepstakes</a:t>
            </a:r>
          </a:p>
          <a:p>
            <a:r>
              <a:rPr lang="en-IN" dirty="0">
                <a:solidFill>
                  <a:srgbClr val="000099"/>
                </a:solidFill>
              </a:rPr>
              <a:t>Premiums and Price offs</a:t>
            </a:r>
          </a:p>
          <a:p>
            <a:r>
              <a:rPr lang="en-IN" dirty="0">
                <a:solidFill>
                  <a:srgbClr val="000099"/>
                </a:solidFill>
              </a:rPr>
              <a:t>Sampling</a:t>
            </a:r>
          </a:p>
          <a:p>
            <a:r>
              <a:rPr lang="en-IN" dirty="0">
                <a:solidFill>
                  <a:srgbClr val="000099"/>
                </a:solidFill>
              </a:rPr>
              <a:t>Trade Promotions</a:t>
            </a:r>
          </a:p>
        </p:txBody>
      </p:sp>
    </p:spTree>
    <p:extLst>
      <p:ext uri="{BB962C8B-B14F-4D97-AF65-F5344CB8AC3E}">
        <p14:creationId xmlns:p14="http://schemas.microsoft.com/office/powerpoint/2010/main" val="197164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7C39-E2B8-4688-8B5E-B2F180ADD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633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Various Laws Governing 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F0B7-5B1A-4E5A-8570-D842CEC30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10748"/>
            <a:ext cx="10058400" cy="4358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1. The Indian Penal Code ,1860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- Sections 292 &amp; 293 prohibit dissemination of any obscene matter.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- Article 377 (now quashed down)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- Lotteries, Gambling, Human trafficking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- Use of national symbols.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 2. Drugs and Cosmetics act, 1940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- Labelling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- Spurious or fake items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- Patents</a:t>
            </a:r>
          </a:p>
        </p:txBody>
      </p:sp>
    </p:spTree>
    <p:extLst>
      <p:ext uri="{BB962C8B-B14F-4D97-AF65-F5344CB8AC3E}">
        <p14:creationId xmlns:p14="http://schemas.microsoft.com/office/powerpoint/2010/main" val="406444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5ACF-2281-4793-A2CC-B454917D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Various Laws Affecting Advertising </a:t>
            </a:r>
            <a:r>
              <a:rPr lang="en-IN" sz="3200" b="1" dirty="0">
                <a:solidFill>
                  <a:schemeClr val="accent1"/>
                </a:solidFill>
              </a:rPr>
              <a:t>(</a:t>
            </a:r>
            <a:r>
              <a:rPr lang="en-IN" sz="3200" b="1" dirty="0" err="1">
                <a:solidFill>
                  <a:schemeClr val="accent1"/>
                </a:solidFill>
              </a:rPr>
              <a:t>Contd</a:t>
            </a:r>
            <a:r>
              <a:rPr lang="en-IN" sz="3200" b="1" dirty="0">
                <a:solidFill>
                  <a:schemeClr val="accent1"/>
                </a:solidFill>
              </a:rPr>
              <a:t>)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1711-E5D4-4FA2-8A38-9F13B13D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3. The Drugs and Magic Remedies Act, 1954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4. The Young Persons (Harmful Publications) Act, 1956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5. The Indecent Representation of Women (Prohibition) Act, 	    	1985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6. The Emblems and Names (Prevention of improper use) Act, 	1950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7. The Prevention of Insults to National Honour Act, 1971</a:t>
            </a:r>
          </a:p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	8. The Prize Competitions Act, 1995</a:t>
            </a:r>
          </a:p>
        </p:txBody>
      </p:sp>
    </p:spTree>
    <p:extLst>
      <p:ext uri="{BB962C8B-B14F-4D97-AF65-F5344CB8AC3E}">
        <p14:creationId xmlns:p14="http://schemas.microsoft.com/office/powerpoint/2010/main" val="422989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73B9C-4C26-4983-B325-F1421AC7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Various Laws Affecting Advertising </a:t>
            </a:r>
            <a:r>
              <a:rPr lang="en-IN" sz="3200" b="1" dirty="0">
                <a:solidFill>
                  <a:schemeClr val="accent1"/>
                </a:solidFill>
              </a:rPr>
              <a:t>(</a:t>
            </a:r>
            <a:r>
              <a:rPr lang="en-IN" sz="3200" b="1" dirty="0" err="1">
                <a:solidFill>
                  <a:schemeClr val="accent1"/>
                </a:solidFill>
              </a:rPr>
              <a:t>Contd</a:t>
            </a:r>
            <a:r>
              <a:rPr lang="en-IN" sz="3200" b="1" dirty="0">
                <a:solidFill>
                  <a:schemeClr val="accent1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60EB-B369-4B31-BC83-E0A325C5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9. 	The Prize Chits and Money circulation Schemes (Banning) Act, 	1978</a:t>
            </a:r>
          </a:p>
          <a:p>
            <a:pPr marL="514350" indent="-514350">
              <a:buAutoNum type="arabicPeriod" startAt="10"/>
            </a:pPr>
            <a:r>
              <a:rPr lang="en-IN" dirty="0">
                <a:solidFill>
                  <a:srgbClr val="000099"/>
                </a:solidFill>
              </a:rPr>
              <a:t>     The Infant Milk Substitutes, Feeding Bottles, and Infant Foods 	(Regulation of Production, Supply and Distribution) Act, 1992</a:t>
            </a:r>
          </a:p>
          <a:p>
            <a:pPr marL="514350" indent="-514350">
              <a:buAutoNum type="arabicPeriod" startAt="10"/>
            </a:pPr>
            <a:r>
              <a:rPr lang="en-IN" dirty="0">
                <a:solidFill>
                  <a:srgbClr val="000099"/>
                </a:solidFill>
              </a:rPr>
              <a:t>      Indian Copyrights Act, (1957</a:t>
            </a:r>
          </a:p>
          <a:p>
            <a:pPr marL="514350" indent="-514350">
              <a:buAutoNum type="arabicPeriod" startAt="10"/>
            </a:pPr>
            <a:r>
              <a:rPr lang="en-IN" dirty="0">
                <a:solidFill>
                  <a:srgbClr val="000099"/>
                </a:solidFill>
              </a:rPr>
              <a:t>      The Trade and Merchandise Marks Act, 1999</a:t>
            </a:r>
          </a:p>
          <a:p>
            <a:pPr marL="514350" indent="-514350">
              <a:buAutoNum type="arabicPeriod" startAt="10"/>
            </a:pPr>
            <a:r>
              <a:rPr lang="en-IN" dirty="0">
                <a:solidFill>
                  <a:srgbClr val="000099"/>
                </a:solidFill>
              </a:rPr>
              <a:t>      The Pharmacy Act, 1948</a:t>
            </a:r>
          </a:p>
          <a:p>
            <a:pPr marL="514350" indent="-514350">
              <a:buAutoNum type="arabicPeriod" startAt="10"/>
            </a:pPr>
            <a:r>
              <a:rPr lang="en-IN" dirty="0">
                <a:solidFill>
                  <a:srgbClr val="000099"/>
                </a:solidFill>
              </a:rPr>
              <a:t>      MRTP Act (now the competition act)</a:t>
            </a:r>
          </a:p>
        </p:txBody>
      </p:sp>
    </p:spTree>
    <p:extLst>
      <p:ext uri="{BB962C8B-B14F-4D97-AF65-F5344CB8AC3E}">
        <p14:creationId xmlns:p14="http://schemas.microsoft.com/office/powerpoint/2010/main" val="284297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3AD83-0117-47AB-B401-C648F6BE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Various Laws Affecting Advertising </a:t>
            </a:r>
            <a:r>
              <a:rPr lang="en-IN" sz="3200" b="1" dirty="0">
                <a:solidFill>
                  <a:schemeClr val="accent1"/>
                </a:solidFill>
              </a:rPr>
              <a:t>(</a:t>
            </a:r>
            <a:r>
              <a:rPr lang="en-IN" sz="3200" b="1" dirty="0" err="1">
                <a:solidFill>
                  <a:schemeClr val="accent1"/>
                </a:solidFill>
              </a:rPr>
              <a:t>Contd</a:t>
            </a:r>
            <a:r>
              <a:rPr lang="en-IN" sz="3200" b="1" dirty="0">
                <a:solidFill>
                  <a:schemeClr val="accent1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1A57A-E683-4A44-BB97-8A657A38F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15"/>
            </a:pPr>
            <a:r>
              <a:rPr lang="en-IN" dirty="0">
                <a:solidFill>
                  <a:srgbClr val="000099"/>
                </a:solidFill>
              </a:rPr>
              <a:t>     The Consumer Protection Act, 1986</a:t>
            </a:r>
          </a:p>
          <a:p>
            <a:pPr marL="514350" indent="-514350">
              <a:buAutoNum type="arabicPeriod" startAt="15"/>
            </a:pPr>
            <a:r>
              <a:rPr lang="en-IN" dirty="0">
                <a:solidFill>
                  <a:srgbClr val="000099"/>
                </a:solidFill>
              </a:rPr>
              <a:t>     Broadcasting Services Regulation Bill, 2006</a:t>
            </a:r>
          </a:p>
          <a:p>
            <a:pPr marL="514350" indent="-514350">
              <a:buAutoNum type="arabicPeriod" startAt="15"/>
            </a:pPr>
            <a:r>
              <a:rPr lang="en-IN" dirty="0">
                <a:solidFill>
                  <a:srgbClr val="000099"/>
                </a:solidFill>
              </a:rPr>
              <a:t>     The Cable Television Networks (Regulation) Act, 1995</a:t>
            </a:r>
          </a:p>
          <a:p>
            <a:pPr marL="514350" indent="-514350">
              <a:buAutoNum type="arabicPeriod" startAt="15"/>
            </a:pPr>
            <a:r>
              <a:rPr lang="en-IN" dirty="0">
                <a:solidFill>
                  <a:srgbClr val="000099"/>
                </a:solidFill>
              </a:rPr>
              <a:t>     Cigarettes and other Tobacco Products (Prohibition of       	Advertisement and Regulation of Trade and Commerce, 	Production, Supply and Distribution) Act, 2003</a:t>
            </a:r>
          </a:p>
          <a:p>
            <a:pPr marL="0" indent="0">
              <a:buNone/>
            </a:pPr>
            <a:endParaRPr lang="en-IN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0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5883-0BC8-4076-9A99-BCAC5F2A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Regulations regarding Packaging and </a:t>
            </a:r>
            <a:r>
              <a:rPr lang="en-IN" b="1" dirty="0" err="1">
                <a:solidFill>
                  <a:srgbClr val="C00000"/>
                </a:solidFill>
              </a:rPr>
              <a:t>Labeling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6C40E-8CA3-4B80-9C91-C26369130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Prevention of food adulteration act, 1954</a:t>
            </a:r>
          </a:p>
          <a:p>
            <a:r>
              <a:rPr lang="en-IN" dirty="0">
                <a:solidFill>
                  <a:srgbClr val="002060"/>
                </a:solidFill>
              </a:rPr>
              <a:t>Cigarettes act, 1975 (Amended in 2003)</a:t>
            </a:r>
          </a:p>
          <a:p>
            <a:r>
              <a:rPr lang="en-IN" dirty="0">
                <a:solidFill>
                  <a:srgbClr val="002060"/>
                </a:solidFill>
              </a:rPr>
              <a:t>Other acts</a:t>
            </a:r>
          </a:p>
        </p:txBody>
      </p:sp>
    </p:spTree>
    <p:extLst>
      <p:ext uri="{BB962C8B-B14F-4D97-AF65-F5344CB8AC3E}">
        <p14:creationId xmlns:p14="http://schemas.microsoft.com/office/powerpoint/2010/main" val="97862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0EE6-4527-493E-99BB-18B79BE19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Regulations regarding Direct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53EB6-7B32-4AD7-A7AC-137CBBA99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Indian Post office act, 1898</a:t>
            </a:r>
          </a:p>
          <a:p>
            <a:r>
              <a:rPr lang="en-IN" dirty="0">
                <a:solidFill>
                  <a:srgbClr val="002060"/>
                </a:solidFill>
              </a:rPr>
              <a:t>The customs act, 1962</a:t>
            </a:r>
          </a:p>
          <a:p>
            <a:r>
              <a:rPr lang="en-IN" dirty="0">
                <a:solidFill>
                  <a:srgbClr val="002060"/>
                </a:solidFill>
              </a:rPr>
              <a:t>Role of Indian Direct Selling Association (IDSA)</a:t>
            </a:r>
          </a:p>
          <a:p>
            <a:r>
              <a:rPr lang="en-IN" dirty="0">
                <a:solidFill>
                  <a:srgbClr val="002060"/>
                </a:solidFill>
              </a:rPr>
              <a:t>Role of TRAI</a:t>
            </a:r>
          </a:p>
          <a:p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3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07A4-D792-42A9-9EC9-A5D83326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Regulations regarding Internet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6DB89-AF5E-4F42-915F-012FE4E4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The Information Technology Act</a:t>
            </a:r>
          </a:p>
        </p:txBody>
      </p:sp>
    </p:spTree>
    <p:extLst>
      <p:ext uri="{BB962C8B-B14F-4D97-AF65-F5344CB8AC3E}">
        <p14:creationId xmlns:p14="http://schemas.microsoft.com/office/powerpoint/2010/main" val="112541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44B33-995F-49D2-A1B3-762FCBA8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Self Regulatory Codes of Conduct in 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22279-D770-4F59-AA37-CB364B6B6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09" y="181237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000099"/>
                </a:solidFill>
              </a:rPr>
              <a:t>1.	The ASCI Code for Self Regulation in Advertising</a:t>
            </a:r>
          </a:p>
          <a:p>
            <a:pPr marL="0" indent="0">
              <a:buNone/>
            </a:pPr>
            <a:endParaRPr lang="en-IN" dirty="0">
              <a:solidFill>
                <a:srgbClr val="000099"/>
              </a:solidFill>
            </a:endParaRPr>
          </a:p>
          <a:p>
            <a:pPr marL="514350" indent="-514350">
              <a:buAutoNum type="arabicPeriod" startAt="2"/>
            </a:pPr>
            <a:r>
              <a:rPr lang="en-IN" dirty="0">
                <a:solidFill>
                  <a:srgbClr val="000099"/>
                </a:solidFill>
              </a:rPr>
              <a:t>     Standards of Practice for Advertising Agencies (Advertising 	Agencies Association of India: AAAI): guidelines and Code of 	conduct.</a:t>
            </a: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IN" dirty="0">
                <a:solidFill>
                  <a:srgbClr val="000099"/>
                </a:solidFill>
              </a:rPr>
              <a:t>     Code for commercial broadcasting</a:t>
            </a:r>
          </a:p>
          <a:p>
            <a:pPr marL="514350" indent="-514350">
              <a:buAutoNum type="arabicPeriod" startAt="2"/>
            </a:pPr>
            <a:endParaRPr lang="en-IN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0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471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Legal and Ethical Dimensions of Advertising</vt:lpstr>
      <vt:lpstr>Various Laws Governing Advertising</vt:lpstr>
      <vt:lpstr>Various Laws Affecting Advertising (Contd)</vt:lpstr>
      <vt:lpstr>Various Laws Affecting Advertising (Contd)</vt:lpstr>
      <vt:lpstr>Various Laws Affecting Advertising (Contd)</vt:lpstr>
      <vt:lpstr>Regulations regarding Packaging and Labeling</vt:lpstr>
      <vt:lpstr>Regulations regarding Direct Marketing</vt:lpstr>
      <vt:lpstr>Regulations regarding Internet Marketing</vt:lpstr>
      <vt:lpstr>Self Regulatory Codes of Conduct in Advertising</vt:lpstr>
      <vt:lpstr> Ethical Issues in Advertising</vt:lpstr>
      <vt:lpstr>Regulations regarding Sales Promotions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Legal and Ethical Dimensions of Advertising</dc:title>
  <dc:creator>Sudesh Srivastava</dc:creator>
  <cp:lastModifiedBy>Sudesh Srivastava</cp:lastModifiedBy>
  <cp:revision>13</cp:revision>
  <dcterms:created xsi:type="dcterms:W3CDTF">2017-09-23T06:35:33Z</dcterms:created>
  <dcterms:modified xsi:type="dcterms:W3CDTF">2020-05-26T15:20:52Z</dcterms:modified>
</cp:coreProperties>
</file>