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257" r:id="rId3"/>
    <p:sldId id="261" r:id="rId4"/>
    <p:sldId id="258" r:id="rId5"/>
    <p:sldId id="263" r:id="rId6"/>
    <p:sldId id="267" r:id="rId7"/>
    <p:sldId id="264" r:id="rId8"/>
    <p:sldId id="265" r:id="rId9"/>
    <p:sldId id="266" r:id="rId10"/>
    <p:sldId id="268" r:id="rId11"/>
    <p:sldId id="269"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21" autoAdjust="0"/>
    <p:restoredTop sz="94660"/>
  </p:normalViewPr>
  <p:slideViewPr>
    <p:cSldViewPr snapToGrid="0">
      <p:cViewPr varScale="1">
        <p:scale>
          <a:sx n="111" d="100"/>
          <a:sy n="111" d="100"/>
        </p:scale>
        <p:origin x="222"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341CC40-903D-4F04-9344-20D315C0C8B9}"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IN"/>
        </a:p>
      </dgm:t>
    </dgm:pt>
    <dgm:pt modelId="{473462A3-EF84-4E83-948E-E39CA3096C51}">
      <dgm:prSet phldrT="[Text]"/>
      <dgm:spPr/>
      <dgm:t>
        <a:bodyPr/>
        <a:lstStyle/>
        <a:p>
          <a:endParaRPr lang="en-US" b="1" i="0" dirty="0">
            <a:solidFill>
              <a:schemeClr val="tx1"/>
            </a:solidFill>
            <a:effectLst/>
            <a:latin typeface="Arial" panose="020B0604020202020204" pitchFamily="34" charset="0"/>
          </a:endParaRPr>
        </a:p>
        <a:p>
          <a:endParaRPr lang="en-US" b="1" i="0" dirty="0">
            <a:solidFill>
              <a:schemeClr val="tx1"/>
            </a:solidFill>
            <a:effectLst/>
            <a:latin typeface="Arial" panose="020B0604020202020204" pitchFamily="34" charset="0"/>
          </a:endParaRPr>
        </a:p>
        <a:p>
          <a:endParaRPr lang="en-US" b="1" i="0" dirty="0">
            <a:solidFill>
              <a:schemeClr val="tx1"/>
            </a:solidFill>
            <a:effectLst/>
            <a:latin typeface="Arial" panose="020B0604020202020204" pitchFamily="34" charset="0"/>
          </a:endParaRPr>
        </a:p>
        <a:p>
          <a:endParaRPr lang="en-US" b="1" i="0" dirty="0">
            <a:solidFill>
              <a:schemeClr val="tx1"/>
            </a:solidFill>
            <a:effectLst/>
            <a:latin typeface="Arial" panose="020B0604020202020204" pitchFamily="34" charset="0"/>
          </a:endParaRPr>
        </a:p>
        <a:p>
          <a:r>
            <a:rPr lang="en-US" b="1" i="0" dirty="0">
              <a:solidFill>
                <a:schemeClr val="tx1"/>
              </a:solidFill>
              <a:effectLst/>
              <a:latin typeface="Arial" panose="020B0604020202020204" pitchFamily="34" charset="0"/>
            </a:rPr>
            <a:t>Excitable or Irritable:</a:t>
          </a:r>
          <a:r>
            <a:rPr lang="en-US" b="0" i="0" dirty="0">
              <a:solidFill>
                <a:schemeClr val="tx1"/>
              </a:solidFill>
              <a:effectLst/>
              <a:latin typeface="Arial" panose="020B0604020202020204" pitchFamily="34" charset="0"/>
            </a:rPr>
            <a:t>  Muscles are Excitable or Irritable. This means that they are capable of receiving stimulation and responding to stimulation from the nerves.</a:t>
          </a:r>
          <a:endParaRPr lang="en-IN" dirty="0"/>
        </a:p>
      </dgm:t>
    </dgm:pt>
    <dgm:pt modelId="{5072B085-BF90-4920-9F09-5918A1F534E8}" type="parTrans" cxnId="{418292AC-C8E4-4652-9221-68DB9313C873}">
      <dgm:prSet/>
      <dgm:spPr/>
      <dgm:t>
        <a:bodyPr/>
        <a:lstStyle/>
        <a:p>
          <a:endParaRPr lang="en-IN"/>
        </a:p>
      </dgm:t>
    </dgm:pt>
    <dgm:pt modelId="{1874EAEA-AA32-4409-A715-38C14ED8C2F1}" type="sibTrans" cxnId="{418292AC-C8E4-4652-9221-68DB9313C873}">
      <dgm:prSet/>
      <dgm:spPr/>
      <dgm:t>
        <a:bodyPr/>
        <a:lstStyle/>
        <a:p>
          <a:endParaRPr lang="en-IN"/>
        </a:p>
      </dgm:t>
    </dgm:pt>
    <dgm:pt modelId="{9E1E3D6F-FD2C-4D69-A053-2F3005C182DA}">
      <dgm:prSet/>
      <dgm:spPr/>
      <dgm:t>
        <a:bodyPr/>
        <a:lstStyle/>
        <a:p>
          <a:endParaRPr lang="en-US" b="1" i="0" dirty="0">
            <a:solidFill>
              <a:schemeClr val="tx1"/>
            </a:solidFill>
            <a:effectLst/>
            <a:latin typeface="Arial" panose="020B0604020202020204" pitchFamily="34" charset="0"/>
          </a:endParaRPr>
        </a:p>
        <a:p>
          <a:endParaRPr lang="en-US" b="1" i="0" dirty="0">
            <a:solidFill>
              <a:schemeClr val="tx1"/>
            </a:solidFill>
            <a:effectLst/>
            <a:latin typeface="Arial" panose="020B0604020202020204" pitchFamily="34" charset="0"/>
          </a:endParaRPr>
        </a:p>
        <a:p>
          <a:endParaRPr lang="en-US" b="1" i="0" dirty="0">
            <a:solidFill>
              <a:schemeClr val="tx1"/>
            </a:solidFill>
            <a:effectLst/>
            <a:latin typeface="Arial" panose="020B0604020202020204" pitchFamily="34" charset="0"/>
          </a:endParaRPr>
        </a:p>
        <a:p>
          <a:r>
            <a:rPr lang="en-US" b="1" i="0" dirty="0">
              <a:solidFill>
                <a:schemeClr val="tx1"/>
              </a:solidFill>
              <a:effectLst/>
              <a:latin typeface="Arial" panose="020B0604020202020204" pitchFamily="34" charset="0"/>
            </a:rPr>
            <a:t>Contractible: </a:t>
          </a:r>
          <a:r>
            <a:rPr lang="en-US" b="0" i="0" dirty="0">
              <a:solidFill>
                <a:schemeClr val="tx1"/>
              </a:solidFill>
              <a:effectLst/>
              <a:latin typeface="Arial" panose="020B0604020202020204" pitchFamily="34" charset="0"/>
            </a:rPr>
            <a:t> They are contractible. After receiving stimulation, they are capable of contracting, or shortening.</a:t>
          </a:r>
        </a:p>
      </dgm:t>
    </dgm:pt>
    <dgm:pt modelId="{BF5C6773-B247-46FB-A52C-FB5CE441CC58}" type="parTrans" cxnId="{3346ADE1-DD92-4A3F-B251-269237FC6626}">
      <dgm:prSet/>
      <dgm:spPr/>
      <dgm:t>
        <a:bodyPr/>
        <a:lstStyle/>
        <a:p>
          <a:endParaRPr lang="en-IN"/>
        </a:p>
      </dgm:t>
    </dgm:pt>
    <dgm:pt modelId="{DECC319A-1805-40A3-968D-E57AEA323C24}" type="sibTrans" cxnId="{3346ADE1-DD92-4A3F-B251-269237FC6626}">
      <dgm:prSet/>
      <dgm:spPr/>
      <dgm:t>
        <a:bodyPr/>
        <a:lstStyle/>
        <a:p>
          <a:endParaRPr lang="en-IN"/>
        </a:p>
      </dgm:t>
    </dgm:pt>
    <dgm:pt modelId="{38A36EFB-A6F1-4272-BC88-1A551E4B5764}">
      <dgm:prSet phldrT="[Text]"/>
      <dgm:spPr/>
      <dgm:t>
        <a:bodyPr/>
        <a:lstStyle/>
        <a:p>
          <a:pPr algn="ctr"/>
          <a:endParaRPr lang="en-US" b="1" i="0" dirty="0">
            <a:solidFill>
              <a:schemeClr val="tx1"/>
            </a:solidFill>
            <a:effectLst/>
            <a:latin typeface="Arial" panose="020B0604020202020204" pitchFamily="34" charset="0"/>
          </a:endParaRPr>
        </a:p>
        <a:p>
          <a:pPr algn="ctr"/>
          <a:endParaRPr lang="en-US" b="1" i="0" dirty="0">
            <a:solidFill>
              <a:schemeClr val="tx1"/>
            </a:solidFill>
            <a:effectLst/>
            <a:latin typeface="Arial" panose="020B0604020202020204" pitchFamily="34" charset="0"/>
          </a:endParaRPr>
        </a:p>
        <a:p>
          <a:pPr algn="ctr"/>
          <a:r>
            <a:rPr lang="en-US" b="1" i="0" dirty="0">
              <a:solidFill>
                <a:schemeClr val="tx1"/>
              </a:solidFill>
              <a:effectLst/>
              <a:latin typeface="Arial" panose="020B0604020202020204" pitchFamily="34" charset="0"/>
            </a:rPr>
            <a:t>Adaptability: </a:t>
          </a:r>
          <a:r>
            <a:rPr lang="en-US" b="0" i="0" dirty="0">
              <a:solidFill>
                <a:schemeClr val="tx1"/>
              </a:solidFill>
              <a:effectLst/>
              <a:latin typeface="Arial" panose="020B0604020202020204" pitchFamily="34" charset="0"/>
            </a:rPr>
            <a:t>The muscular system is adaptable in that it can be changed in response to how it is used. For example, a muscle will enlarge, or undergo hypertrophy with increased work; but on the other hand it can go in </a:t>
          </a:r>
          <a:r>
            <a:rPr lang="en-US" b="0" i="0" dirty="0"/>
            <a:t>atrophy, or waste away if deprived of work.</a:t>
          </a:r>
          <a:endParaRPr lang="en-IN" dirty="0"/>
        </a:p>
      </dgm:t>
    </dgm:pt>
    <dgm:pt modelId="{7CD52AEA-0362-439A-BC09-B625545BD018}" type="sibTrans" cxnId="{AABAEF2D-0A24-4559-8CF9-78596055072D}">
      <dgm:prSet/>
      <dgm:spPr/>
      <dgm:t>
        <a:bodyPr/>
        <a:lstStyle/>
        <a:p>
          <a:endParaRPr lang="en-IN"/>
        </a:p>
      </dgm:t>
    </dgm:pt>
    <dgm:pt modelId="{81B1C928-C9A1-4E25-AB25-F18273D8D774}" type="parTrans" cxnId="{AABAEF2D-0A24-4559-8CF9-78596055072D}">
      <dgm:prSet/>
      <dgm:spPr/>
      <dgm:t>
        <a:bodyPr/>
        <a:lstStyle/>
        <a:p>
          <a:endParaRPr lang="en-IN"/>
        </a:p>
      </dgm:t>
    </dgm:pt>
    <dgm:pt modelId="{E19AE1F0-E9CD-4208-A545-63EA9A17E7ED}">
      <dgm:prSet phldrT="[Text]"/>
      <dgm:spPr/>
      <dgm:t>
        <a:bodyPr/>
        <a:lstStyle/>
        <a:p>
          <a:endParaRPr lang="en-US" b="1" i="0" dirty="0">
            <a:solidFill>
              <a:schemeClr val="tx1"/>
            </a:solidFill>
            <a:effectLst/>
            <a:latin typeface="Arial" panose="020B0604020202020204" pitchFamily="34" charset="0"/>
          </a:endParaRPr>
        </a:p>
        <a:p>
          <a:endParaRPr lang="en-US" b="1" i="0" dirty="0">
            <a:solidFill>
              <a:schemeClr val="tx1"/>
            </a:solidFill>
            <a:effectLst/>
            <a:latin typeface="Arial" panose="020B0604020202020204" pitchFamily="34" charset="0"/>
          </a:endParaRPr>
        </a:p>
        <a:p>
          <a:r>
            <a:rPr lang="en-US" b="1" i="0" dirty="0">
              <a:solidFill>
                <a:schemeClr val="tx1"/>
              </a:solidFill>
              <a:effectLst/>
              <a:latin typeface="Arial" panose="020B0604020202020204" pitchFamily="34" charset="0"/>
            </a:rPr>
            <a:t>Extensible:</a:t>
          </a:r>
          <a:r>
            <a:rPr lang="en-US" b="0" i="0" dirty="0">
              <a:solidFill>
                <a:schemeClr val="tx1"/>
              </a:solidFill>
              <a:effectLst/>
              <a:latin typeface="Arial" panose="020B0604020202020204" pitchFamily="34" charset="0"/>
            </a:rPr>
            <a:t> Being extensible means a muscle can be stretched without damage by the application of force</a:t>
          </a:r>
          <a:endParaRPr lang="en-IN" dirty="0"/>
        </a:p>
      </dgm:t>
    </dgm:pt>
    <dgm:pt modelId="{F96DF561-B55C-4237-AEFC-A2F3B5D93094}" type="sibTrans" cxnId="{6CBEE7B2-8A5C-4B04-86B2-5D26FA1AA0E8}">
      <dgm:prSet/>
      <dgm:spPr/>
      <dgm:t>
        <a:bodyPr/>
        <a:lstStyle/>
        <a:p>
          <a:endParaRPr lang="en-IN"/>
        </a:p>
      </dgm:t>
    </dgm:pt>
    <dgm:pt modelId="{411F0849-2A05-4487-9757-10B18493AE3C}" type="parTrans" cxnId="{6CBEE7B2-8A5C-4B04-86B2-5D26FA1AA0E8}">
      <dgm:prSet/>
      <dgm:spPr/>
      <dgm:t>
        <a:bodyPr/>
        <a:lstStyle/>
        <a:p>
          <a:endParaRPr lang="en-IN"/>
        </a:p>
      </dgm:t>
    </dgm:pt>
    <dgm:pt modelId="{168F809F-68EC-4A91-BBAE-83DADDF4892A}">
      <dgm:prSet phldrT="[Text]"/>
      <dgm:spPr/>
      <dgm:t>
        <a:bodyPr/>
        <a:lstStyle/>
        <a:p>
          <a:pPr algn="ctr">
            <a:buFont typeface="+mj-lt"/>
            <a:buAutoNum type="arabicPeriod"/>
          </a:pPr>
          <a:endParaRPr lang="en-US" b="1" i="0" dirty="0">
            <a:solidFill>
              <a:schemeClr val="tx1"/>
            </a:solidFill>
            <a:effectLst/>
            <a:latin typeface="Arial" panose="020B0604020202020204" pitchFamily="34" charset="0"/>
          </a:endParaRPr>
        </a:p>
        <a:p>
          <a:pPr algn="ctr">
            <a:buFont typeface="+mj-lt"/>
            <a:buAutoNum type="arabicPeriod"/>
          </a:pPr>
          <a:endParaRPr lang="en-US" b="1" i="0" dirty="0">
            <a:solidFill>
              <a:schemeClr val="tx1"/>
            </a:solidFill>
            <a:effectLst/>
            <a:latin typeface="Arial" panose="020B0604020202020204" pitchFamily="34" charset="0"/>
          </a:endParaRPr>
        </a:p>
        <a:p>
          <a:pPr algn="ctr">
            <a:buFont typeface="+mj-lt"/>
            <a:buAutoNum type="arabicPeriod"/>
          </a:pPr>
          <a:endParaRPr lang="en-US" b="1" i="0" dirty="0">
            <a:solidFill>
              <a:schemeClr val="tx1"/>
            </a:solidFill>
            <a:effectLst/>
            <a:latin typeface="Arial" panose="020B0604020202020204" pitchFamily="34" charset="0"/>
          </a:endParaRPr>
        </a:p>
        <a:p>
          <a:pPr algn="ctr">
            <a:buFont typeface="+mj-lt"/>
            <a:buAutoNum type="arabicPeriod"/>
          </a:pPr>
          <a:r>
            <a:rPr lang="en-US" b="1" i="0" dirty="0">
              <a:solidFill>
                <a:schemeClr val="tx1"/>
              </a:solidFill>
              <a:effectLst/>
              <a:latin typeface="Arial" panose="020B0604020202020204" pitchFamily="34" charset="0"/>
            </a:rPr>
            <a:t>Elasticity: With</a:t>
          </a:r>
          <a:r>
            <a:rPr lang="en-US" b="0" i="0" dirty="0">
              <a:solidFill>
                <a:schemeClr val="tx1"/>
              </a:solidFill>
              <a:effectLst/>
              <a:latin typeface="Arial" panose="020B0604020202020204" pitchFamily="34" charset="0"/>
            </a:rPr>
            <a:t> elasticity, a muscle is able to return to its original resting shape and length after being extended or contracted.</a:t>
          </a:r>
          <a:endParaRPr lang="en-IN" dirty="0"/>
        </a:p>
      </dgm:t>
    </dgm:pt>
    <dgm:pt modelId="{03D692CA-18FA-44D8-8D88-5117BB1EECDF}" type="sibTrans" cxnId="{9DFD8790-855C-4932-8CFC-755A2765FAD3}">
      <dgm:prSet/>
      <dgm:spPr/>
      <dgm:t>
        <a:bodyPr/>
        <a:lstStyle/>
        <a:p>
          <a:endParaRPr lang="en-IN"/>
        </a:p>
      </dgm:t>
    </dgm:pt>
    <dgm:pt modelId="{DB551DF8-3B73-4C47-8072-76873C02AF19}" type="parTrans" cxnId="{9DFD8790-855C-4932-8CFC-755A2765FAD3}">
      <dgm:prSet/>
      <dgm:spPr/>
      <dgm:t>
        <a:bodyPr/>
        <a:lstStyle/>
        <a:p>
          <a:endParaRPr lang="en-IN"/>
        </a:p>
      </dgm:t>
    </dgm:pt>
    <dgm:pt modelId="{4E56F0BC-451F-417B-9D35-B2AA56C2F628}" type="pres">
      <dgm:prSet presAssocID="{6341CC40-903D-4F04-9344-20D315C0C8B9}" presName="Name0" presStyleCnt="0">
        <dgm:presLayoutVars>
          <dgm:dir/>
          <dgm:resizeHandles val="exact"/>
        </dgm:presLayoutVars>
      </dgm:prSet>
      <dgm:spPr/>
    </dgm:pt>
    <dgm:pt modelId="{C51A3C1B-FCCE-4C7A-BF94-2677BC914F11}" type="pres">
      <dgm:prSet presAssocID="{473462A3-EF84-4E83-948E-E39CA3096C51}" presName="node" presStyleLbl="node1" presStyleIdx="0" presStyleCnt="5" custAng="0">
        <dgm:presLayoutVars>
          <dgm:bulletEnabled val="1"/>
        </dgm:presLayoutVars>
      </dgm:prSet>
      <dgm:spPr/>
    </dgm:pt>
    <dgm:pt modelId="{543C60F7-C55B-467F-B2C7-2BC0C6B31940}" type="pres">
      <dgm:prSet presAssocID="{1874EAEA-AA32-4409-A715-38C14ED8C2F1}" presName="sibTrans" presStyleCnt="0"/>
      <dgm:spPr/>
    </dgm:pt>
    <dgm:pt modelId="{3808CFCC-4286-46CF-A8E3-9C19173CB32B}" type="pres">
      <dgm:prSet presAssocID="{9E1E3D6F-FD2C-4D69-A053-2F3005C182DA}" presName="node" presStyleLbl="node1" presStyleIdx="1" presStyleCnt="5">
        <dgm:presLayoutVars>
          <dgm:bulletEnabled val="1"/>
        </dgm:presLayoutVars>
      </dgm:prSet>
      <dgm:spPr/>
    </dgm:pt>
    <dgm:pt modelId="{9BA3C921-18F7-45CE-AF37-D7B58664455C}" type="pres">
      <dgm:prSet presAssocID="{DECC319A-1805-40A3-968D-E57AEA323C24}" presName="sibTrans" presStyleCnt="0"/>
      <dgm:spPr/>
    </dgm:pt>
    <dgm:pt modelId="{1A8A1076-7852-4003-AFC7-DE5A1C095A4C}" type="pres">
      <dgm:prSet presAssocID="{E19AE1F0-E9CD-4208-A545-63EA9A17E7ED}" presName="node" presStyleLbl="node1" presStyleIdx="2" presStyleCnt="5">
        <dgm:presLayoutVars>
          <dgm:bulletEnabled val="1"/>
        </dgm:presLayoutVars>
      </dgm:prSet>
      <dgm:spPr/>
    </dgm:pt>
    <dgm:pt modelId="{366D55DE-FD95-4E96-85B8-8F6873C47722}" type="pres">
      <dgm:prSet presAssocID="{F96DF561-B55C-4237-AEFC-A2F3B5D93094}" presName="sibTrans" presStyleCnt="0"/>
      <dgm:spPr/>
    </dgm:pt>
    <dgm:pt modelId="{E5E7605F-29CB-48F4-8E9A-D5F1C7F0A84B}" type="pres">
      <dgm:prSet presAssocID="{168F809F-68EC-4A91-BBAE-83DADDF4892A}" presName="node" presStyleLbl="node1" presStyleIdx="3" presStyleCnt="5" custLinFactNeighborX="-57277">
        <dgm:presLayoutVars>
          <dgm:bulletEnabled val="1"/>
        </dgm:presLayoutVars>
      </dgm:prSet>
      <dgm:spPr/>
    </dgm:pt>
    <dgm:pt modelId="{E4542D2B-F802-4C10-BCD6-3CCEFEE93622}" type="pres">
      <dgm:prSet presAssocID="{03D692CA-18FA-44D8-8D88-5117BB1EECDF}" presName="sibTrans" presStyleCnt="0"/>
      <dgm:spPr/>
    </dgm:pt>
    <dgm:pt modelId="{09B687F0-076B-4C5B-971D-74A630861ED7}" type="pres">
      <dgm:prSet presAssocID="{38A36EFB-A6F1-4272-BC88-1A551E4B5764}" presName="node" presStyleLbl="node1" presStyleIdx="4" presStyleCnt="5">
        <dgm:presLayoutVars>
          <dgm:bulletEnabled val="1"/>
        </dgm:presLayoutVars>
      </dgm:prSet>
      <dgm:spPr/>
    </dgm:pt>
  </dgm:ptLst>
  <dgm:cxnLst>
    <dgm:cxn modelId="{AABAEF2D-0A24-4559-8CF9-78596055072D}" srcId="{6341CC40-903D-4F04-9344-20D315C0C8B9}" destId="{38A36EFB-A6F1-4272-BC88-1A551E4B5764}" srcOrd="4" destOrd="0" parTransId="{81B1C928-C9A1-4E25-AB25-F18273D8D774}" sibTransId="{7CD52AEA-0362-439A-BC09-B625545BD018}"/>
    <dgm:cxn modelId="{B4E8133B-E1F2-4AC9-AD88-7948C68DE238}" type="presOf" srcId="{38A36EFB-A6F1-4272-BC88-1A551E4B5764}" destId="{09B687F0-076B-4C5B-971D-74A630861ED7}" srcOrd="0" destOrd="0" presId="urn:microsoft.com/office/officeart/2005/8/layout/hList6"/>
    <dgm:cxn modelId="{798A643B-6029-4630-B0A0-3A04DF364A15}" type="presOf" srcId="{9E1E3D6F-FD2C-4D69-A053-2F3005C182DA}" destId="{3808CFCC-4286-46CF-A8E3-9C19173CB32B}" srcOrd="0" destOrd="0" presId="urn:microsoft.com/office/officeart/2005/8/layout/hList6"/>
    <dgm:cxn modelId="{0F02C657-9652-45EB-AAF2-20CF0DD57442}" type="presOf" srcId="{6341CC40-903D-4F04-9344-20D315C0C8B9}" destId="{4E56F0BC-451F-417B-9D35-B2AA56C2F628}" srcOrd="0" destOrd="0" presId="urn:microsoft.com/office/officeart/2005/8/layout/hList6"/>
    <dgm:cxn modelId="{5E70CF81-A062-41E5-AE1D-213523EF9FBE}" type="presOf" srcId="{E19AE1F0-E9CD-4208-A545-63EA9A17E7ED}" destId="{1A8A1076-7852-4003-AFC7-DE5A1C095A4C}" srcOrd="0" destOrd="0" presId="urn:microsoft.com/office/officeart/2005/8/layout/hList6"/>
    <dgm:cxn modelId="{9DFD8790-855C-4932-8CFC-755A2765FAD3}" srcId="{6341CC40-903D-4F04-9344-20D315C0C8B9}" destId="{168F809F-68EC-4A91-BBAE-83DADDF4892A}" srcOrd="3" destOrd="0" parTransId="{DB551DF8-3B73-4C47-8072-76873C02AF19}" sibTransId="{03D692CA-18FA-44D8-8D88-5117BB1EECDF}"/>
    <dgm:cxn modelId="{418292AC-C8E4-4652-9221-68DB9313C873}" srcId="{6341CC40-903D-4F04-9344-20D315C0C8B9}" destId="{473462A3-EF84-4E83-948E-E39CA3096C51}" srcOrd="0" destOrd="0" parTransId="{5072B085-BF90-4920-9F09-5918A1F534E8}" sibTransId="{1874EAEA-AA32-4409-A715-38C14ED8C2F1}"/>
    <dgm:cxn modelId="{6CBEE7B2-8A5C-4B04-86B2-5D26FA1AA0E8}" srcId="{6341CC40-903D-4F04-9344-20D315C0C8B9}" destId="{E19AE1F0-E9CD-4208-A545-63EA9A17E7ED}" srcOrd="2" destOrd="0" parTransId="{411F0849-2A05-4487-9757-10B18493AE3C}" sibTransId="{F96DF561-B55C-4237-AEFC-A2F3B5D93094}"/>
    <dgm:cxn modelId="{7FBE60C3-6AB7-4BE9-BAEA-F0CBC8B88903}" type="presOf" srcId="{168F809F-68EC-4A91-BBAE-83DADDF4892A}" destId="{E5E7605F-29CB-48F4-8E9A-D5F1C7F0A84B}" srcOrd="0" destOrd="0" presId="urn:microsoft.com/office/officeart/2005/8/layout/hList6"/>
    <dgm:cxn modelId="{3346ADE1-DD92-4A3F-B251-269237FC6626}" srcId="{6341CC40-903D-4F04-9344-20D315C0C8B9}" destId="{9E1E3D6F-FD2C-4D69-A053-2F3005C182DA}" srcOrd="1" destOrd="0" parTransId="{BF5C6773-B247-46FB-A52C-FB5CE441CC58}" sibTransId="{DECC319A-1805-40A3-968D-E57AEA323C24}"/>
    <dgm:cxn modelId="{1A7D58FA-F7EF-4289-A875-F42C347E0F9F}" type="presOf" srcId="{473462A3-EF84-4E83-948E-E39CA3096C51}" destId="{C51A3C1B-FCCE-4C7A-BF94-2677BC914F11}" srcOrd="0" destOrd="0" presId="urn:microsoft.com/office/officeart/2005/8/layout/hList6"/>
    <dgm:cxn modelId="{41C6C553-A40D-41C0-BCAF-E859B23251E4}" type="presParOf" srcId="{4E56F0BC-451F-417B-9D35-B2AA56C2F628}" destId="{C51A3C1B-FCCE-4C7A-BF94-2677BC914F11}" srcOrd="0" destOrd="0" presId="urn:microsoft.com/office/officeart/2005/8/layout/hList6"/>
    <dgm:cxn modelId="{E9ACD7C1-DD1D-409D-A178-FCDCF4D0B00E}" type="presParOf" srcId="{4E56F0BC-451F-417B-9D35-B2AA56C2F628}" destId="{543C60F7-C55B-467F-B2C7-2BC0C6B31940}" srcOrd="1" destOrd="0" presId="urn:microsoft.com/office/officeart/2005/8/layout/hList6"/>
    <dgm:cxn modelId="{6F1A51C6-3187-4309-B490-25BC1151EEA7}" type="presParOf" srcId="{4E56F0BC-451F-417B-9D35-B2AA56C2F628}" destId="{3808CFCC-4286-46CF-A8E3-9C19173CB32B}" srcOrd="2" destOrd="0" presId="urn:microsoft.com/office/officeart/2005/8/layout/hList6"/>
    <dgm:cxn modelId="{3AC470D1-47EA-4F63-8711-9B39C84664FA}" type="presParOf" srcId="{4E56F0BC-451F-417B-9D35-B2AA56C2F628}" destId="{9BA3C921-18F7-45CE-AF37-D7B58664455C}" srcOrd="3" destOrd="0" presId="urn:microsoft.com/office/officeart/2005/8/layout/hList6"/>
    <dgm:cxn modelId="{00821929-F6E5-4985-B1E7-B4D93AB50050}" type="presParOf" srcId="{4E56F0BC-451F-417B-9D35-B2AA56C2F628}" destId="{1A8A1076-7852-4003-AFC7-DE5A1C095A4C}" srcOrd="4" destOrd="0" presId="urn:microsoft.com/office/officeart/2005/8/layout/hList6"/>
    <dgm:cxn modelId="{C82BB942-01DC-4A59-B062-19558AC87960}" type="presParOf" srcId="{4E56F0BC-451F-417B-9D35-B2AA56C2F628}" destId="{366D55DE-FD95-4E96-85B8-8F6873C47722}" srcOrd="5" destOrd="0" presId="urn:microsoft.com/office/officeart/2005/8/layout/hList6"/>
    <dgm:cxn modelId="{6DC948AD-F65F-4D03-91F4-A6F3AC7842E2}" type="presParOf" srcId="{4E56F0BC-451F-417B-9D35-B2AA56C2F628}" destId="{E5E7605F-29CB-48F4-8E9A-D5F1C7F0A84B}" srcOrd="6" destOrd="0" presId="urn:microsoft.com/office/officeart/2005/8/layout/hList6"/>
    <dgm:cxn modelId="{7C73707E-D0E2-405A-9735-D5EDCBA439D6}" type="presParOf" srcId="{4E56F0BC-451F-417B-9D35-B2AA56C2F628}" destId="{E4542D2B-F802-4C10-BCD6-3CCEFEE93622}" srcOrd="7" destOrd="0" presId="urn:microsoft.com/office/officeart/2005/8/layout/hList6"/>
    <dgm:cxn modelId="{67EDDAF6-D8C7-4DDA-BE50-153E11161028}" type="presParOf" srcId="{4E56F0BC-451F-417B-9D35-B2AA56C2F628}" destId="{09B687F0-076B-4C5B-971D-74A630861ED7}" srcOrd="8"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1A3C1B-FCCE-4C7A-BF94-2677BC914F11}">
      <dsp:nvSpPr>
        <dsp:cNvPr id="0" name=""/>
        <dsp:cNvSpPr/>
      </dsp:nvSpPr>
      <dsp:spPr>
        <a:xfrm rot="16200000">
          <a:off x="-1329515" y="1335895"/>
          <a:ext cx="4910593" cy="2238801"/>
        </a:xfrm>
        <a:prstGeom prst="flowChartManualOperati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0" rIns="97234" bIns="0" numCol="1" spcCol="1270" anchor="ctr" anchorCtr="0">
          <a:noAutofit/>
        </a:bodyPr>
        <a:lstStyle/>
        <a:p>
          <a:pPr marL="0" lvl="0" indent="0" algn="ctr" defTabSz="666750">
            <a:lnSpc>
              <a:spcPct val="90000"/>
            </a:lnSpc>
            <a:spcBef>
              <a:spcPct val="0"/>
            </a:spcBef>
            <a:spcAft>
              <a:spcPct val="35000"/>
            </a:spcAft>
            <a:buNone/>
          </a:pPr>
          <a:endParaRPr lang="en-US" sz="1500" b="1" i="0" kern="1200" dirty="0">
            <a:solidFill>
              <a:schemeClr val="tx1"/>
            </a:solidFill>
            <a:effectLst/>
            <a:latin typeface="Arial" panose="020B0604020202020204" pitchFamily="34" charset="0"/>
          </a:endParaRPr>
        </a:p>
        <a:p>
          <a:pPr marL="0" lvl="0" indent="0" algn="ctr" defTabSz="666750">
            <a:lnSpc>
              <a:spcPct val="90000"/>
            </a:lnSpc>
            <a:spcBef>
              <a:spcPct val="0"/>
            </a:spcBef>
            <a:spcAft>
              <a:spcPct val="35000"/>
            </a:spcAft>
            <a:buNone/>
          </a:pPr>
          <a:endParaRPr lang="en-US" sz="1500" b="1" i="0" kern="1200" dirty="0">
            <a:solidFill>
              <a:schemeClr val="tx1"/>
            </a:solidFill>
            <a:effectLst/>
            <a:latin typeface="Arial" panose="020B0604020202020204" pitchFamily="34" charset="0"/>
          </a:endParaRPr>
        </a:p>
        <a:p>
          <a:pPr marL="0" lvl="0" indent="0" algn="ctr" defTabSz="666750">
            <a:lnSpc>
              <a:spcPct val="90000"/>
            </a:lnSpc>
            <a:spcBef>
              <a:spcPct val="0"/>
            </a:spcBef>
            <a:spcAft>
              <a:spcPct val="35000"/>
            </a:spcAft>
            <a:buNone/>
          </a:pPr>
          <a:endParaRPr lang="en-US" sz="1500" b="1" i="0" kern="1200" dirty="0">
            <a:solidFill>
              <a:schemeClr val="tx1"/>
            </a:solidFill>
            <a:effectLst/>
            <a:latin typeface="Arial" panose="020B0604020202020204" pitchFamily="34" charset="0"/>
          </a:endParaRPr>
        </a:p>
        <a:p>
          <a:pPr marL="0" lvl="0" indent="0" algn="ctr" defTabSz="666750">
            <a:lnSpc>
              <a:spcPct val="90000"/>
            </a:lnSpc>
            <a:spcBef>
              <a:spcPct val="0"/>
            </a:spcBef>
            <a:spcAft>
              <a:spcPct val="35000"/>
            </a:spcAft>
            <a:buNone/>
          </a:pPr>
          <a:endParaRPr lang="en-US" sz="1500" b="1" i="0" kern="1200" dirty="0">
            <a:solidFill>
              <a:schemeClr val="tx1"/>
            </a:solidFill>
            <a:effectLst/>
            <a:latin typeface="Arial" panose="020B0604020202020204" pitchFamily="34" charset="0"/>
          </a:endParaRPr>
        </a:p>
        <a:p>
          <a:pPr marL="0" lvl="0" indent="0" algn="ctr" defTabSz="666750">
            <a:lnSpc>
              <a:spcPct val="90000"/>
            </a:lnSpc>
            <a:spcBef>
              <a:spcPct val="0"/>
            </a:spcBef>
            <a:spcAft>
              <a:spcPct val="35000"/>
            </a:spcAft>
            <a:buNone/>
          </a:pPr>
          <a:r>
            <a:rPr lang="en-US" sz="1500" b="1" i="0" kern="1200" dirty="0">
              <a:solidFill>
                <a:schemeClr val="tx1"/>
              </a:solidFill>
              <a:effectLst/>
              <a:latin typeface="Arial" panose="020B0604020202020204" pitchFamily="34" charset="0"/>
            </a:rPr>
            <a:t>Excitable or Irritable:</a:t>
          </a:r>
          <a:r>
            <a:rPr lang="en-US" sz="1500" b="0" i="0" kern="1200" dirty="0">
              <a:solidFill>
                <a:schemeClr val="tx1"/>
              </a:solidFill>
              <a:effectLst/>
              <a:latin typeface="Arial" panose="020B0604020202020204" pitchFamily="34" charset="0"/>
            </a:rPr>
            <a:t>  Muscles are Excitable or Irritable. This means that they are capable of receiving stimulation and responding to stimulation from the nerves.</a:t>
          </a:r>
          <a:endParaRPr lang="en-IN" sz="1500" kern="1200" dirty="0"/>
        </a:p>
      </dsp:txBody>
      <dsp:txXfrm rot="5400000">
        <a:off x="6381" y="982118"/>
        <a:ext cx="2238801" cy="2946355"/>
      </dsp:txXfrm>
    </dsp:sp>
    <dsp:sp modelId="{3808CFCC-4286-46CF-A8E3-9C19173CB32B}">
      <dsp:nvSpPr>
        <dsp:cNvPr id="0" name=""/>
        <dsp:cNvSpPr/>
      </dsp:nvSpPr>
      <dsp:spPr>
        <a:xfrm rot="16200000">
          <a:off x="1077195" y="1335895"/>
          <a:ext cx="4910593" cy="2238801"/>
        </a:xfrm>
        <a:prstGeom prst="flowChartManualOperati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0" rIns="97234" bIns="0" numCol="1" spcCol="1270" anchor="ctr" anchorCtr="0">
          <a:noAutofit/>
        </a:bodyPr>
        <a:lstStyle/>
        <a:p>
          <a:pPr marL="0" lvl="0" indent="0" algn="ctr" defTabSz="666750">
            <a:lnSpc>
              <a:spcPct val="90000"/>
            </a:lnSpc>
            <a:spcBef>
              <a:spcPct val="0"/>
            </a:spcBef>
            <a:spcAft>
              <a:spcPct val="35000"/>
            </a:spcAft>
            <a:buNone/>
          </a:pPr>
          <a:endParaRPr lang="en-US" sz="1500" b="1" i="0" kern="1200" dirty="0">
            <a:solidFill>
              <a:schemeClr val="tx1"/>
            </a:solidFill>
            <a:effectLst/>
            <a:latin typeface="Arial" panose="020B0604020202020204" pitchFamily="34" charset="0"/>
          </a:endParaRPr>
        </a:p>
        <a:p>
          <a:pPr marL="0" lvl="0" indent="0" algn="ctr" defTabSz="666750">
            <a:lnSpc>
              <a:spcPct val="90000"/>
            </a:lnSpc>
            <a:spcBef>
              <a:spcPct val="0"/>
            </a:spcBef>
            <a:spcAft>
              <a:spcPct val="35000"/>
            </a:spcAft>
            <a:buNone/>
          </a:pPr>
          <a:endParaRPr lang="en-US" sz="1500" b="1" i="0" kern="1200" dirty="0">
            <a:solidFill>
              <a:schemeClr val="tx1"/>
            </a:solidFill>
            <a:effectLst/>
            <a:latin typeface="Arial" panose="020B0604020202020204" pitchFamily="34" charset="0"/>
          </a:endParaRPr>
        </a:p>
        <a:p>
          <a:pPr marL="0" lvl="0" indent="0" algn="ctr" defTabSz="666750">
            <a:lnSpc>
              <a:spcPct val="90000"/>
            </a:lnSpc>
            <a:spcBef>
              <a:spcPct val="0"/>
            </a:spcBef>
            <a:spcAft>
              <a:spcPct val="35000"/>
            </a:spcAft>
            <a:buNone/>
          </a:pPr>
          <a:endParaRPr lang="en-US" sz="1500" b="1" i="0" kern="1200" dirty="0">
            <a:solidFill>
              <a:schemeClr val="tx1"/>
            </a:solidFill>
            <a:effectLst/>
            <a:latin typeface="Arial" panose="020B0604020202020204" pitchFamily="34" charset="0"/>
          </a:endParaRPr>
        </a:p>
        <a:p>
          <a:pPr marL="0" lvl="0" indent="0" algn="ctr" defTabSz="666750">
            <a:lnSpc>
              <a:spcPct val="90000"/>
            </a:lnSpc>
            <a:spcBef>
              <a:spcPct val="0"/>
            </a:spcBef>
            <a:spcAft>
              <a:spcPct val="35000"/>
            </a:spcAft>
            <a:buNone/>
          </a:pPr>
          <a:r>
            <a:rPr lang="en-US" sz="1500" b="1" i="0" kern="1200" dirty="0">
              <a:solidFill>
                <a:schemeClr val="tx1"/>
              </a:solidFill>
              <a:effectLst/>
              <a:latin typeface="Arial" panose="020B0604020202020204" pitchFamily="34" charset="0"/>
            </a:rPr>
            <a:t>Contractible: </a:t>
          </a:r>
          <a:r>
            <a:rPr lang="en-US" sz="1500" b="0" i="0" kern="1200" dirty="0">
              <a:solidFill>
                <a:schemeClr val="tx1"/>
              </a:solidFill>
              <a:effectLst/>
              <a:latin typeface="Arial" panose="020B0604020202020204" pitchFamily="34" charset="0"/>
            </a:rPr>
            <a:t> They are contractible. After receiving stimulation, they are capable of contracting, or shortening.</a:t>
          </a:r>
        </a:p>
      </dsp:txBody>
      <dsp:txXfrm rot="5400000">
        <a:off x="2413091" y="982118"/>
        <a:ext cx="2238801" cy="2946355"/>
      </dsp:txXfrm>
    </dsp:sp>
    <dsp:sp modelId="{1A8A1076-7852-4003-AFC7-DE5A1C095A4C}">
      <dsp:nvSpPr>
        <dsp:cNvPr id="0" name=""/>
        <dsp:cNvSpPr/>
      </dsp:nvSpPr>
      <dsp:spPr>
        <a:xfrm rot="16200000">
          <a:off x="3483907" y="1335895"/>
          <a:ext cx="4910593" cy="2238801"/>
        </a:xfrm>
        <a:prstGeom prst="flowChartManualOperati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0" rIns="97234" bIns="0" numCol="1" spcCol="1270" anchor="ctr" anchorCtr="0">
          <a:noAutofit/>
        </a:bodyPr>
        <a:lstStyle/>
        <a:p>
          <a:pPr marL="0" lvl="0" indent="0" algn="ctr" defTabSz="666750">
            <a:lnSpc>
              <a:spcPct val="90000"/>
            </a:lnSpc>
            <a:spcBef>
              <a:spcPct val="0"/>
            </a:spcBef>
            <a:spcAft>
              <a:spcPct val="35000"/>
            </a:spcAft>
            <a:buNone/>
          </a:pPr>
          <a:endParaRPr lang="en-US" sz="1500" b="1" i="0" kern="1200" dirty="0">
            <a:solidFill>
              <a:schemeClr val="tx1"/>
            </a:solidFill>
            <a:effectLst/>
            <a:latin typeface="Arial" panose="020B0604020202020204" pitchFamily="34" charset="0"/>
          </a:endParaRPr>
        </a:p>
        <a:p>
          <a:pPr marL="0" lvl="0" indent="0" algn="ctr" defTabSz="666750">
            <a:lnSpc>
              <a:spcPct val="90000"/>
            </a:lnSpc>
            <a:spcBef>
              <a:spcPct val="0"/>
            </a:spcBef>
            <a:spcAft>
              <a:spcPct val="35000"/>
            </a:spcAft>
            <a:buNone/>
          </a:pPr>
          <a:endParaRPr lang="en-US" sz="1500" b="1" i="0" kern="1200" dirty="0">
            <a:solidFill>
              <a:schemeClr val="tx1"/>
            </a:solidFill>
            <a:effectLst/>
            <a:latin typeface="Arial" panose="020B0604020202020204" pitchFamily="34" charset="0"/>
          </a:endParaRPr>
        </a:p>
        <a:p>
          <a:pPr marL="0" lvl="0" indent="0" algn="ctr" defTabSz="666750">
            <a:lnSpc>
              <a:spcPct val="90000"/>
            </a:lnSpc>
            <a:spcBef>
              <a:spcPct val="0"/>
            </a:spcBef>
            <a:spcAft>
              <a:spcPct val="35000"/>
            </a:spcAft>
            <a:buNone/>
          </a:pPr>
          <a:r>
            <a:rPr lang="en-US" sz="1500" b="1" i="0" kern="1200" dirty="0">
              <a:solidFill>
                <a:schemeClr val="tx1"/>
              </a:solidFill>
              <a:effectLst/>
              <a:latin typeface="Arial" panose="020B0604020202020204" pitchFamily="34" charset="0"/>
            </a:rPr>
            <a:t>Extensible:</a:t>
          </a:r>
          <a:r>
            <a:rPr lang="en-US" sz="1500" b="0" i="0" kern="1200" dirty="0">
              <a:solidFill>
                <a:schemeClr val="tx1"/>
              </a:solidFill>
              <a:effectLst/>
              <a:latin typeface="Arial" panose="020B0604020202020204" pitchFamily="34" charset="0"/>
            </a:rPr>
            <a:t> Being extensible means a muscle can be stretched without damage by the application of force</a:t>
          </a:r>
          <a:endParaRPr lang="en-IN" sz="1500" kern="1200" dirty="0"/>
        </a:p>
      </dsp:txBody>
      <dsp:txXfrm rot="5400000">
        <a:off x="4819803" y="982118"/>
        <a:ext cx="2238801" cy="2946355"/>
      </dsp:txXfrm>
    </dsp:sp>
    <dsp:sp modelId="{E5E7605F-29CB-48F4-8E9A-D5F1C7F0A84B}">
      <dsp:nvSpPr>
        <dsp:cNvPr id="0" name=""/>
        <dsp:cNvSpPr/>
      </dsp:nvSpPr>
      <dsp:spPr>
        <a:xfrm rot="16200000">
          <a:off x="5794445" y="1335895"/>
          <a:ext cx="4910593" cy="2238801"/>
        </a:xfrm>
        <a:prstGeom prst="flowChartManualOperati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0" rIns="97234" bIns="0" numCol="1" spcCol="1270" anchor="ctr" anchorCtr="0">
          <a:noAutofit/>
        </a:bodyPr>
        <a:lstStyle/>
        <a:p>
          <a:pPr marL="0" lvl="0" indent="0" algn="ctr" defTabSz="666750">
            <a:lnSpc>
              <a:spcPct val="90000"/>
            </a:lnSpc>
            <a:spcBef>
              <a:spcPct val="0"/>
            </a:spcBef>
            <a:spcAft>
              <a:spcPct val="35000"/>
            </a:spcAft>
            <a:buFont typeface="+mj-lt"/>
            <a:buNone/>
          </a:pPr>
          <a:endParaRPr lang="en-US" sz="1500" b="1" i="0" kern="1200" dirty="0">
            <a:solidFill>
              <a:schemeClr val="tx1"/>
            </a:solidFill>
            <a:effectLst/>
            <a:latin typeface="Arial" panose="020B0604020202020204" pitchFamily="34" charset="0"/>
          </a:endParaRPr>
        </a:p>
        <a:p>
          <a:pPr marL="0" lvl="0" indent="0" algn="ctr" defTabSz="666750">
            <a:lnSpc>
              <a:spcPct val="90000"/>
            </a:lnSpc>
            <a:spcBef>
              <a:spcPct val="0"/>
            </a:spcBef>
            <a:spcAft>
              <a:spcPct val="35000"/>
            </a:spcAft>
            <a:buFont typeface="+mj-lt"/>
            <a:buNone/>
          </a:pPr>
          <a:endParaRPr lang="en-US" sz="1500" b="1" i="0" kern="1200" dirty="0">
            <a:solidFill>
              <a:schemeClr val="tx1"/>
            </a:solidFill>
            <a:effectLst/>
            <a:latin typeface="Arial" panose="020B0604020202020204" pitchFamily="34" charset="0"/>
          </a:endParaRPr>
        </a:p>
        <a:p>
          <a:pPr marL="0" lvl="0" indent="0" algn="ctr" defTabSz="666750">
            <a:lnSpc>
              <a:spcPct val="90000"/>
            </a:lnSpc>
            <a:spcBef>
              <a:spcPct val="0"/>
            </a:spcBef>
            <a:spcAft>
              <a:spcPct val="35000"/>
            </a:spcAft>
            <a:buFont typeface="+mj-lt"/>
            <a:buNone/>
          </a:pPr>
          <a:endParaRPr lang="en-US" sz="1500" b="1" i="0" kern="1200" dirty="0">
            <a:solidFill>
              <a:schemeClr val="tx1"/>
            </a:solidFill>
            <a:effectLst/>
            <a:latin typeface="Arial" panose="020B0604020202020204" pitchFamily="34" charset="0"/>
          </a:endParaRPr>
        </a:p>
        <a:p>
          <a:pPr marL="0" lvl="0" indent="0" algn="ctr" defTabSz="666750">
            <a:lnSpc>
              <a:spcPct val="90000"/>
            </a:lnSpc>
            <a:spcBef>
              <a:spcPct val="0"/>
            </a:spcBef>
            <a:spcAft>
              <a:spcPct val="35000"/>
            </a:spcAft>
            <a:buFont typeface="+mj-lt"/>
            <a:buNone/>
          </a:pPr>
          <a:r>
            <a:rPr lang="en-US" sz="1500" b="1" i="0" kern="1200" dirty="0">
              <a:solidFill>
                <a:schemeClr val="tx1"/>
              </a:solidFill>
              <a:effectLst/>
              <a:latin typeface="Arial" panose="020B0604020202020204" pitchFamily="34" charset="0"/>
            </a:rPr>
            <a:t>Elasticity: With</a:t>
          </a:r>
          <a:r>
            <a:rPr lang="en-US" sz="1500" b="0" i="0" kern="1200" dirty="0">
              <a:solidFill>
                <a:schemeClr val="tx1"/>
              </a:solidFill>
              <a:effectLst/>
              <a:latin typeface="Arial" panose="020B0604020202020204" pitchFamily="34" charset="0"/>
            </a:rPr>
            <a:t> elasticity, a muscle is able to return to its original resting shape and length after being extended or contracted.</a:t>
          </a:r>
          <a:endParaRPr lang="en-IN" sz="1500" kern="1200" dirty="0"/>
        </a:p>
      </dsp:txBody>
      <dsp:txXfrm rot="5400000">
        <a:off x="7130341" y="982118"/>
        <a:ext cx="2238801" cy="2946355"/>
      </dsp:txXfrm>
    </dsp:sp>
    <dsp:sp modelId="{09B687F0-076B-4C5B-971D-74A630861ED7}">
      <dsp:nvSpPr>
        <dsp:cNvPr id="0" name=""/>
        <dsp:cNvSpPr/>
      </dsp:nvSpPr>
      <dsp:spPr>
        <a:xfrm rot="16200000">
          <a:off x="8297330" y="1335895"/>
          <a:ext cx="4910593" cy="2238801"/>
        </a:xfrm>
        <a:prstGeom prst="flowChartManualOperati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0" rIns="97234" bIns="0" numCol="1" spcCol="1270" anchor="ctr" anchorCtr="0">
          <a:noAutofit/>
        </a:bodyPr>
        <a:lstStyle/>
        <a:p>
          <a:pPr marL="0" lvl="0" indent="0" algn="ctr" defTabSz="666750">
            <a:lnSpc>
              <a:spcPct val="90000"/>
            </a:lnSpc>
            <a:spcBef>
              <a:spcPct val="0"/>
            </a:spcBef>
            <a:spcAft>
              <a:spcPct val="35000"/>
            </a:spcAft>
            <a:buNone/>
          </a:pPr>
          <a:endParaRPr lang="en-US" sz="1500" b="1" i="0" kern="1200" dirty="0">
            <a:solidFill>
              <a:schemeClr val="tx1"/>
            </a:solidFill>
            <a:effectLst/>
            <a:latin typeface="Arial" panose="020B0604020202020204" pitchFamily="34" charset="0"/>
          </a:endParaRPr>
        </a:p>
        <a:p>
          <a:pPr marL="0" lvl="0" indent="0" algn="ctr" defTabSz="666750">
            <a:lnSpc>
              <a:spcPct val="90000"/>
            </a:lnSpc>
            <a:spcBef>
              <a:spcPct val="0"/>
            </a:spcBef>
            <a:spcAft>
              <a:spcPct val="35000"/>
            </a:spcAft>
            <a:buNone/>
          </a:pPr>
          <a:endParaRPr lang="en-US" sz="1500" b="1" i="0" kern="1200" dirty="0">
            <a:solidFill>
              <a:schemeClr val="tx1"/>
            </a:solidFill>
            <a:effectLst/>
            <a:latin typeface="Arial" panose="020B0604020202020204" pitchFamily="34" charset="0"/>
          </a:endParaRPr>
        </a:p>
        <a:p>
          <a:pPr marL="0" lvl="0" indent="0" algn="ctr" defTabSz="666750">
            <a:lnSpc>
              <a:spcPct val="90000"/>
            </a:lnSpc>
            <a:spcBef>
              <a:spcPct val="0"/>
            </a:spcBef>
            <a:spcAft>
              <a:spcPct val="35000"/>
            </a:spcAft>
            <a:buNone/>
          </a:pPr>
          <a:r>
            <a:rPr lang="en-US" sz="1500" b="1" i="0" kern="1200" dirty="0">
              <a:solidFill>
                <a:schemeClr val="tx1"/>
              </a:solidFill>
              <a:effectLst/>
              <a:latin typeface="Arial" panose="020B0604020202020204" pitchFamily="34" charset="0"/>
            </a:rPr>
            <a:t>Adaptability: </a:t>
          </a:r>
          <a:r>
            <a:rPr lang="en-US" sz="1500" b="0" i="0" kern="1200" dirty="0">
              <a:solidFill>
                <a:schemeClr val="tx1"/>
              </a:solidFill>
              <a:effectLst/>
              <a:latin typeface="Arial" panose="020B0604020202020204" pitchFamily="34" charset="0"/>
            </a:rPr>
            <a:t>The muscular system is adaptable in that it can be changed in response to how it is used. For example, a muscle will enlarge, or undergo hypertrophy with increased work; but on the other hand it can go in </a:t>
          </a:r>
          <a:r>
            <a:rPr lang="en-US" sz="1500" b="0" i="0" kern="1200" dirty="0"/>
            <a:t>atrophy, or waste away if deprived of work.</a:t>
          </a:r>
          <a:endParaRPr lang="en-IN" sz="1500" kern="1200" dirty="0"/>
        </a:p>
      </dsp:txBody>
      <dsp:txXfrm rot="5400000">
        <a:off x="9633226" y="982118"/>
        <a:ext cx="2238801" cy="2946355"/>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2DA35CF-E162-4FD1-974E-207EEB41B2D6}" type="datetimeFigureOut">
              <a:rPr lang="en-IN" smtClean="0"/>
              <a:t>11-04-2021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48674F1-D8CC-4636-B0A7-3942F38EA178}" type="slidenum">
              <a:rPr lang="en-IN" smtClean="0"/>
              <a:t>‹#›</a:t>
            </a:fld>
            <a:endParaRPr lang="en-IN"/>
          </a:p>
        </p:txBody>
      </p:sp>
    </p:spTree>
    <p:extLst>
      <p:ext uri="{BB962C8B-B14F-4D97-AF65-F5344CB8AC3E}">
        <p14:creationId xmlns:p14="http://schemas.microsoft.com/office/powerpoint/2010/main" val="24986041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2DA35CF-E162-4FD1-974E-207EEB41B2D6}" type="datetimeFigureOut">
              <a:rPr lang="en-IN" smtClean="0"/>
              <a:t>11-04-2021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48674F1-D8CC-4636-B0A7-3942F38EA178}" type="slidenum">
              <a:rPr lang="en-IN" smtClean="0"/>
              <a:t>‹#›</a:t>
            </a:fld>
            <a:endParaRPr lang="en-IN"/>
          </a:p>
        </p:txBody>
      </p:sp>
    </p:spTree>
    <p:extLst>
      <p:ext uri="{BB962C8B-B14F-4D97-AF65-F5344CB8AC3E}">
        <p14:creationId xmlns:p14="http://schemas.microsoft.com/office/powerpoint/2010/main" val="35150859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2DA35CF-E162-4FD1-974E-207EEB41B2D6}" type="datetimeFigureOut">
              <a:rPr lang="en-IN" smtClean="0"/>
              <a:t>11-04-2021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48674F1-D8CC-4636-B0A7-3942F38EA178}" type="slidenum">
              <a:rPr lang="en-IN" smtClean="0"/>
              <a:t>‹#›</a:t>
            </a:fld>
            <a:endParaRPr lang="en-IN"/>
          </a:p>
        </p:txBody>
      </p:sp>
    </p:spTree>
    <p:extLst>
      <p:ext uri="{BB962C8B-B14F-4D97-AF65-F5344CB8AC3E}">
        <p14:creationId xmlns:p14="http://schemas.microsoft.com/office/powerpoint/2010/main" val="19289696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2DA35CF-E162-4FD1-974E-207EEB41B2D6}" type="datetimeFigureOut">
              <a:rPr lang="en-IN" smtClean="0"/>
              <a:t>11-04-2021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48674F1-D8CC-4636-B0A7-3942F38EA178}" type="slidenum">
              <a:rPr lang="en-IN" smtClean="0"/>
              <a:t>‹#›</a:t>
            </a:fld>
            <a:endParaRPr lang="en-IN"/>
          </a:p>
        </p:txBody>
      </p:sp>
    </p:spTree>
    <p:extLst>
      <p:ext uri="{BB962C8B-B14F-4D97-AF65-F5344CB8AC3E}">
        <p14:creationId xmlns:p14="http://schemas.microsoft.com/office/powerpoint/2010/main" val="38538770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2DA35CF-E162-4FD1-974E-207EEB41B2D6}" type="datetimeFigureOut">
              <a:rPr lang="en-IN" smtClean="0"/>
              <a:t>11-04-2021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48674F1-D8CC-4636-B0A7-3942F38EA178}" type="slidenum">
              <a:rPr lang="en-IN" smtClean="0"/>
              <a:t>‹#›</a:t>
            </a:fld>
            <a:endParaRPr lang="en-IN"/>
          </a:p>
        </p:txBody>
      </p:sp>
    </p:spTree>
    <p:extLst>
      <p:ext uri="{BB962C8B-B14F-4D97-AF65-F5344CB8AC3E}">
        <p14:creationId xmlns:p14="http://schemas.microsoft.com/office/powerpoint/2010/main" val="39666766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2DA35CF-E162-4FD1-974E-207EEB41B2D6}" type="datetimeFigureOut">
              <a:rPr lang="en-IN" smtClean="0"/>
              <a:t>11-04-2021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D48674F1-D8CC-4636-B0A7-3942F38EA178}" type="slidenum">
              <a:rPr lang="en-IN" smtClean="0"/>
              <a:t>‹#›</a:t>
            </a:fld>
            <a:endParaRPr lang="en-IN"/>
          </a:p>
        </p:txBody>
      </p:sp>
    </p:spTree>
    <p:extLst>
      <p:ext uri="{BB962C8B-B14F-4D97-AF65-F5344CB8AC3E}">
        <p14:creationId xmlns:p14="http://schemas.microsoft.com/office/powerpoint/2010/main" val="8003357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2DA35CF-E162-4FD1-974E-207EEB41B2D6}" type="datetimeFigureOut">
              <a:rPr lang="en-IN" smtClean="0"/>
              <a:t>11-04-2021</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D48674F1-D8CC-4636-B0A7-3942F38EA178}" type="slidenum">
              <a:rPr lang="en-IN" smtClean="0"/>
              <a:t>‹#›</a:t>
            </a:fld>
            <a:endParaRPr lang="en-IN"/>
          </a:p>
        </p:txBody>
      </p:sp>
    </p:spTree>
    <p:extLst>
      <p:ext uri="{BB962C8B-B14F-4D97-AF65-F5344CB8AC3E}">
        <p14:creationId xmlns:p14="http://schemas.microsoft.com/office/powerpoint/2010/main" val="10240374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2DA35CF-E162-4FD1-974E-207EEB41B2D6}" type="datetimeFigureOut">
              <a:rPr lang="en-IN" smtClean="0"/>
              <a:t>11-04-2021</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D48674F1-D8CC-4636-B0A7-3942F38EA178}" type="slidenum">
              <a:rPr lang="en-IN" smtClean="0"/>
              <a:t>‹#›</a:t>
            </a:fld>
            <a:endParaRPr lang="en-IN"/>
          </a:p>
        </p:txBody>
      </p:sp>
    </p:spTree>
    <p:extLst>
      <p:ext uri="{BB962C8B-B14F-4D97-AF65-F5344CB8AC3E}">
        <p14:creationId xmlns:p14="http://schemas.microsoft.com/office/powerpoint/2010/main" val="21344268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DA35CF-E162-4FD1-974E-207EEB41B2D6}" type="datetimeFigureOut">
              <a:rPr lang="en-IN" smtClean="0"/>
              <a:t>11-04-2021</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D48674F1-D8CC-4636-B0A7-3942F38EA178}" type="slidenum">
              <a:rPr lang="en-IN" smtClean="0"/>
              <a:t>‹#›</a:t>
            </a:fld>
            <a:endParaRPr lang="en-IN"/>
          </a:p>
        </p:txBody>
      </p:sp>
    </p:spTree>
    <p:extLst>
      <p:ext uri="{BB962C8B-B14F-4D97-AF65-F5344CB8AC3E}">
        <p14:creationId xmlns:p14="http://schemas.microsoft.com/office/powerpoint/2010/main" val="8965102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2DA35CF-E162-4FD1-974E-207EEB41B2D6}" type="datetimeFigureOut">
              <a:rPr lang="en-IN" smtClean="0"/>
              <a:t>11-04-2021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D48674F1-D8CC-4636-B0A7-3942F38EA178}" type="slidenum">
              <a:rPr lang="en-IN" smtClean="0"/>
              <a:t>‹#›</a:t>
            </a:fld>
            <a:endParaRPr lang="en-IN"/>
          </a:p>
        </p:txBody>
      </p:sp>
    </p:spTree>
    <p:extLst>
      <p:ext uri="{BB962C8B-B14F-4D97-AF65-F5344CB8AC3E}">
        <p14:creationId xmlns:p14="http://schemas.microsoft.com/office/powerpoint/2010/main" val="1560528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2DA35CF-E162-4FD1-974E-207EEB41B2D6}" type="datetimeFigureOut">
              <a:rPr lang="en-IN" smtClean="0"/>
              <a:t>11-04-2021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D48674F1-D8CC-4636-B0A7-3942F38EA178}" type="slidenum">
              <a:rPr lang="en-IN" smtClean="0"/>
              <a:t>‹#›</a:t>
            </a:fld>
            <a:endParaRPr lang="en-IN"/>
          </a:p>
        </p:txBody>
      </p:sp>
    </p:spTree>
    <p:extLst>
      <p:ext uri="{BB962C8B-B14F-4D97-AF65-F5344CB8AC3E}">
        <p14:creationId xmlns:p14="http://schemas.microsoft.com/office/powerpoint/2010/main" val="3949307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DA35CF-E162-4FD1-974E-207EEB41B2D6}" type="datetimeFigureOut">
              <a:rPr lang="en-IN" smtClean="0"/>
              <a:t>11-04-2021</a:t>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8674F1-D8CC-4636-B0A7-3942F38EA178}" type="slidenum">
              <a:rPr lang="en-IN" smtClean="0"/>
              <a:t>‹#›</a:t>
            </a:fld>
            <a:endParaRPr lang="en-IN"/>
          </a:p>
        </p:txBody>
      </p:sp>
    </p:spTree>
    <p:extLst>
      <p:ext uri="{BB962C8B-B14F-4D97-AF65-F5344CB8AC3E}">
        <p14:creationId xmlns:p14="http://schemas.microsoft.com/office/powerpoint/2010/main" val="2338804475"/>
      </p:ext>
    </p:extLst>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diagramLayout" Target="../diagrams/layout1.xml"/><Relationship Id="rId7" Type="http://schemas.openxmlformats.org/officeDocument/2006/relationships/image" Target="../media/image4.jpeg"/><Relationship Id="rId12" Type="http://schemas.openxmlformats.org/officeDocument/2006/relationships/image" Target="../media/image9.jpeg"/><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11" Type="http://schemas.openxmlformats.org/officeDocument/2006/relationships/image" Target="../media/image8.jpeg"/><Relationship Id="rId5" Type="http://schemas.openxmlformats.org/officeDocument/2006/relationships/diagramColors" Target="../diagrams/colors1.xml"/><Relationship Id="rId10" Type="http://schemas.openxmlformats.org/officeDocument/2006/relationships/image" Target="../media/image7.jpeg"/><Relationship Id="rId4" Type="http://schemas.openxmlformats.org/officeDocument/2006/relationships/diagramQuickStyle" Target="../diagrams/quickStyle1.xml"/><Relationship Id="rId9"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9D34D-636E-4CE5-9138-9284B894E038}"/>
              </a:ext>
            </a:extLst>
          </p:cNvPr>
          <p:cNvSpPr>
            <a:spLocks noGrp="1"/>
          </p:cNvSpPr>
          <p:nvPr>
            <p:ph type="ctrTitle"/>
          </p:nvPr>
        </p:nvSpPr>
        <p:spPr>
          <a:xfrm>
            <a:off x="555069" y="966429"/>
            <a:ext cx="5904241" cy="2043883"/>
          </a:xfrm>
        </p:spPr>
        <p:txBody>
          <a:bodyPr>
            <a:normAutofit/>
          </a:bodyPr>
          <a:lstStyle/>
          <a:p>
            <a:pPr algn="ctr"/>
            <a:r>
              <a:rPr lang="en-IN" b="1" dirty="0"/>
              <a:t>The muscular system</a:t>
            </a:r>
            <a:endParaRPr lang="en-IN" dirty="0"/>
          </a:p>
        </p:txBody>
      </p:sp>
      <p:sp>
        <p:nvSpPr>
          <p:cNvPr id="3" name="Subtitle 2">
            <a:extLst>
              <a:ext uri="{FF2B5EF4-FFF2-40B4-BE49-F238E27FC236}">
                <a16:creationId xmlns:a16="http://schemas.microsoft.com/office/drawing/2014/main" id="{248951A7-9D21-464A-BBF8-D7562AF6DD19}"/>
              </a:ext>
            </a:extLst>
          </p:cNvPr>
          <p:cNvSpPr>
            <a:spLocks noGrp="1"/>
          </p:cNvSpPr>
          <p:nvPr>
            <p:ph type="subTitle" idx="1"/>
          </p:nvPr>
        </p:nvSpPr>
        <p:spPr>
          <a:xfrm>
            <a:off x="1310606" y="3358342"/>
            <a:ext cx="4089529" cy="1655762"/>
          </a:xfrm>
        </p:spPr>
        <p:txBody>
          <a:bodyPr>
            <a:normAutofit fontScale="47500" lnSpcReduction="20000"/>
          </a:bodyPr>
          <a:lstStyle/>
          <a:p>
            <a:pPr algn="ctr"/>
            <a:r>
              <a:rPr lang="en-IN" dirty="0">
                <a:solidFill>
                  <a:schemeClr val="tx1"/>
                </a:solidFill>
              </a:rPr>
              <a:t>By</a:t>
            </a:r>
          </a:p>
          <a:p>
            <a:pPr algn="ctr">
              <a:lnSpc>
                <a:spcPct val="170000"/>
              </a:lnSpc>
            </a:pPr>
            <a:r>
              <a:rPr lang="en-IN" sz="4100" dirty="0">
                <a:solidFill>
                  <a:schemeClr val="tx1"/>
                </a:solidFill>
              </a:rPr>
              <a:t>Dr. Deepali </a:t>
            </a:r>
            <a:r>
              <a:rPr lang="en-IN" sz="4100" dirty="0" err="1">
                <a:solidFill>
                  <a:schemeClr val="tx1"/>
                </a:solidFill>
              </a:rPr>
              <a:t>nigam</a:t>
            </a:r>
            <a:br>
              <a:rPr lang="en-IN" dirty="0">
                <a:solidFill>
                  <a:schemeClr val="tx1"/>
                </a:solidFill>
              </a:rPr>
            </a:br>
            <a:r>
              <a:rPr lang="en-IN" sz="2300" dirty="0">
                <a:solidFill>
                  <a:schemeClr val="tx1"/>
                </a:solidFill>
                <a:latin typeface="Times New Roman" panose="02020603050405020304" pitchFamily="18" charset="0"/>
                <a:cs typeface="Times New Roman" panose="02020603050405020304" pitchFamily="18" charset="0"/>
              </a:rPr>
              <a:t>Assistant Professor</a:t>
            </a:r>
            <a:br>
              <a:rPr lang="en-IN" sz="2300" dirty="0">
                <a:solidFill>
                  <a:schemeClr val="tx1"/>
                </a:solidFill>
                <a:latin typeface="Times New Roman" panose="02020603050405020304" pitchFamily="18" charset="0"/>
                <a:cs typeface="Times New Roman" panose="02020603050405020304" pitchFamily="18" charset="0"/>
              </a:rPr>
            </a:br>
            <a:r>
              <a:rPr lang="en-IN" sz="2300" dirty="0">
                <a:solidFill>
                  <a:schemeClr val="tx1"/>
                </a:solidFill>
                <a:latin typeface="Times New Roman" panose="02020603050405020304" pitchFamily="18" charset="0"/>
                <a:cs typeface="Times New Roman" panose="02020603050405020304" pitchFamily="18" charset="0"/>
              </a:rPr>
              <a:t>Department of Physical Education, </a:t>
            </a:r>
            <a:r>
              <a:rPr lang="en-IN" sz="2300" dirty="0" err="1">
                <a:solidFill>
                  <a:schemeClr val="tx1"/>
                </a:solidFill>
                <a:latin typeface="Times New Roman" panose="02020603050405020304" pitchFamily="18" charset="0"/>
                <a:cs typeface="Times New Roman" panose="02020603050405020304" pitchFamily="18" charset="0"/>
              </a:rPr>
              <a:t>Mahila</a:t>
            </a:r>
            <a:r>
              <a:rPr lang="en-IN" sz="2300" dirty="0">
                <a:solidFill>
                  <a:schemeClr val="tx1"/>
                </a:solidFill>
                <a:latin typeface="Times New Roman" panose="02020603050405020304" pitchFamily="18" charset="0"/>
                <a:cs typeface="Times New Roman" panose="02020603050405020304" pitchFamily="18" charset="0"/>
              </a:rPr>
              <a:t> </a:t>
            </a:r>
            <a:r>
              <a:rPr lang="en-IN" sz="2300" dirty="0" err="1">
                <a:solidFill>
                  <a:schemeClr val="tx1"/>
                </a:solidFill>
                <a:latin typeface="Times New Roman" panose="02020603050405020304" pitchFamily="18" charset="0"/>
                <a:cs typeface="Times New Roman" panose="02020603050405020304" pitchFamily="18" charset="0"/>
              </a:rPr>
              <a:t>Mahavidyalaya</a:t>
            </a:r>
            <a:r>
              <a:rPr lang="en-IN" sz="2300" dirty="0">
                <a:solidFill>
                  <a:schemeClr val="tx1"/>
                </a:solidFill>
                <a:latin typeface="Times New Roman" panose="02020603050405020304" pitchFamily="18" charset="0"/>
                <a:cs typeface="Times New Roman" panose="02020603050405020304" pitchFamily="18" charset="0"/>
              </a:rPr>
              <a:t> (P. G.) </a:t>
            </a:r>
            <a:br>
              <a:rPr lang="en-IN" sz="2300" dirty="0">
                <a:solidFill>
                  <a:schemeClr val="tx1"/>
                </a:solidFill>
                <a:latin typeface="Times New Roman" panose="02020603050405020304" pitchFamily="18" charset="0"/>
                <a:cs typeface="Times New Roman" panose="02020603050405020304" pitchFamily="18" charset="0"/>
              </a:rPr>
            </a:br>
            <a:r>
              <a:rPr lang="en-IN" sz="2300" dirty="0">
                <a:solidFill>
                  <a:schemeClr val="tx1"/>
                </a:solidFill>
                <a:latin typeface="Times New Roman" panose="02020603050405020304" pitchFamily="18" charset="0"/>
                <a:cs typeface="Times New Roman" panose="02020603050405020304" pitchFamily="18" charset="0"/>
              </a:rPr>
              <a:t> Kidwai Nagar, Kanpur</a:t>
            </a:r>
          </a:p>
          <a:p>
            <a:endParaRPr lang="en-IN" dirty="0"/>
          </a:p>
        </p:txBody>
      </p:sp>
      <p:pic>
        <p:nvPicPr>
          <p:cNvPr id="1028" name="Picture 4" descr="Muscle diagram of human body free image">
            <a:extLst>
              <a:ext uri="{FF2B5EF4-FFF2-40B4-BE49-F238E27FC236}">
                <a16:creationId xmlns:a16="http://schemas.microsoft.com/office/drawing/2014/main" id="{8117F55F-DB38-4CB1-A25A-4CEC631CA8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39198" y="852368"/>
            <a:ext cx="6038671" cy="501194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60998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May be an image of text that says &quot;Stermocieidomastoid FUN FACTS: Muscular System You use 14 muscles to smile and 43 to frown. The human body has more than 650 muscles. strongest muscle the body is the tongue, and every person has a unique tongue print. The muscle that lets your eye blink the fastest muscle in your body. It allows you to blink 5 times a second. Brachialls Latissimus&quot;">
            <a:extLst>
              <a:ext uri="{FF2B5EF4-FFF2-40B4-BE49-F238E27FC236}">
                <a16:creationId xmlns:a16="http://schemas.microsoft.com/office/drawing/2014/main" id="{6DC9C21B-3CB1-4C17-BF8A-B9E1ECD3C7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6491" y="0"/>
            <a:ext cx="8402128" cy="63015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8553022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A061A6-AAB8-46DC-B15E-D2E048317EF4}"/>
              </a:ext>
            </a:extLst>
          </p:cNvPr>
          <p:cNvSpPr>
            <a:spLocks noGrp="1"/>
          </p:cNvSpPr>
          <p:nvPr>
            <p:ph type="title"/>
          </p:nvPr>
        </p:nvSpPr>
        <p:spPr>
          <a:xfrm>
            <a:off x="708805" y="2426838"/>
            <a:ext cx="10515600" cy="1325563"/>
          </a:xfrm>
        </p:spPr>
        <p:txBody>
          <a:bodyPr/>
          <a:lstStyle/>
          <a:p>
            <a:pPr algn="ctr"/>
            <a:r>
              <a:rPr lang="en-IN" dirty="0"/>
              <a:t>Thank you</a:t>
            </a:r>
          </a:p>
        </p:txBody>
      </p:sp>
    </p:spTree>
    <p:extLst>
      <p:ext uri="{BB962C8B-B14F-4D97-AF65-F5344CB8AC3E}">
        <p14:creationId xmlns:p14="http://schemas.microsoft.com/office/powerpoint/2010/main" val="4401810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B5A9A-FEDB-4EA1-8C3B-935FEFA831E4}"/>
              </a:ext>
            </a:extLst>
          </p:cNvPr>
          <p:cNvSpPr>
            <a:spLocks noGrp="1"/>
          </p:cNvSpPr>
          <p:nvPr>
            <p:ph type="ctrTitle"/>
          </p:nvPr>
        </p:nvSpPr>
        <p:spPr>
          <a:xfrm>
            <a:off x="243954" y="301923"/>
            <a:ext cx="11772641" cy="1257957"/>
          </a:xfrm>
        </p:spPr>
        <p:txBody>
          <a:bodyPr>
            <a:normAutofit/>
          </a:bodyPr>
          <a:lstStyle/>
          <a:p>
            <a:pPr algn="ctr"/>
            <a:r>
              <a:rPr lang="en-IN" b="1" dirty="0"/>
              <a:t>What is Muscles?</a:t>
            </a:r>
            <a:endParaRPr lang="en-IN" dirty="0"/>
          </a:p>
        </p:txBody>
      </p:sp>
      <p:sp>
        <p:nvSpPr>
          <p:cNvPr id="3" name="Subtitle 2">
            <a:extLst>
              <a:ext uri="{FF2B5EF4-FFF2-40B4-BE49-F238E27FC236}">
                <a16:creationId xmlns:a16="http://schemas.microsoft.com/office/drawing/2014/main" id="{F3179EB0-D41F-4FAE-93F2-9A91D7C28AB7}"/>
              </a:ext>
            </a:extLst>
          </p:cNvPr>
          <p:cNvSpPr>
            <a:spLocks noGrp="1"/>
          </p:cNvSpPr>
          <p:nvPr>
            <p:ph type="subTitle" idx="1"/>
          </p:nvPr>
        </p:nvSpPr>
        <p:spPr>
          <a:xfrm>
            <a:off x="916816" y="2099668"/>
            <a:ext cx="6847836" cy="4680693"/>
          </a:xfrm>
        </p:spPr>
        <p:txBody>
          <a:bodyPr>
            <a:normAutofit fontScale="47500" lnSpcReduction="20000"/>
          </a:bodyPr>
          <a:lstStyle/>
          <a:p>
            <a:pPr marL="342900" indent="-342900" algn="just">
              <a:lnSpc>
                <a:spcPct val="170000"/>
              </a:lnSpc>
              <a:buFont typeface="Wingdings" panose="05000000000000000000" pitchFamily="2" charset="2"/>
              <a:buChar char="v"/>
            </a:pPr>
            <a:r>
              <a:rPr lang="en-IN" sz="3200" dirty="0">
                <a:solidFill>
                  <a:schemeClr val="tx1"/>
                </a:solidFill>
                <a:latin typeface="Times New Roman" panose="02020603050405020304" pitchFamily="18" charset="0"/>
                <a:cs typeface="Times New Roman" panose="02020603050405020304" pitchFamily="18" charset="0"/>
              </a:rPr>
              <a:t>A muscle is a soft tissue found in human body.</a:t>
            </a:r>
            <a:r>
              <a:rPr lang="en-US" sz="3200" dirty="0">
                <a:solidFill>
                  <a:schemeClr val="tx1"/>
                </a:solidFill>
                <a:latin typeface="Times New Roman" panose="02020603050405020304" pitchFamily="18" charset="0"/>
                <a:cs typeface="Times New Roman" panose="02020603050405020304" pitchFamily="18" charset="0"/>
              </a:rPr>
              <a:t> The muscles are attached by tough fibrous structure called tendons. These attachments bridge one or more joints and the result of muscle contraction is movement of these joints.</a:t>
            </a:r>
          </a:p>
          <a:p>
            <a:pPr marL="342900" indent="-342900" algn="just">
              <a:lnSpc>
                <a:spcPct val="170000"/>
              </a:lnSpc>
              <a:buFont typeface="Wingdings" panose="05000000000000000000" pitchFamily="2" charset="2"/>
              <a:buChar char="v"/>
            </a:pPr>
            <a:r>
              <a:rPr lang="en-US" sz="3200" b="1" i="0" dirty="0">
                <a:solidFill>
                  <a:schemeClr val="tx1"/>
                </a:solidFill>
                <a:effectLst/>
                <a:latin typeface="Times New Roman" panose="02020603050405020304" pitchFamily="18" charset="0"/>
                <a:cs typeface="Times New Roman" panose="02020603050405020304" pitchFamily="18" charset="0"/>
              </a:rPr>
              <a:t>Muscle</a:t>
            </a:r>
            <a:r>
              <a:rPr lang="en-US" sz="3200" b="0" i="0" dirty="0">
                <a:solidFill>
                  <a:schemeClr val="tx1"/>
                </a:solidFill>
                <a:effectLst/>
                <a:latin typeface="Times New Roman" panose="02020603050405020304" pitchFamily="18" charset="0"/>
                <a:cs typeface="Times New Roman" panose="02020603050405020304" pitchFamily="18" charset="0"/>
              </a:rPr>
              <a:t> cells contain protein filaments of actin and myosin that slide past one another, producing a contraction that changes both the length and the shape of the cell. </a:t>
            </a:r>
          </a:p>
          <a:p>
            <a:pPr marL="342900" indent="-342900" algn="just">
              <a:lnSpc>
                <a:spcPct val="170000"/>
              </a:lnSpc>
              <a:buFont typeface="Wingdings" panose="05000000000000000000" pitchFamily="2" charset="2"/>
              <a:buChar char="v"/>
            </a:pPr>
            <a:r>
              <a:rPr lang="en-IN" sz="3200" dirty="0">
                <a:solidFill>
                  <a:schemeClr val="tx1"/>
                </a:solidFill>
                <a:latin typeface="Times New Roman" panose="02020603050405020304" pitchFamily="18" charset="0"/>
                <a:cs typeface="Times New Roman" panose="02020603050405020304" pitchFamily="18" charset="0"/>
              </a:rPr>
              <a:t>The primary function of the muscle is to produce force and motion so we can say that a muscle function is to provide movement to the body. More than 600 muscles are there in human body and they are around 40% of our body weight. </a:t>
            </a:r>
            <a:endParaRPr lang="en-US" sz="3200" dirty="0">
              <a:solidFill>
                <a:schemeClr val="tx1"/>
              </a:solidFill>
              <a:latin typeface="Times New Roman" panose="02020603050405020304" pitchFamily="18" charset="0"/>
              <a:cs typeface="Times New Roman" panose="02020603050405020304" pitchFamily="18" charset="0"/>
            </a:endParaRPr>
          </a:p>
          <a:p>
            <a:endParaRPr lang="en-IN" dirty="0"/>
          </a:p>
        </p:txBody>
      </p:sp>
      <p:pic>
        <p:nvPicPr>
          <p:cNvPr id="2050" name="Picture 2" descr="Muscular Levels of Organization | Anatomy and Physiology I">
            <a:extLst>
              <a:ext uri="{FF2B5EF4-FFF2-40B4-BE49-F238E27FC236}">
                <a16:creationId xmlns:a16="http://schemas.microsoft.com/office/drawing/2014/main" id="{AE9BB998-4533-48B6-A015-0EDBBDEE60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5313" y="1809750"/>
            <a:ext cx="3619143" cy="3238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17359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E0D16D8-96AE-4860-99D8-F73D18B76F27}"/>
              </a:ext>
            </a:extLst>
          </p:cNvPr>
          <p:cNvSpPr>
            <a:spLocks noGrp="1"/>
          </p:cNvSpPr>
          <p:nvPr>
            <p:ph type="ctrTitle"/>
          </p:nvPr>
        </p:nvSpPr>
        <p:spPr>
          <a:xfrm>
            <a:off x="243954" y="301923"/>
            <a:ext cx="11772641" cy="1257957"/>
          </a:xfrm>
        </p:spPr>
        <p:txBody>
          <a:bodyPr>
            <a:normAutofit/>
          </a:bodyPr>
          <a:lstStyle/>
          <a:p>
            <a:pPr algn="ctr"/>
            <a:r>
              <a:rPr lang="en-IN" b="1" dirty="0"/>
              <a:t>Muscular system</a:t>
            </a:r>
            <a:endParaRPr lang="en-IN" dirty="0"/>
          </a:p>
        </p:txBody>
      </p:sp>
      <p:sp>
        <p:nvSpPr>
          <p:cNvPr id="3" name="Subtitle 2">
            <a:extLst>
              <a:ext uri="{FF2B5EF4-FFF2-40B4-BE49-F238E27FC236}">
                <a16:creationId xmlns:a16="http://schemas.microsoft.com/office/drawing/2014/main" id="{F3179EB0-D41F-4FAE-93F2-9A91D7C28AB7}"/>
              </a:ext>
            </a:extLst>
          </p:cNvPr>
          <p:cNvSpPr>
            <a:spLocks noGrp="1"/>
          </p:cNvSpPr>
          <p:nvPr>
            <p:ph type="subTitle" idx="1"/>
          </p:nvPr>
        </p:nvSpPr>
        <p:spPr>
          <a:xfrm>
            <a:off x="916816" y="2099668"/>
            <a:ext cx="6847836" cy="4680693"/>
          </a:xfrm>
        </p:spPr>
        <p:txBody>
          <a:bodyPr>
            <a:normAutofit/>
          </a:bodyPr>
          <a:lstStyle/>
          <a:p>
            <a:pPr marL="342900" indent="-342900" algn="just">
              <a:buFont typeface="Arial" panose="020B0604020202020204" pitchFamily="34" charset="0"/>
              <a:buChar char="•"/>
            </a:pPr>
            <a:r>
              <a:rPr lang="en-US" sz="2000" b="0" i="0" dirty="0">
                <a:solidFill>
                  <a:schemeClr val="tx1"/>
                </a:solidFill>
                <a:effectLst/>
                <a:latin typeface="Arial" panose="020B0604020202020204" pitchFamily="34" charset="0"/>
              </a:rPr>
              <a:t>The </a:t>
            </a:r>
            <a:r>
              <a:rPr lang="en-US" sz="2000" b="1" i="0" dirty="0">
                <a:solidFill>
                  <a:schemeClr val="tx1"/>
                </a:solidFill>
                <a:effectLst/>
                <a:latin typeface="Arial" panose="020B0604020202020204" pitchFamily="34" charset="0"/>
              </a:rPr>
              <a:t>muscular system</a:t>
            </a:r>
            <a:r>
              <a:rPr lang="en-US" sz="2000" b="0" i="0" dirty="0">
                <a:solidFill>
                  <a:schemeClr val="tx1"/>
                </a:solidFill>
                <a:effectLst/>
                <a:latin typeface="Arial" panose="020B0604020202020204" pitchFamily="34" charset="0"/>
              </a:rPr>
              <a:t> is an organ system consisting of skeletal, smooth </a:t>
            </a:r>
            <a:r>
              <a:rPr lang="en-US" sz="2000" dirty="0">
                <a:solidFill>
                  <a:schemeClr val="tx1"/>
                </a:solidFill>
                <a:latin typeface="Arial" panose="020B0604020202020204" pitchFamily="34" charset="0"/>
              </a:rPr>
              <a:t>skeletal</a:t>
            </a:r>
            <a:r>
              <a:rPr lang="en-US" sz="2000" b="0" i="0" dirty="0">
                <a:solidFill>
                  <a:schemeClr val="tx1"/>
                </a:solidFill>
                <a:effectLst/>
                <a:latin typeface="Arial" panose="020B0604020202020204" pitchFamily="34" charset="0"/>
              </a:rPr>
              <a:t> and </a:t>
            </a:r>
            <a:r>
              <a:rPr lang="en-US" sz="2000" dirty="0">
                <a:solidFill>
                  <a:schemeClr val="tx1"/>
                </a:solidFill>
                <a:latin typeface="Arial" panose="020B0604020202020204" pitchFamily="34" charset="0"/>
              </a:rPr>
              <a:t>cardiac</a:t>
            </a:r>
            <a:r>
              <a:rPr lang="en-US" sz="2000" b="0" i="0" dirty="0">
                <a:solidFill>
                  <a:schemeClr val="tx1"/>
                </a:solidFill>
                <a:effectLst/>
                <a:latin typeface="Arial" panose="020B0604020202020204" pitchFamily="34" charset="0"/>
              </a:rPr>
              <a:t> </a:t>
            </a:r>
            <a:r>
              <a:rPr lang="en-US" sz="2000" dirty="0">
                <a:solidFill>
                  <a:schemeClr val="tx1"/>
                </a:solidFill>
                <a:latin typeface="Arial" panose="020B0604020202020204" pitchFamily="34" charset="0"/>
              </a:rPr>
              <a:t>muscles</a:t>
            </a:r>
            <a:r>
              <a:rPr lang="en-US" sz="2000" b="0" i="0" dirty="0">
                <a:solidFill>
                  <a:schemeClr val="tx1"/>
                </a:solidFill>
                <a:effectLst/>
                <a:latin typeface="Arial" panose="020B0604020202020204" pitchFamily="34" charset="0"/>
              </a:rPr>
              <a:t> It permits movement of the body, maintains posture and circulates blood throughout the body. </a:t>
            </a:r>
          </a:p>
          <a:p>
            <a:pPr marL="342900" indent="-342900" algn="just">
              <a:buFont typeface="Arial" panose="020B0604020202020204" pitchFamily="34" charset="0"/>
              <a:buChar char="•"/>
            </a:pPr>
            <a:r>
              <a:rPr lang="en-US" sz="2000" b="0" i="0" dirty="0">
                <a:solidFill>
                  <a:schemeClr val="tx1"/>
                </a:solidFill>
                <a:effectLst/>
                <a:latin typeface="Arial" panose="020B0604020202020204" pitchFamily="34" charset="0"/>
              </a:rPr>
              <a:t>The muscular systems in </a:t>
            </a:r>
            <a:r>
              <a:rPr lang="en-US" sz="2000" dirty="0">
                <a:solidFill>
                  <a:schemeClr val="tx1"/>
                </a:solidFill>
                <a:latin typeface="Arial" panose="020B0604020202020204" pitchFamily="34" charset="0"/>
              </a:rPr>
              <a:t>vertebrates</a:t>
            </a:r>
            <a:r>
              <a:rPr lang="en-US" sz="2000" b="0" i="0" dirty="0">
                <a:solidFill>
                  <a:schemeClr val="tx1"/>
                </a:solidFill>
                <a:effectLst/>
                <a:latin typeface="Arial" panose="020B0604020202020204" pitchFamily="34" charset="0"/>
              </a:rPr>
              <a:t> are controlled through the </a:t>
            </a:r>
            <a:r>
              <a:rPr lang="en-US" sz="2000" dirty="0">
                <a:solidFill>
                  <a:schemeClr val="tx1"/>
                </a:solidFill>
                <a:latin typeface="Arial" panose="020B0604020202020204" pitchFamily="34" charset="0"/>
              </a:rPr>
              <a:t>nervous system</a:t>
            </a:r>
            <a:r>
              <a:rPr lang="en-US" sz="2000" b="0" i="0" dirty="0">
                <a:solidFill>
                  <a:schemeClr val="tx1"/>
                </a:solidFill>
                <a:effectLst/>
                <a:latin typeface="Arial" panose="020B0604020202020204" pitchFamily="34" charset="0"/>
              </a:rPr>
              <a:t> although some muscles (such as the </a:t>
            </a:r>
            <a:r>
              <a:rPr lang="en-US" sz="2000" dirty="0">
                <a:solidFill>
                  <a:schemeClr val="tx1"/>
                </a:solidFill>
                <a:latin typeface="Arial" panose="020B0604020202020204" pitchFamily="34" charset="0"/>
              </a:rPr>
              <a:t>cardiac muscle</a:t>
            </a:r>
            <a:r>
              <a:rPr lang="en-US" sz="2000" b="0" i="0" dirty="0">
                <a:solidFill>
                  <a:schemeClr val="tx1"/>
                </a:solidFill>
                <a:effectLst/>
                <a:latin typeface="Arial" panose="020B0604020202020204" pitchFamily="34" charset="0"/>
              </a:rPr>
              <a:t>) can be completely autonomous. </a:t>
            </a:r>
          </a:p>
          <a:p>
            <a:pPr marL="342900" indent="-342900" algn="just">
              <a:buFont typeface="Arial" panose="020B0604020202020204" pitchFamily="34" charset="0"/>
              <a:buChar char="•"/>
            </a:pPr>
            <a:r>
              <a:rPr lang="en-US" sz="2000" b="0" i="0" dirty="0">
                <a:solidFill>
                  <a:schemeClr val="tx1"/>
                </a:solidFill>
                <a:effectLst/>
                <a:latin typeface="Arial" panose="020B0604020202020204" pitchFamily="34" charset="0"/>
              </a:rPr>
              <a:t>Together with the </a:t>
            </a:r>
            <a:r>
              <a:rPr lang="en-US" sz="2000" dirty="0">
                <a:solidFill>
                  <a:schemeClr val="tx1"/>
                </a:solidFill>
                <a:latin typeface="Arial" panose="020B0604020202020204" pitchFamily="34" charset="0"/>
              </a:rPr>
              <a:t>skeletal system</a:t>
            </a:r>
            <a:r>
              <a:rPr lang="en-US" sz="2000" b="0" i="0" dirty="0">
                <a:solidFill>
                  <a:schemeClr val="tx1"/>
                </a:solidFill>
                <a:effectLst/>
                <a:latin typeface="Arial" panose="020B0604020202020204" pitchFamily="34" charset="0"/>
              </a:rPr>
              <a:t>, it forms the </a:t>
            </a:r>
            <a:r>
              <a:rPr lang="en-US" sz="2000" dirty="0">
                <a:solidFill>
                  <a:schemeClr val="tx1"/>
                </a:solidFill>
                <a:latin typeface="Arial" panose="020B0604020202020204" pitchFamily="34" charset="0"/>
              </a:rPr>
              <a:t>musculoskeletal system</a:t>
            </a:r>
            <a:r>
              <a:rPr lang="en-US" sz="2000" b="0" i="0" dirty="0">
                <a:solidFill>
                  <a:schemeClr val="tx1"/>
                </a:solidFill>
                <a:effectLst/>
                <a:latin typeface="Arial" panose="020B0604020202020204" pitchFamily="34" charset="0"/>
              </a:rPr>
              <a:t>, which is responsible for movement of the </a:t>
            </a:r>
            <a:r>
              <a:rPr lang="en-US" sz="2000" dirty="0">
                <a:solidFill>
                  <a:schemeClr val="tx1"/>
                </a:solidFill>
                <a:latin typeface="Arial" panose="020B0604020202020204" pitchFamily="34" charset="0"/>
              </a:rPr>
              <a:t>human body.</a:t>
            </a:r>
            <a:endParaRPr lang="en-IN" dirty="0">
              <a:solidFill>
                <a:schemeClr val="tx1"/>
              </a:solidFill>
            </a:endParaRPr>
          </a:p>
        </p:txBody>
      </p:sp>
      <p:pic>
        <p:nvPicPr>
          <p:cNvPr id="1026" name="Picture 2" descr="muscle man side ballet view Wall Mural • Pixers® - We live to change">
            <a:extLst>
              <a:ext uri="{FF2B5EF4-FFF2-40B4-BE49-F238E27FC236}">
                <a16:creationId xmlns:a16="http://schemas.microsoft.com/office/drawing/2014/main" id="{C371B766-F984-468D-BC3C-54C45729FF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91845" y="1750978"/>
            <a:ext cx="2883339" cy="38444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53225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6F2D4-49B4-4BFF-A4E4-1A4155D29CDA}"/>
              </a:ext>
            </a:extLst>
          </p:cNvPr>
          <p:cNvSpPr>
            <a:spLocks noGrp="1"/>
          </p:cNvSpPr>
          <p:nvPr>
            <p:ph type="ctrTitle"/>
          </p:nvPr>
        </p:nvSpPr>
        <p:spPr>
          <a:xfrm>
            <a:off x="897147" y="224115"/>
            <a:ext cx="10309256" cy="1095728"/>
          </a:xfrm>
        </p:spPr>
        <p:txBody>
          <a:bodyPr>
            <a:normAutofit/>
          </a:bodyPr>
          <a:lstStyle/>
          <a:p>
            <a:r>
              <a:rPr lang="en-IN" b="1" dirty="0"/>
              <a:t>Properties of muscles</a:t>
            </a:r>
            <a:endParaRPr lang="en-IN" dirty="0"/>
          </a:p>
        </p:txBody>
      </p:sp>
      <p:graphicFrame>
        <p:nvGraphicFramePr>
          <p:cNvPr id="5" name="Diagram 4">
            <a:extLst>
              <a:ext uri="{FF2B5EF4-FFF2-40B4-BE49-F238E27FC236}">
                <a16:creationId xmlns:a16="http://schemas.microsoft.com/office/drawing/2014/main" id="{97A50190-8E54-4B3C-B9E6-D5E780EC3EB3}"/>
              </a:ext>
            </a:extLst>
          </p:cNvPr>
          <p:cNvGraphicFramePr/>
          <p:nvPr>
            <p:extLst>
              <p:ext uri="{D42A27DB-BD31-4B8C-83A1-F6EECF244321}">
                <p14:modId xmlns:p14="http://schemas.microsoft.com/office/powerpoint/2010/main" val="2023030320"/>
              </p:ext>
            </p:extLst>
          </p:nvPr>
        </p:nvGraphicFramePr>
        <p:xfrm>
          <a:off x="123092" y="1960974"/>
          <a:ext cx="11878408" cy="49105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2" name="Picture 4" descr="Muscular system">
            <a:extLst>
              <a:ext uri="{FF2B5EF4-FFF2-40B4-BE49-F238E27FC236}">
                <a16:creationId xmlns:a16="http://schemas.microsoft.com/office/drawing/2014/main" id="{BBB668A9-94E1-411C-BFFB-96D1F13F1E3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3917" y="2752946"/>
            <a:ext cx="1800928" cy="135210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Subtitle 6">
            <a:extLst>
              <a:ext uri="{FF2B5EF4-FFF2-40B4-BE49-F238E27FC236}">
                <a16:creationId xmlns:a16="http://schemas.microsoft.com/office/drawing/2014/main" id="{0D4EDD7C-09AF-408B-B850-1BC18B3F6B91}"/>
              </a:ext>
            </a:extLst>
          </p:cNvPr>
          <p:cNvSpPr>
            <a:spLocks noGrp="1"/>
          </p:cNvSpPr>
          <p:nvPr>
            <p:ph type="subTitle" idx="1"/>
          </p:nvPr>
        </p:nvSpPr>
        <p:spPr>
          <a:xfrm>
            <a:off x="1578000" y="1117854"/>
            <a:ext cx="9144000" cy="591893"/>
          </a:xfrm>
        </p:spPr>
        <p:txBody>
          <a:bodyPr/>
          <a:lstStyle/>
          <a:p>
            <a:r>
              <a:rPr lang="en-US" b="0" dirty="0">
                <a:solidFill>
                  <a:schemeClr val="tx1"/>
                </a:solidFill>
                <a:effectLst/>
                <a:latin typeface="Arial" panose="020B0604020202020204" pitchFamily="34" charset="0"/>
              </a:rPr>
              <a:t>There are 5 major properties to the muscular system</a:t>
            </a:r>
          </a:p>
          <a:p>
            <a:endParaRPr lang="en-IN" dirty="0"/>
          </a:p>
        </p:txBody>
      </p:sp>
      <p:pic>
        <p:nvPicPr>
          <p:cNvPr id="2054" name="Picture 6" descr="How do muscles move bones? Contracting and relaxing | NATURAL SCIENCE #2">
            <a:extLst>
              <a:ext uri="{FF2B5EF4-FFF2-40B4-BE49-F238E27FC236}">
                <a16:creationId xmlns:a16="http://schemas.microsoft.com/office/drawing/2014/main" id="{4C250989-1D99-4CCB-B488-4A87C4DC16D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45880" y="2959310"/>
            <a:ext cx="2151193" cy="114574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050" name="Picture 2" descr="Characteristics of muscle - YouTube">
            <a:extLst>
              <a:ext uri="{FF2B5EF4-FFF2-40B4-BE49-F238E27FC236}">
                <a16:creationId xmlns:a16="http://schemas.microsoft.com/office/drawing/2014/main" id="{5B462C99-E85C-4E57-A4EA-26D68BBD3F8B}"/>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t="15368" b="30850"/>
          <a:stretch/>
        </p:blipFill>
        <p:spPr bwMode="auto">
          <a:xfrm>
            <a:off x="4992776" y="2997594"/>
            <a:ext cx="2139039" cy="86280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056" name="Picture 8" descr="Properties of skeletal muscle">
            <a:extLst>
              <a:ext uri="{FF2B5EF4-FFF2-40B4-BE49-F238E27FC236}">
                <a16:creationId xmlns:a16="http://schemas.microsoft.com/office/drawing/2014/main" id="{12C00890-ACEB-420A-AFD0-98DBE9CF1BB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485773" y="2733351"/>
            <a:ext cx="1827027" cy="137170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2058" name="Picture 10" descr="Adaptation and Its Relation to Your Fitness">
            <a:extLst>
              <a:ext uri="{FF2B5EF4-FFF2-40B4-BE49-F238E27FC236}">
                <a16:creationId xmlns:a16="http://schemas.microsoft.com/office/drawing/2014/main" id="{CCB25386-9CF7-4A88-82F7-039F4405976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174137" y="2733351"/>
            <a:ext cx="1095726" cy="73048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2064" name="Picture 16" descr="Blue Numbers HD Stock Images | Shutterstock">
            <a:extLst>
              <a:ext uri="{FF2B5EF4-FFF2-40B4-BE49-F238E27FC236}">
                <a16:creationId xmlns:a16="http://schemas.microsoft.com/office/drawing/2014/main" id="{F02AA26C-18B2-44E9-90F5-BAE45F84B7A8}"/>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r="79611" b="53303"/>
          <a:stretch/>
        </p:blipFill>
        <p:spPr bwMode="auto">
          <a:xfrm>
            <a:off x="190501" y="2232872"/>
            <a:ext cx="508240" cy="67003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2066" name="Picture 18" descr="Blue Numbers HD Stock Images | Shutterstock">
            <a:extLst>
              <a:ext uri="{FF2B5EF4-FFF2-40B4-BE49-F238E27FC236}">
                <a16:creationId xmlns:a16="http://schemas.microsoft.com/office/drawing/2014/main" id="{A3BAEE0B-F251-4DAC-BE83-579FE81E5D48}"/>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l="19492" t="996" r="57227" b="56043"/>
          <a:stretch/>
        </p:blipFill>
        <p:spPr bwMode="auto">
          <a:xfrm>
            <a:off x="2625080" y="2232872"/>
            <a:ext cx="508240" cy="58745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2068" name="Picture 20" descr="Blue Numbers HD Stock Images | Shutterstock">
            <a:extLst>
              <a:ext uri="{FF2B5EF4-FFF2-40B4-BE49-F238E27FC236}">
                <a16:creationId xmlns:a16="http://schemas.microsoft.com/office/drawing/2014/main" id="{681052D2-EB91-4F8A-83A3-D5CBF18B8C9F}"/>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l="39722" t="674" r="37589" b="50000"/>
          <a:stretch/>
        </p:blipFill>
        <p:spPr bwMode="auto">
          <a:xfrm>
            <a:off x="4992776" y="2184739"/>
            <a:ext cx="441866" cy="56820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2070" name="Picture 22" descr="Blue Numbers HD Stock Images | Shutterstock">
            <a:extLst>
              <a:ext uri="{FF2B5EF4-FFF2-40B4-BE49-F238E27FC236}">
                <a16:creationId xmlns:a16="http://schemas.microsoft.com/office/drawing/2014/main" id="{16CF6FE5-DE7A-49F1-BEE5-3919E5FBAB0A}"/>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l="58780" t="-1266" r="19492" b="53395"/>
          <a:stretch/>
        </p:blipFill>
        <p:spPr bwMode="auto">
          <a:xfrm>
            <a:off x="7294098" y="2205164"/>
            <a:ext cx="428892" cy="59189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2072" name="Picture 24" descr="Blue Numbers HD Stock Images | Shutterstock">
            <a:extLst>
              <a:ext uri="{FF2B5EF4-FFF2-40B4-BE49-F238E27FC236}">
                <a16:creationId xmlns:a16="http://schemas.microsoft.com/office/drawing/2014/main" id="{B9C6C8A9-8040-4AA1-A8FC-A5038017B20E}"/>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l="76204" t="-297" r="91" b="55014"/>
          <a:stretch/>
        </p:blipFill>
        <p:spPr bwMode="auto">
          <a:xfrm>
            <a:off x="9832184" y="2200791"/>
            <a:ext cx="458483" cy="54861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49176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6F2D4-49B4-4BFF-A4E4-1A4155D29CDA}"/>
              </a:ext>
            </a:extLst>
          </p:cNvPr>
          <p:cNvSpPr>
            <a:spLocks noGrp="1"/>
          </p:cNvSpPr>
          <p:nvPr>
            <p:ph type="ctrTitle"/>
          </p:nvPr>
        </p:nvSpPr>
        <p:spPr>
          <a:xfrm>
            <a:off x="543464" y="69012"/>
            <a:ext cx="10309256" cy="1682152"/>
          </a:xfrm>
        </p:spPr>
        <p:txBody>
          <a:bodyPr>
            <a:normAutofit fontScale="90000"/>
          </a:bodyPr>
          <a:lstStyle/>
          <a:p>
            <a:r>
              <a:rPr lang="en-US" sz="6700" b="1" dirty="0">
                <a:solidFill>
                  <a:schemeClr val="tx1"/>
                </a:solidFill>
                <a:effectLst/>
                <a:latin typeface="Arial" panose="020B0604020202020204" pitchFamily="34" charset="0"/>
              </a:rPr>
              <a:t>Types of Muscle Movements</a:t>
            </a:r>
            <a:endParaRPr lang="en-IN" dirty="0"/>
          </a:p>
        </p:txBody>
      </p:sp>
      <p:sp>
        <p:nvSpPr>
          <p:cNvPr id="3" name="Subtitle 2">
            <a:extLst>
              <a:ext uri="{FF2B5EF4-FFF2-40B4-BE49-F238E27FC236}">
                <a16:creationId xmlns:a16="http://schemas.microsoft.com/office/drawing/2014/main" id="{39C73BB6-E8E9-4C45-9E17-6682FFE0FCE3}"/>
              </a:ext>
            </a:extLst>
          </p:cNvPr>
          <p:cNvSpPr>
            <a:spLocks noGrp="1"/>
          </p:cNvSpPr>
          <p:nvPr>
            <p:ph type="subTitle" idx="1"/>
          </p:nvPr>
        </p:nvSpPr>
        <p:spPr>
          <a:xfrm>
            <a:off x="879894" y="1751164"/>
            <a:ext cx="5768656" cy="5094761"/>
          </a:xfrm>
        </p:spPr>
        <p:txBody>
          <a:bodyPr>
            <a:normAutofit/>
          </a:bodyPr>
          <a:lstStyle/>
          <a:p>
            <a:pPr marL="457200" indent="-457200" algn="l" fontAlgn="base">
              <a:buFont typeface="+mj-lt"/>
              <a:buAutoNum type="arabicPeriod"/>
            </a:pPr>
            <a:r>
              <a:rPr lang="en-US" b="1" i="0" dirty="0">
                <a:solidFill>
                  <a:schemeClr val="tx1"/>
                </a:solidFill>
                <a:effectLst/>
                <a:latin typeface="Arial" panose="020B0604020202020204" pitchFamily="34" charset="0"/>
              </a:rPr>
              <a:t>Adduction</a:t>
            </a:r>
            <a:r>
              <a:rPr lang="en-US" b="0" i="0" dirty="0">
                <a:solidFill>
                  <a:schemeClr val="tx1"/>
                </a:solidFill>
                <a:effectLst/>
                <a:latin typeface="Arial" panose="020B0604020202020204" pitchFamily="34" charset="0"/>
              </a:rPr>
              <a:t>...is the moving of a body part toward the mid-line of the body.</a:t>
            </a:r>
          </a:p>
          <a:p>
            <a:pPr marL="457200" indent="-457200" algn="l" fontAlgn="base">
              <a:buFont typeface="+mj-lt"/>
              <a:buAutoNum type="arabicPeriod"/>
            </a:pPr>
            <a:r>
              <a:rPr lang="en-US" b="1" i="0" dirty="0">
                <a:solidFill>
                  <a:schemeClr val="tx1"/>
                </a:solidFill>
                <a:effectLst/>
                <a:latin typeface="Arial" panose="020B0604020202020204" pitchFamily="34" charset="0"/>
              </a:rPr>
              <a:t>Abduction</a:t>
            </a:r>
            <a:r>
              <a:rPr lang="en-US" b="0" i="0" dirty="0">
                <a:solidFill>
                  <a:schemeClr val="tx1"/>
                </a:solidFill>
                <a:effectLst/>
                <a:latin typeface="Arial" panose="020B0604020202020204" pitchFamily="34" charset="0"/>
              </a:rPr>
              <a:t>…is moving a body part away from the body.</a:t>
            </a:r>
          </a:p>
          <a:p>
            <a:pPr marL="457200" indent="-457200" algn="l" fontAlgn="base">
              <a:buFont typeface="+mj-lt"/>
              <a:buAutoNum type="arabicPeriod"/>
            </a:pPr>
            <a:r>
              <a:rPr lang="en-US" b="1" i="0" dirty="0">
                <a:solidFill>
                  <a:schemeClr val="tx1"/>
                </a:solidFill>
                <a:effectLst/>
                <a:latin typeface="Arial" panose="020B0604020202020204" pitchFamily="34" charset="0"/>
              </a:rPr>
              <a:t>Flexion</a:t>
            </a:r>
            <a:r>
              <a:rPr lang="en-US" b="0" i="0" dirty="0">
                <a:solidFill>
                  <a:schemeClr val="tx1"/>
                </a:solidFill>
                <a:effectLst/>
                <a:latin typeface="Arial" panose="020B0604020202020204" pitchFamily="34" charset="0"/>
              </a:rPr>
              <a:t>…Flexion means bending a joint to decrease the angle between two bones or two body parts.</a:t>
            </a:r>
          </a:p>
          <a:p>
            <a:pPr marL="457200" indent="-457200" algn="l" fontAlgn="base">
              <a:buFont typeface="+mj-lt"/>
              <a:buAutoNum type="arabicPeriod"/>
            </a:pPr>
            <a:r>
              <a:rPr lang="en-US" b="1" i="0" dirty="0">
                <a:solidFill>
                  <a:schemeClr val="tx1"/>
                </a:solidFill>
                <a:effectLst/>
                <a:latin typeface="Arial" panose="020B0604020202020204" pitchFamily="34" charset="0"/>
              </a:rPr>
              <a:t>Extension</a:t>
            </a:r>
            <a:r>
              <a:rPr lang="en-US" b="0" i="0" dirty="0">
                <a:solidFill>
                  <a:schemeClr val="tx1"/>
                </a:solidFill>
                <a:effectLst/>
                <a:latin typeface="Arial" panose="020B0604020202020204" pitchFamily="34" charset="0"/>
              </a:rPr>
              <a:t>…extension is straightening and extending of the joint to increase the angle between two bones or body parts.</a:t>
            </a:r>
          </a:p>
          <a:p>
            <a:pPr marL="457200" indent="-457200" algn="l" fontAlgn="base">
              <a:buFont typeface="+mj-lt"/>
              <a:buAutoNum type="arabicPeriod"/>
            </a:pPr>
            <a:r>
              <a:rPr lang="en-US" b="1" i="0" dirty="0">
                <a:solidFill>
                  <a:schemeClr val="tx1"/>
                </a:solidFill>
                <a:effectLst/>
                <a:latin typeface="Arial" panose="020B0604020202020204" pitchFamily="34" charset="0"/>
              </a:rPr>
              <a:t>Rotation</a:t>
            </a:r>
            <a:r>
              <a:rPr lang="en-US" b="0" i="0" dirty="0">
                <a:solidFill>
                  <a:schemeClr val="tx1"/>
                </a:solidFill>
                <a:effectLst/>
                <a:latin typeface="Arial" panose="020B0604020202020204" pitchFamily="34" charset="0"/>
              </a:rPr>
              <a:t>… and last, rotation involves move a body part around an axis.</a:t>
            </a:r>
          </a:p>
          <a:p>
            <a:pPr algn="l" fontAlgn="base"/>
            <a:endParaRPr lang="en-US" b="0" dirty="0">
              <a:solidFill>
                <a:srgbClr val="3E3E3E"/>
              </a:solidFill>
              <a:effectLst/>
              <a:latin typeface="Arial" panose="020B0604020202020204" pitchFamily="34" charset="0"/>
            </a:endParaRPr>
          </a:p>
          <a:p>
            <a:endParaRPr lang="en-IN" dirty="0"/>
          </a:p>
        </p:txBody>
      </p:sp>
      <p:pic>
        <p:nvPicPr>
          <p:cNvPr id="3076" name="Picture 4" descr="Images">
            <a:extLst>
              <a:ext uri="{FF2B5EF4-FFF2-40B4-BE49-F238E27FC236}">
                <a16:creationId xmlns:a16="http://schemas.microsoft.com/office/drawing/2014/main" id="{166E23F6-D2B6-4066-9AE5-1ABD31C8FF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5818" y="2054975"/>
            <a:ext cx="5322592" cy="400076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61050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EC39A-FC1E-4D96-A987-2A3DD5158918}"/>
              </a:ext>
            </a:extLst>
          </p:cNvPr>
          <p:cNvSpPr>
            <a:spLocks noGrp="1"/>
          </p:cNvSpPr>
          <p:nvPr>
            <p:ph type="title"/>
          </p:nvPr>
        </p:nvSpPr>
        <p:spPr>
          <a:xfrm>
            <a:off x="225725" y="1559807"/>
            <a:ext cx="3466381" cy="1869193"/>
          </a:xfrm>
        </p:spPr>
        <p:txBody>
          <a:bodyPr>
            <a:normAutofit/>
          </a:bodyPr>
          <a:lstStyle/>
          <a:p>
            <a:pPr algn="ctr"/>
            <a:r>
              <a:rPr lang="en-IN" sz="6000" b="1" dirty="0"/>
              <a:t>Types of muscles</a:t>
            </a:r>
            <a:endParaRPr lang="en-IN" sz="6000" dirty="0"/>
          </a:p>
        </p:txBody>
      </p:sp>
      <p:pic>
        <p:nvPicPr>
          <p:cNvPr id="4098" name="Picture 2" descr="HIE Multimedia - Types of muscle tissue">
            <a:extLst>
              <a:ext uri="{FF2B5EF4-FFF2-40B4-BE49-F238E27FC236}">
                <a16:creationId xmlns:a16="http://schemas.microsoft.com/office/drawing/2014/main" id="{D6CFDDDB-73AA-4A14-AE82-B60BAE39E74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8914" y="437436"/>
            <a:ext cx="9213010" cy="5231056"/>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4" name="TextBox 3">
            <a:extLst>
              <a:ext uri="{FF2B5EF4-FFF2-40B4-BE49-F238E27FC236}">
                <a16:creationId xmlns:a16="http://schemas.microsoft.com/office/drawing/2014/main" id="{5DD96581-12D9-4DC2-B42B-477E268D985A}"/>
              </a:ext>
            </a:extLst>
          </p:cNvPr>
          <p:cNvSpPr txBox="1"/>
          <p:nvPr/>
        </p:nvSpPr>
        <p:spPr>
          <a:xfrm>
            <a:off x="465825" y="3631721"/>
            <a:ext cx="2967487" cy="954107"/>
          </a:xfrm>
          <a:prstGeom prst="rect">
            <a:avLst/>
          </a:prstGeom>
          <a:noFill/>
        </p:spPr>
        <p:txBody>
          <a:bodyPr wrap="square" rtlCol="0">
            <a:spAutoFit/>
          </a:bodyPr>
          <a:lstStyle/>
          <a:p>
            <a:r>
              <a:rPr lang="en-US" sz="2800" b="0" i="0" dirty="0">
                <a:solidFill>
                  <a:schemeClr val="accent2">
                    <a:lumMod val="60000"/>
                    <a:lumOff val="40000"/>
                  </a:schemeClr>
                </a:solidFill>
                <a:effectLst/>
                <a:latin typeface="Helvetica Neue"/>
              </a:rPr>
              <a:t>There are three kinds of muscles</a:t>
            </a:r>
            <a:endParaRPr lang="en-IN" sz="2800" dirty="0">
              <a:solidFill>
                <a:schemeClr val="accent2">
                  <a:lumMod val="60000"/>
                  <a:lumOff val="40000"/>
                </a:schemeClr>
              </a:solidFill>
            </a:endParaRPr>
          </a:p>
        </p:txBody>
      </p:sp>
    </p:spTree>
    <p:extLst>
      <p:ext uri="{BB962C8B-B14F-4D97-AF65-F5344CB8AC3E}">
        <p14:creationId xmlns:p14="http://schemas.microsoft.com/office/powerpoint/2010/main" val="20796288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CF786-ED21-42A8-AF9E-373B70F14AD6}"/>
              </a:ext>
            </a:extLst>
          </p:cNvPr>
          <p:cNvSpPr>
            <a:spLocks noGrp="1"/>
          </p:cNvSpPr>
          <p:nvPr>
            <p:ph type="title"/>
          </p:nvPr>
        </p:nvSpPr>
        <p:spPr>
          <a:xfrm>
            <a:off x="143773" y="710181"/>
            <a:ext cx="5157159" cy="1325563"/>
          </a:xfrm>
        </p:spPr>
        <p:txBody>
          <a:bodyPr>
            <a:normAutofit/>
          </a:bodyPr>
          <a:lstStyle/>
          <a:p>
            <a:pPr algn="ctr"/>
            <a:r>
              <a:rPr lang="en-US" sz="5400" b="1" i="0" dirty="0">
                <a:solidFill>
                  <a:schemeClr val="tx1"/>
                </a:solidFill>
                <a:effectLst/>
              </a:rPr>
              <a:t>1. Cardiac Muscle </a:t>
            </a:r>
            <a:endParaRPr lang="en-IN" sz="5400" b="1" dirty="0"/>
          </a:p>
        </p:txBody>
      </p:sp>
      <p:sp>
        <p:nvSpPr>
          <p:cNvPr id="3" name="Content Placeholder 2">
            <a:extLst>
              <a:ext uri="{FF2B5EF4-FFF2-40B4-BE49-F238E27FC236}">
                <a16:creationId xmlns:a16="http://schemas.microsoft.com/office/drawing/2014/main" id="{F64F6C22-9070-400D-A77A-8782BB6887E6}"/>
              </a:ext>
            </a:extLst>
          </p:cNvPr>
          <p:cNvSpPr>
            <a:spLocks noGrp="1"/>
          </p:cNvSpPr>
          <p:nvPr>
            <p:ph idx="1"/>
          </p:nvPr>
        </p:nvSpPr>
        <p:spPr>
          <a:xfrm>
            <a:off x="648419" y="2351836"/>
            <a:ext cx="4147868" cy="3445115"/>
          </a:xfrm>
        </p:spPr>
        <p:txBody>
          <a:bodyPr>
            <a:normAutofit/>
          </a:bodyPr>
          <a:lstStyle/>
          <a:p>
            <a:pPr marL="0" indent="0" algn="just" fontAlgn="base">
              <a:buNone/>
            </a:pPr>
            <a:r>
              <a:rPr lang="en-US" sz="3200" b="0" i="0" dirty="0">
                <a:solidFill>
                  <a:schemeClr val="tx1"/>
                </a:solidFill>
                <a:effectLst/>
              </a:rPr>
              <a:t>The cardiac muscle </a:t>
            </a:r>
            <a:r>
              <a:rPr lang="en-US" sz="3200" b="0" i="0" dirty="0">
                <a:solidFill>
                  <a:schemeClr val="accent2">
                    <a:lumMod val="60000"/>
                    <a:lumOff val="40000"/>
                  </a:schemeClr>
                </a:solidFill>
                <a:effectLst/>
              </a:rPr>
              <a:t>(</a:t>
            </a:r>
            <a:r>
              <a:rPr lang="en-US" sz="3200" b="0" i="0" dirty="0">
                <a:solidFill>
                  <a:schemeClr val="accent2">
                    <a:lumMod val="60000"/>
                    <a:lumOff val="40000"/>
                  </a:schemeClr>
                </a:solidFill>
                <a:effectLst/>
                <a:latin typeface="inherit"/>
              </a:rPr>
              <a:t>the muscle of the </a:t>
            </a:r>
            <a:r>
              <a:rPr lang="en-US" sz="3200" dirty="0">
                <a:solidFill>
                  <a:schemeClr val="accent2">
                    <a:lumMod val="60000"/>
                    <a:lumOff val="40000"/>
                  </a:schemeClr>
                </a:solidFill>
                <a:latin typeface="inherit"/>
              </a:rPr>
              <a:t>heart</a:t>
            </a:r>
            <a:r>
              <a:rPr lang="en-US" sz="3200" b="0" i="0" dirty="0">
                <a:solidFill>
                  <a:schemeClr val="accent2">
                    <a:lumMod val="60000"/>
                    <a:lumOff val="40000"/>
                  </a:schemeClr>
                </a:solidFill>
                <a:effectLst/>
              </a:rPr>
              <a:t>), </a:t>
            </a:r>
            <a:r>
              <a:rPr lang="en-US" sz="3200" b="0" i="0" dirty="0">
                <a:solidFill>
                  <a:schemeClr val="tx1"/>
                </a:solidFill>
                <a:effectLst/>
              </a:rPr>
              <a:t>is an involuntary muscle; meaning it operates without any conscious control.</a:t>
            </a:r>
          </a:p>
          <a:p>
            <a:pPr marL="0" indent="0">
              <a:buNone/>
            </a:pPr>
            <a:endParaRPr lang="en-IN" dirty="0"/>
          </a:p>
        </p:txBody>
      </p:sp>
      <p:pic>
        <p:nvPicPr>
          <p:cNvPr id="5122" name="Picture 2" descr="mammalian heart">
            <a:extLst>
              <a:ext uri="{FF2B5EF4-FFF2-40B4-BE49-F238E27FC236}">
                <a16:creationId xmlns:a16="http://schemas.microsoft.com/office/drawing/2014/main" id="{59AF3EC3-2170-4DCF-A6FF-2E4CF46C3B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24091" y="189782"/>
            <a:ext cx="6901696" cy="630309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00050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8039E-881A-4E7D-9628-B07C6F26F371}"/>
              </a:ext>
            </a:extLst>
          </p:cNvPr>
          <p:cNvSpPr>
            <a:spLocks noGrp="1"/>
          </p:cNvSpPr>
          <p:nvPr>
            <p:ph type="title"/>
          </p:nvPr>
        </p:nvSpPr>
        <p:spPr>
          <a:xfrm>
            <a:off x="103517" y="843821"/>
            <a:ext cx="5417390" cy="478537"/>
          </a:xfrm>
        </p:spPr>
        <p:txBody>
          <a:bodyPr>
            <a:noAutofit/>
          </a:bodyPr>
          <a:lstStyle/>
          <a:p>
            <a:r>
              <a:rPr lang="en-US" sz="5400" b="1" i="0" dirty="0">
                <a:solidFill>
                  <a:schemeClr val="tx1"/>
                </a:solidFill>
                <a:effectLst/>
              </a:rPr>
              <a:t>2. Smooth Muscles</a:t>
            </a:r>
            <a:endParaRPr lang="en-IN" sz="5400" dirty="0"/>
          </a:p>
        </p:txBody>
      </p:sp>
      <p:sp>
        <p:nvSpPr>
          <p:cNvPr id="3" name="Content Placeholder 2">
            <a:extLst>
              <a:ext uri="{FF2B5EF4-FFF2-40B4-BE49-F238E27FC236}">
                <a16:creationId xmlns:a16="http://schemas.microsoft.com/office/drawing/2014/main" id="{C18ED1CF-756D-4D62-98BC-BEC5CE0BBAE9}"/>
              </a:ext>
            </a:extLst>
          </p:cNvPr>
          <p:cNvSpPr>
            <a:spLocks noGrp="1"/>
          </p:cNvSpPr>
          <p:nvPr>
            <p:ph idx="1"/>
          </p:nvPr>
        </p:nvSpPr>
        <p:spPr>
          <a:xfrm>
            <a:off x="431321" y="2032659"/>
            <a:ext cx="4580627" cy="4351338"/>
          </a:xfrm>
        </p:spPr>
        <p:txBody>
          <a:bodyPr>
            <a:normAutofit/>
          </a:bodyPr>
          <a:lstStyle/>
          <a:p>
            <a:pPr marL="0" indent="0" algn="just" fontAlgn="base">
              <a:buNone/>
            </a:pPr>
            <a:r>
              <a:rPr lang="en-US" sz="2800" b="1" i="0" dirty="0">
                <a:solidFill>
                  <a:schemeClr val="tx1"/>
                </a:solidFill>
                <a:effectLst/>
              </a:rPr>
              <a:t>The Visceral or smooth muscles</a:t>
            </a:r>
            <a:r>
              <a:rPr lang="en-US" sz="2800" b="0" i="0" dirty="0">
                <a:solidFill>
                  <a:schemeClr val="tx1"/>
                </a:solidFill>
                <a:effectLst/>
              </a:rPr>
              <a:t>, are also considered involuntary </a:t>
            </a:r>
            <a:r>
              <a:rPr lang="en-US" sz="2800" b="0" i="0" dirty="0">
                <a:solidFill>
                  <a:schemeClr val="accent2">
                    <a:lumMod val="60000"/>
                    <a:lumOff val="40000"/>
                  </a:schemeClr>
                </a:solidFill>
                <a:effectLst/>
              </a:rPr>
              <a:t>(</a:t>
            </a:r>
            <a:r>
              <a:rPr lang="en-US" sz="2800" b="0" i="0" dirty="0">
                <a:solidFill>
                  <a:schemeClr val="accent2">
                    <a:lumMod val="60000"/>
                    <a:lumOff val="40000"/>
                  </a:schemeClr>
                </a:solidFill>
                <a:effectLst/>
                <a:latin typeface="inherit"/>
              </a:rPr>
              <a:t>the muscle in </a:t>
            </a:r>
            <a:r>
              <a:rPr lang="en-US" sz="2800" dirty="0">
                <a:solidFill>
                  <a:schemeClr val="accent2">
                    <a:lumMod val="60000"/>
                    <a:lumOff val="40000"/>
                  </a:schemeClr>
                </a:solidFill>
                <a:latin typeface="inherit"/>
              </a:rPr>
              <a:t>blood vessels</a:t>
            </a:r>
            <a:r>
              <a:rPr lang="en-US" sz="2800" b="0" i="0" dirty="0">
                <a:solidFill>
                  <a:schemeClr val="accent2">
                    <a:lumMod val="60000"/>
                    <a:lumOff val="40000"/>
                  </a:schemeClr>
                </a:solidFill>
                <a:effectLst/>
                <a:latin typeface="inherit"/>
              </a:rPr>
              <a:t> and the </a:t>
            </a:r>
            <a:r>
              <a:rPr lang="en-US" sz="2800" dirty="0">
                <a:solidFill>
                  <a:schemeClr val="accent2">
                    <a:lumMod val="60000"/>
                    <a:lumOff val="40000"/>
                  </a:schemeClr>
                </a:solidFill>
                <a:latin typeface="inherit"/>
              </a:rPr>
              <a:t>bladder)</a:t>
            </a:r>
            <a:r>
              <a:rPr lang="en-US" sz="2800" b="0" i="0" dirty="0">
                <a:solidFill>
                  <a:schemeClr val="tx1"/>
                </a:solidFill>
                <a:effectLst/>
              </a:rPr>
              <a:t> – these muscles are found in organs or organs systems such as the digestive or respiratory system.</a:t>
            </a:r>
          </a:p>
          <a:p>
            <a:pPr marL="0" indent="0" algn="l" fontAlgn="base">
              <a:buNone/>
            </a:pPr>
            <a:endParaRPr lang="en-US" sz="2800" b="0" i="0" dirty="0">
              <a:solidFill>
                <a:schemeClr val="tx1"/>
              </a:solidFill>
              <a:effectLst/>
            </a:endParaRPr>
          </a:p>
          <a:p>
            <a:endParaRPr lang="en-IN" dirty="0"/>
          </a:p>
        </p:txBody>
      </p:sp>
      <p:pic>
        <p:nvPicPr>
          <p:cNvPr id="6148" name="Picture 4" descr="Muscle Tissue Types | Learn Muscular Anatomy">
            <a:extLst>
              <a:ext uri="{FF2B5EF4-FFF2-40B4-BE49-F238E27FC236}">
                <a16:creationId xmlns:a16="http://schemas.microsoft.com/office/drawing/2014/main" id="{6B567144-41D2-46BE-84C3-1450915470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0688" y="77606"/>
            <a:ext cx="6377796" cy="67027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10665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AC014-F58C-4860-AB95-F2247608F9D6}"/>
              </a:ext>
            </a:extLst>
          </p:cNvPr>
          <p:cNvSpPr>
            <a:spLocks noGrp="1"/>
          </p:cNvSpPr>
          <p:nvPr>
            <p:ph type="title"/>
          </p:nvPr>
        </p:nvSpPr>
        <p:spPr>
          <a:xfrm>
            <a:off x="0" y="500062"/>
            <a:ext cx="5072332" cy="1325563"/>
          </a:xfrm>
        </p:spPr>
        <p:txBody>
          <a:bodyPr>
            <a:noAutofit/>
          </a:bodyPr>
          <a:lstStyle/>
          <a:p>
            <a:r>
              <a:rPr lang="en-US" sz="5400" b="1" i="0" dirty="0">
                <a:solidFill>
                  <a:schemeClr val="tx1"/>
                </a:solidFill>
                <a:effectLst/>
              </a:rPr>
              <a:t>3. Skeletal muscle</a:t>
            </a:r>
            <a:endParaRPr lang="en-IN" sz="5400" dirty="0"/>
          </a:p>
        </p:txBody>
      </p:sp>
      <p:sp>
        <p:nvSpPr>
          <p:cNvPr id="3" name="Content Placeholder 2">
            <a:extLst>
              <a:ext uri="{FF2B5EF4-FFF2-40B4-BE49-F238E27FC236}">
                <a16:creationId xmlns:a16="http://schemas.microsoft.com/office/drawing/2014/main" id="{CCE67F18-7184-48A7-AD07-AB487A74350D}"/>
              </a:ext>
            </a:extLst>
          </p:cNvPr>
          <p:cNvSpPr>
            <a:spLocks noGrp="1"/>
          </p:cNvSpPr>
          <p:nvPr>
            <p:ph idx="1"/>
          </p:nvPr>
        </p:nvSpPr>
        <p:spPr>
          <a:xfrm>
            <a:off x="284672" y="1825625"/>
            <a:ext cx="5466226" cy="4351338"/>
          </a:xfrm>
        </p:spPr>
        <p:txBody>
          <a:bodyPr>
            <a:normAutofit fontScale="92500"/>
          </a:bodyPr>
          <a:lstStyle/>
          <a:p>
            <a:pPr marL="0" indent="0" algn="just">
              <a:buNone/>
            </a:pPr>
            <a:r>
              <a:rPr lang="en-US" sz="3200" b="0" i="0" dirty="0">
                <a:solidFill>
                  <a:schemeClr val="tx1"/>
                </a:solidFill>
                <a:effectLst/>
              </a:rPr>
              <a:t>These Muscles are what we would typically think of when talking about muscles. These muscles attach to </a:t>
            </a:r>
            <a:r>
              <a:rPr lang="en-US" sz="3200" dirty="0">
                <a:solidFill>
                  <a:schemeClr val="tx1"/>
                </a:solidFill>
              </a:rPr>
              <a:t>bones</a:t>
            </a:r>
            <a:r>
              <a:rPr lang="en-US" sz="3200" b="0" i="0" dirty="0">
                <a:solidFill>
                  <a:schemeClr val="tx1"/>
                </a:solidFill>
                <a:effectLst/>
              </a:rPr>
              <a:t>. They pull on </a:t>
            </a:r>
            <a:r>
              <a:rPr lang="en-US" sz="3200" dirty="0">
                <a:solidFill>
                  <a:schemeClr val="tx1"/>
                </a:solidFill>
              </a:rPr>
              <a:t>bones</a:t>
            </a:r>
            <a:r>
              <a:rPr lang="en-US" sz="3200" b="0" i="0" dirty="0">
                <a:solidFill>
                  <a:schemeClr val="tx1"/>
                </a:solidFill>
                <a:effectLst/>
              </a:rPr>
              <a:t> to make movements. The Skeletal Muscles are classified as voluntary. This is because we have to make a conscious effort or decision to make them move.</a:t>
            </a:r>
          </a:p>
          <a:p>
            <a:endParaRPr lang="en-US" sz="2000" b="0" i="0" dirty="0">
              <a:solidFill>
                <a:schemeClr val="tx1"/>
              </a:solidFill>
              <a:effectLst/>
              <a:latin typeface="Arial" panose="020B0604020202020204" pitchFamily="34" charset="0"/>
            </a:endParaRPr>
          </a:p>
          <a:p>
            <a:endParaRPr lang="en-US" sz="2800" b="0" i="0" dirty="0">
              <a:solidFill>
                <a:schemeClr val="tx1"/>
              </a:solidFill>
              <a:effectLst/>
            </a:endParaRPr>
          </a:p>
          <a:p>
            <a:endParaRPr lang="en-IN" dirty="0"/>
          </a:p>
        </p:txBody>
      </p:sp>
      <p:pic>
        <p:nvPicPr>
          <p:cNvPr id="7170" name="Picture 2" descr="Muscular system | Learn Muscular Anatomy">
            <a:extLst>
              <a:ext uri="{FF2B5EF4-FFF2-40B4-BE49-F238E27FC236}">
                <a16:creationId xmlns:a16="http://schemas.microsoft.com/office/drawing/2014/main" id="{E987EE80-9EA8-41C6-883A-D1CC044219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76091" y="112052"/>
            <a:ext cx="4602502" cy="665968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172" name="Picture 4" descr="Muscle Tissue Types | Learn Muscular Anatomy">
            <a:extLst>
              <a:ext uri="{FF2B5EF4-FFF2-40B4-BE49-F238E27FC236}">
                <a16:creationId xmlns:a16="http://schemas.microsoft.com/office/drawing/2014/main" id="{4B2F7807-ADE2-4ED3-9FE8-A5305F15C9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3936" y="112053"/>
            <a:ext cx="2327591" cy="163048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11062314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docProps/app.xml><?xml version="1.0" encoding="utf-8"?>
<Properties xmlns="http://schemas.openxmlformats.org/officeDocument/2006/extended-properties" xmlns:vt="http://schemas.openxmlformats.org/officeDocument/2006/docPropsVTypes">
  <Template>Office Theme</Template>
  <TotalTime>0</TotalTime>
  <Words>613</Words>
  <Application>Microsoft Office PowerPoint</Application>
  <PresentationFormat>Widescreen</PresentationFormat>
  <Paragraphs>48</Paragraphs>
  <Slides>11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Arial</vt:lpstr>
      <vt:lpstr>Calibri</vt:lpstr>
      <vt:lpstr>Calibri Light</vt:lpstr>
      <vt:lpstr>Helvetica Neue</vt:lpstr>
      <vt:lpstr>inherit</vt:lpstr>
      <vt:lpstr>Times New Roman</vt:lpstr>
      <vt:lpstr>Wingdings</vt:lpstr>
      <vt:lpstr>Office Theme</vt:lpstr>
      <vt:lpstr>The muscular system</vt:lpstr>
      <vt:lpstr>What is Muscles?</vt:lpstr>
      <vt:lpstr>Muscular system</vt:lpstr>
      <vt:lpstr>Properties of muscles</vt:lpstr>
      <vt:lpstr>Types of Muscle Movements</vt:lpstr>
      <vt:lpstr>Types of muscles</vt:lpstr>
      <vt:lpstr>1. Cardiac Muscle </vt:lpstr>
      <vt:lpstr>2. Smooth Muscles</vt:lpstr>
      <vt:lpstr>3. Skeletal muscle</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muscular system</dc:title>
  <dc:creator>santosh gaur</dc:creator>
  <cp:lastModifiedBy>santosh gaur</cp:lastModifiedBy>
  <cp:revision>22</cp:revision>
  <dcterms:created xsi:type="dcterms:W3CDTF">2021-04-09T09:45:22Z</dcterms:created>
  <dcterms:modified xsi:type="dcterms:W3CDTF">2021-04-11T12:26:15Z</dcterms:modified>
</cp:coreProperties>
</file>