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9" r:id="rId3"/>
    <p:sldId id="290" r:id="rId4"/>
    <p:sldId id="258" r:id="rId5"/>
    <p:sldId id="257" r:id="rId6"/>
    <p:sldId id="259" r:id="rId7"/>
    <p:sldId id="260" r:id="rId8"/>
    <p:sldId id="262" r:id="rId9"/>
    <p:sldId id="263" r:id="rId10"/>
    <p:sldId id="264" r:id="rId11"/>
    <p:sldId id="266" r:id="rId12"/>
    <p:sldId id="261" r:id="rId13"/>
    <p:sldId id="265" r:id="rId14"/>
    <p:sldId id="267" r:id="rId15"/>
    <p:sldId id="268" r:id="rId16"/>
    <p:sldId id="269" r:id="rId17"/>
    <p:sldId id="270" r:id="rId18"/>
    <p:sldId id="271" r:id="rId19"/>
    <p:sldId id="272" r:id="rId20"/>
    <p:sldId id="273" r:id="rId21"/>
    <p:sldId id="274" r:id="rId22"/>
    <p:sldId id="275" r:id="rId23"/>
    <p:sldId id="277" r:id="rId24"/>
    <p:sldId id="278" r:id="rId25"/>
    <p:sldId id="279" r:id="rId26"/>
    <p:sldId id="280" r:id="rId27"/>
    <p:sldId id="281" r:id="rId28"/>
    <p:sldId id="282" r:id="rId29"/>
    <p:sldId id="283" r:id="rId30"/>
    <p:sldId id="284" r:id="rId31"/>
    <p:sldId id="285" r:id="rId32"/>
    <p:sldId id="286" r:id="rId33"/>
    <p:sldId id="276" r:id="rId34"/>
    <p:sldId id="287" r:id="rId35"/>
    <p:sldId id="288"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4CC0A-E243-40AF-A26E-9D893C52E7C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IN"/>
        </a:p>
      </dgm:t>
    </dgm:pt>
    <dgm:pt modelId="{D88D7378-550A-41FC-939B-31FDE8318AD6}">
      <dgm:prSet/>
      <dgm:spPr/>
      <dgm:t>
        <a:bodyPr/>
        <a:lstStyle/>
        <a:p>
          <a:pPr rtl="0"/>
          <a:r>
            <a:rPr lang="en-US" dirty="0" smtClean="0"/>
            <a:t>Basically six theories of leadership </a:t>
          </a:r>
          <a:endParaRPr lang="en-IN" dirty="0"/>
        </a:p>
      </dgm:t>
    </dgm:pt>
    <dgm:pt modelId="{C4C4682B-2970-4477-94BB-FA3C8F15E585}" type="parTrans" cxnId="{01494E5B-C646-4FBF-892D-CF6F7C957ADC}">
      <dgm:prSet/>
      <dgm:spPr/>
      <dgm:t>
        <a:bodyPr/>
        <a:lstStyle/>
        <a:p>
          <a:endParaRPr lang="en-IN"/>
        </a:p>
      </dgm:t>
    </dgm:pt>
    <dgm:pt modelId="{45C11ADC-9FE6-4305-BE62-3D317A289BC8}" type="sibTrans" cxnId="{01494E5B-C646-4FBF-892D-CF6F7C957ADC}">
      <dgm:prSet/>
      <dgm:spPr/>
      <dgm:t>
        <a:bodyPr/>
        <a:lstStyle/>
        <a:p>
          <a:endParaRPr lang="en-IN"/>
        </a:p>
      </dgm:t>
    </dgm:pt>
    <dgm:pt modelId="{1A82FE3A-E5BA-4DDD-8827-363D085EA690}">
      <dgm:prSet custT="1"/>
      <dgm:spPr/>
      <dgm:t>
        <a:bodyPr/>
        <a:lstStyle/>
        <a:p>
          <a:pPr rtl="0"/>
          <a:r>
            <a:rPr lang="en-US" sz="2000" b="1" dirty="0" smtClean="0"/>
            <a:t>The great man theory</a:t>
          </a:r>
          <a:endParaRPr lang="en-IN" sz="2000" b="1" dirty="0"/>
        </a:p>
      </dgm:t>
    </dgm:pt>
    <dgm:pt modelId="{BA5682EC-EE26-4FB9-BDFA-AA590925D215}" type="parTrans" cxnId="{F549CDDD-B4B7-40E1-AEB3-517B8677D0FA}">
      <dgm:prSet/>
      <dgm:spPr/>
      <dgm:t>
        <a:bodyPr/>
        <a:lstStyle/>
        <a:p>
          <a:endParaRPr lang="en-IN"/>
        </a:p>
      </dgm:t>
    </dgm:pt>
    <dgm:pt modelId="{AC17AFB3-E3F2-4F03-BBD2-A2F01DAD16A5}" type="sibTrans" cxnId="{F549CDDD-B4B7-40E1-AEB3-517B8677D0FA}">
      <dgm:prSet/>
      <dgm:spPr/>
      <dgm:t>
        <a:bodyPr/>
        <a:lstStyle/>
        <a:p>
          <a:endParaRPr lang="en-IN"/>
        </a:p>
      </dgm:t>
    </dgm:pt>
    <dgm:pt modelId="{9004C308-7967-4AA1-822E-CF16342B4C6B}">
      <dgm:prSet custT="1"/>
      <dgm:spPr/>
      <dgm:t>
        <a:bodyPr/>
        <a:lstStyle/>
        <a:p>
          <a:pPr rtl="0"/>
          <a:r>
            <a:rPr lang="en-US" sz="2000" b="1" dirty="0" smtClean="0"/>
            <a:t>The trait theory </a:t>
          </a:r>
          <a:endParaRPr lang="en-IN" sz="2000" b="1" dirty="0"/>
        </a:p>
      </dgm:t>
    </dgm:pt>
    <dgm:pt modelId="{EA64E700-EB18-4F94-AFFF-5CFD91169DEE}" type="parTrans" cxnId="{704ECC13-18E0-497D-A75D-EF498F87285B}">
      <dgm:prSet/>
      <dgm:spPr/>
      <dgm:t>
        <a:bodyPr/>
        <a:lstStyle/>
        <a:p>
          <a:endParaRPr lang="en-IN"/>
        </a:p>
      </dgm:t>
    </dgm:pt>
    <dgm:pt modelId="{F993694E-0D71-44B9-99A9-697A33C0B68B}" type="sibTrans" cxnId="{704ECC13-18E0-497D-A75D-EF498F87285B}">
      <dgm:prSet/>
      <dgm:spPr/>
      <dgm:t>
        <a:bodyPr/>
        <a:lstStyle/>
        <a:p>
          <a:endParaRPr lang="en-IN"/>
        </a:p>
      </dgm:t>
    </dgm:pt>
    <dgm:pt modelId="{36A611F9-23F3-440E-82AE-D0F844CAD357}">
      <dgm:prSet custT="1"/>
      <dgm:spPr/>
      <dgm:t>
        <a:bodyPr/>
        <a:lstStyle/>
        <a:p>
          <a:pPr rtl="0"/>
          <a:r>
            <a:rPr lang="en-US" sz="2000" b="1" dirty="0" smtClean="0"/>
            <a:t>The situational theory</a:t>
          </a:r>
          <a:endParaRPr lang="en-IN" sz="2000" b="1" dirty="0"/>
        </a:p>
      </dgm:t>
    </dgm:pt>
    <dgm:pt modelId="{A27960BA-D39E-491A-9B35-4FF85F2CD1E9}" type="parTrans" cxnId="{DC0F71CF-1BD3-4334-8E7A-EF249CD20B3A}">
      <dgm:prSet/>
      <dgm:spPr/>
      <dgm:t>
        <a:bodyPr/>
        <a:lstStyle/>
        <a:p>
          <a:endParaRPr lang="en-IN"/>
        </a:p>
      </dgm:t>
    </dgm:pt>
    <dgm:pt modelId="{9A89BA09-EFAE-4390-82D5-BDF1538BB037}" type="sibTrans" cxnId="{DC0F71CF-1BD3-4334-8E7A-EF249CD20B3A}">
      <dgm:prSet/>
      <dgm:spPr/>
      <dgm:t>
        <a:bodyPr/>
        <a:lstStyle/>
        <a:p>
          <a:endParaRPr lang="en-IN"/>
        </a:p>
      </dgm:t>
    </dgm:pt>
    <dgm:pt modelId="{17C3DD77-4FE9-4A8B-9E32-DDDC36A71C40}">
      <dgm:prSet custT="1"/>
      <dgm:spPr/>
      <dgm:t>
        <a:bodyPr/>
        <a:lstStyle/>
        <a:p>
          <a:pPr rtl="0"/>
          <a:r>
            <a:rPr lang="en-US" sz="2000" b="1" dirty="0" smtClean="0"/>
            <a:t>The transactional theory </a:t>
          </a:r>
          <a:endParaRPr lang="en-IN" sz="2000" b="1" dirty="0"/>
        </a:p>
      </dgm:t>
    </dgm:pt>
    <dgm:pt modelId="{4F4E98D8-05DC-4D6F-93A4-7339F139E673}" type="parTrans" cxnId="{8A2B9E93-0C0F-4A62-9A89-A7FB384852A0}">
      <dgm:prSet/>
      <dgm:spPr/>
      <dgm:t>
        <a:bodyPr/>
        <a:lstStyle/>
        <a:p>
          <a:endParaRPr lang="en-IN"/>
        </a:p>
      </dgm:t>
    </dgm:pt>
    <dgm:pt modelId="{EB89BB72-8356-4562-9A25-9EE494C94D38}" type="sibTrans" cxnId="{8A2B9E93-0C0F-4A62-9A89-A7FB384852A0}">
      <dgm:prSet/>
      <dgm:spPr/>
      <dgm:t>
        <a:bodyPr/>
        <a:lstStyle/>
        <a:p>
          <a:endParaRPr lang="en-IN"/>
        </a:p>
      </dgm:t>
    </dgm:pt>
    <dgm:pt modelId="{AF03615C-C192-430B-8319-8A51AEF78302}">
      <dgm:prSet custT="1"/>
      <dgm:spPr/>
      <dgm:t>
        <a:bodyPr/>
        <a:lstStyle/>
        <a:p>
          <a:pPr rtl="0"/>
          <a:r>
            <a:rPr lang="en-US" sz="2000" b="1" dirty="0" smtClean="0"/>
            <a:t>The transformational theory</a:t>
          </a:r>
          <a:endParaRPr lang="en-IN" sz="2000" b="1" dirty="0"/>
        </a:p>
      </dgm:t>
    </dgm:pt>
    <dgm:pt modelId="{6C1C5FDC-36D7-4D73-8AEA-37299D122AAF}" type="parTrans" cxnId="{4F09DB92-90EA-4940-98DD-3090F0B8FF3D}">
      <dgm:prSet/>
      <dgm:spPr/>
      <dgm:t>
        <a:bodyPr/>
        <a:lstStyle/>
        <a:p>
          <a:endParaRPr lang="en-IN"/>
        </a:p>
      </dgm:t>
    </dgm:pt>
    <dgm:pt modelId="{C4D6164B-E848-46EE-91AB-108D25EED052}" type="sibTrans" cxnId="{4F09DB92-90EA-4940-98DD-3090F0B8FF3D}">
      <dgm:prSet/>
      <dgm:spPr/>
      <dgm:t>
        <a:bodyPr/>
        <a:lstStyle/>
        <a:p>
          <a:endParaRPr lang="en-IN"/>
        </a:p>
      </dgm:t>
    </dgm:pt>
    <dgm:pt modelId="{A5A2AD16-12FE-452B-8B03-5011EDC989BB}">
      <dgm:prSet custT="1"/>
      <dgm:spPr/>
      <dgm:t>
        <a:bodyPr/>
        <a:lstStyle/>
        <a:p>
          <a:pPr rtl="0"/>
          <a:r>
            <a:rPr lang="en-IN" sz="2000" b="1" dirty="0" smtClean="0"/>
            <a:t>Behavioural theory</a:t>
          </a:r>
          <a:endParaRPr lang="en-IN" sz="2000" b="1" dirty="0"/>
        </a:p>
      </dgm:t>
    </dgm:pt>
    <dgm:pt modelId="{C0D3F8F9-A407-463C-8C15-778861959961}" type="parTrans" cxnId="{3F9E5205-F9A3-433B-ABBF-50879FE39C87}">
      <dgm:prSet/>
      <dgm:spPr/>
      <dgm:t>
        <a:bodyPr/>
        <a:lstStyle/>
        <a:p>
          <a:endParaRPr lang="en-IN"/>
        </a:p>
      </dgm:t>
    </dgm:pt>
    <dgm:pt modelId="{A98B1BD3-6BB1-45DE-A462-8E6BE0CDAAED}" type="sibTrans" cxnId="{3F9E5205-F9A3-433B-ABBF-50879FE39C87}">
      <dgm:prSet/>
      <dgm:spPr/>
      <dgm:t>
        <a:bodyPr/>
        <a:lstStyle/>
        <a:p>
          <a:endParaRPr lang="en-IN"/>
        </a:p>
      </dgm:t>
    </dgm:pt>
    <dgm:pt modelId="{7BC5CD70-6FBF-46D6-8B47-28B623A57B1D}" type="pres">
      <dgm:prSet presAssocID="{5A94CC0A-E243-40AF-A26E-9D893C52E7C7}" presName="Name0" presStyleCnt="0">
        <dgm:presLayoutVars>
          <dgm:chMax val="7"/>
          <dgm:dir/>
          <dgm:animLvl val="lvl"/>
          <dgm:resizeHandles val="exact"/>
        </dgm:presLayoutVars>
      </dgm:prSet>
      <dgm:spPr/>
      <dgm:t>
        <a:bodyPr/>
        <a:lstStyle/>
        <a:p>
          <a:endParaRPr lang="en-IN"/>
        </a:p>
      </dgm:t>
    </dgm:pt>
    <dgm:pt modelId="{C0A16626-D889-44BA-950F-1651D7FEEB56}" type="pres">
      <dgm:prSet presAssocID="{D88D7378-550A-41FC-939B-31FDE8318AD6}" presName="circle1" presStyleLbl="node1" presStyleIdx="0" presStyleCnt="1"/>
      <dgm:spPr/>
    </dgm:pt>
    <dgm:pt modelId="{B89B11AC-CE71-4E55-A0F7-07BCA29E7E63}" type="pres">
      <dgm:prSet presAssocID="{D88D7378-550A-41FC-939B-31FDE8318AD6}" presName="space" presStyleCnt="0"/>
      <dgm:spPr/>
    </dgm:pt>
    <dgm:pt modelId="{4266093F-413B-407D-9486-A55F863363AA}" type="pres">
      <dgm:prSet presAssocID="{D88D7378-550A-41FC-939B-31FDE8318AD6}" presName="rect1" presStyleLbl="alignAcc1" presStyleIdx="0" presStyleCnt="1"/>
      <dgm:spPr/>
      <dgm:t>
        <a:bodyPr/>
        <a:lstStyle/>
        <a:p>
          <a:endParaRPr lang="en-IN"/>
        </a:p>
      </dgm:t>
    </dgm:pt>
    <dgm:pt modelId="{53E4833A-5D1B-4314-B1B9-1D780E92E1A8}" type="pres">
      <dgm:prSet presAssocID="{D88D7378-550A-41FC-939B-31FDE8318AD6}" presName="rect1ParTx" presStyleLbl="alignAcc1" presStyleIdx="0" presStyleCnt="1">
        <dgm:presLayoutVars>
          <dgm:chMax val="1"/>
          <dgm:bulletEnabled val="1"/>
        </dgm:presLayoutVars>
      </dgm:prSet>
      <dgm:spPr/>
      <dgm:t>
        <a:bodyPr/>
        <a:lstStyle/>
        <a:p>
          <a:endParaRPr lang="en-IN"/>
        </a:p>
      </dgm:t>
    </dgm:pt>
    <dgm:pt modelId="{79129751-0F16-47E5-B7E2-D58940EC15D3}" type="pres">
      <dgm:prSet presAssocID="{D88D7378-550A-41FC-939B-31FDE8318AD6}" presName="rect1ChTx" presStyleLbl="alignAcc1" presStyleIdx="0" presStyleCnt="1">
        <dgm:presLayoutVars>
          <dgm:bulletEnabled val="1"/>
        </dgm:presLayoutVars>
      </dgm:prSet>
      <dgm:spPr/>
      <dgm:t>
        <a:bodyPr/>
        <a:lstStyle/>
        <a:p>
          <a:endParaRPr lang="en-IN"/>
        </a:p>
      </dgm:t>
    </dgm:pt>
  </dgm:ptLst>
  <dgm:cxnLst>
    <dgm:cxn modelId="{DC0F71CF-1BD3-4334-8E7A-EF249CD20B3A}" srcId="{D88D7378-550A-41FC-939B-31FDE8318AD6}" destId="{36A611F9-23F3-440E-82AE-D0F844CAD357}" srcOrd="2" destOrd="0" parTransId="{A27960BA-D39E-491A-9B35-4FF85F2CD1E9}" sibTransId="{9A89BA09-EFAE-4390-82D5-BDF1538BB037}"/>
    <dgm:cxn modelId="{01494E5B-C646-4FBF-892D-CF6F7C957ADC}" srcId="{5A94CC0A-E243-40AF-A26E-9D893C52E7C7}" destId="{D88D7378-550A-41FC-939B-31FDE8318AD6}" srcOrd="0" destOrd="0" parTransId="{C4C4682B-2970-4477-94BB-FA3C8F15E585}" sibTransId="{45C11ADC-9FE6-4305-BE62-3D317A289BC8}"/>
    <dgm:cxn modelId="{D424AF93-ED47-4C3B-8F7E-79C01467BC54}" type="presOf" srcId="{D88D7378-550A-41FC-939B-31FDE8318AD6}" destId="{4266093F-413B-407D-9486-A55F863363AA}" srcOrd="0" destOrd="0" presId="urn:microsoft.com/office/officeart/2005/8/layout/target3"/>
    <dgm:cxn modelId="{3F9E5205-F9A3-433B-ABBF-50879FE39C87}" srcId="{D88D7378-550A-41FC-939B-31FDE8318AD6}" destId="{A5A2AD16-12FE-452B-8B03-5011EDC989BB}" srcOrd="3" destOrd="0" parTransId="{C0D3F8F9-A407-463C-8C15-778861959961}" sibTransId="{A98B1BD3-6BB1-45DE-A462-8E6BE0CDAAED}"/>
    <dgm:cxn modelId="{4F09DB92-90EA-4940-98DD-3090F0B8FF3D}" srcId="{D88D7378-550A-41FC-939B-31FDE8318AD6}" destId="{AF03615C-C192-430B-8319-8A51AEF78302}" srcOrd="5" destOrd="0" parTransId="{6C1C5FDC-36D7-4D73-8AEA-37299D122AAF}" sibTransId="{C4D6164B-E848-46EE-91AB-108D25EED052}"/>
    <dgm:cxn modelId="{704ECC13-18E0-497D-A75D-EF498F87285B}" srcId="{D88D7378-550A-41FC-939B-31FDE8318AD6}" destId="{9004C308-7967-4AA1-822E-CF16342B4C6B}" srcOrd="1" destOrd="0" parTransId="{EA64E700-EB18-4F94-AFFF-5CFD91169DEE}" sibTransId="{F993694E-0D71-44B9-99A9-697A33C0B68B}"/>
    <dgm:cxn modelId="{8A2B9E93-0C0F-4A62-9A89-A7FB384852A0}" srcId="{D88D7378-550A-41FC-939B-31FDE8318AD6}" destId="{17C3DD77-4FE9-4A8B-9E32-DDDC36A71C40}" srcOrd="4" destOrd="0" parTransId="{4F4E98D8-05DC-4D6F-93A4-7339F139E673}" sibTransId="{EB89BB72-8356-4562-9A25-9EE494C94D38}"/>
    <dgm:cxn modelId="{8C4F733E-252C-4458-9D39-2899D6120DB0}" type="presOf" srcId="{9004C308-7967-4AA1-822E-CF16342B4C6B}" destId="{79129751-0F16-47E5-B7E2-D58940EC15D3}" srcOrd="0" destOrd="1" presId="urn:microsoft.com/office/officeart/2005/8/layout/target3"/>
    <dgm:cxn modelId="{F7BB80AE-2FC7-4BF6-863D-19C4BC985737}" type="presOf" srcId="{D88D7378-550A-41FC-939B-31FDE8318AD6}" destId="{53E4833A-5D1B-4314-B1B9-1D780E92E1A8}" srcOrd="1" destOrd="0" presId="urn:microsoft.com/office/officeart/2005/8/layout/target3"/>
    <dgm:cxn modelId="{A7BB9D44-16E9-4052-96EC-F4982E5B5C8B}" type="presOf" srcId="{5A94CC0A-E243-40AF-A26E-9D893C52E7C7}" destId="{7BC5CD70-6FBF-46D6-8B47-28B623A57B1D}" srcOrd="0" destOrd="0" presId="urn:microsoft.com/office/officeart/2005/8/layout/target3"/>
    <dgm:cxn modelId="{72782089-D5B8-4EB7-9FB6-B9BE7B4DE405}" type="presOf" srcId="{1A82FE3A-E5BA-4DDD-8827-363D085EA690}" destId="{79129751-0F16-47E5-B7E2-D58940EC15D3}" srcOrd="0" destOrd="0" presId="urn:microsoft.com/office/officeart/2005/8/layout/target3"/>
    <dgm:cxn modelId="{D2B8D923-BD20-449D-BE55-25EBA3CEF932}" type="presOf" srcId="{A5A2AD16-12FE-452B-8B03-5011EDC989BB}" destId="{79129751-0F16-47E5-B7E2-D58940EC15D3}" srcOrd="0" destOrd="3" presId="urn:microsoft.com/office/officeart/2005/8/layout/target3"/>
    <dgm:cxn modelId="{62A9EF12-8EF9-44F2-8E78-9A4F4E3872CC}" type="presOf" srcId="{36A611F9-23F3-440E-82AE-D0F844CAD357}" destId="{79129751-0F16-47E5-B7E2-D58940EC15D3}" srcOrd="0" destOrd="2" presId="urn:microsoft.com/office/officeart/2005/8/layout/target3"/>
    <dgm:cxn modelId="{F549CDDD-B4B7-40E1-AEB3-517B8677D0FA}" srcId="{D88D7378-550A-41FC-939B-31FDE8318AD6}" destId="{1A82FE3A-E5BA-4DDD-8827-363D085EA690}" srcOrd="0" destOrd="0" parTransId="{BA5682EC-EE26-4FB9-BDFA-AA590925D215}" sibTransId="{AC17AFB3-E3F2-4F03-BBD2-A2F01DAD16A5}"/>
    <dgm:cxn modelId="{92D6532A-0B88-4E3E-B72C-D13AD2AC9C06}" type="presOf" srcId="{AF03615C-C192-430B-8319-8A51AEF78302}" destId="{79129751-0F16-47E5-B7E2-D58940EC15D3}" srcOrd="0" destOrd="5" presId="urn:microsoft.com/office/officeart/2005/8/layout/target3"/>
    <dgm:cxn modelId="{BF1004DC-5091-4AA5-9AC7-20E3223786FB}" type="presOf" srcId="{17C3DD77-4FE9-4A8B-9E32-DDDC36A71C40}" destId="{79129751-0F16-47E5-B7E2-D58940EC15D3}" srcOrd="0" destOrd="4" presId="urn:microsoft.com/office/officeart/2005/8/layout/target3"/>
    <dgm:cxn modelId="{5A5876A5-1577-4C6A-A403-3AB768357CDA}" type="presParOf" srcId="{7BC5CD70-6FBF-46D6-8B47-28B623A57B1D}" destId="{C0A16626-D889-44BA-950F-1651D7FEEB56}" srcOrd="0" destOrd="0" presId="urn:microsoft.com/office/officeart/2005/8/layout/target3"/>
    <dgm:cxn modelId="{D5FBC582-1969-45A2-802D-60F861E4E6AB}" type="presParOf" srcId="{7BC5CD70-6FBF-46D6-8B47-28B623A57B1D}" destId="{B89B11AC-CE71-4E55-A0F7-07BCA29E7E63}" srcOrd="1" destOrd="0" presId="urn:microsoft.com/office/officeart/2005/8/layout/target3"/>
    <dgm:cxn modelId="{427FF6E6-B266-4271-A351-298EC65F93AC}" type="presParOf" srcId="{7BC5CD70-6FBF-46D6-8B47-28B623A57B1D}" destId="{4266093F-413B-407D-9486-A55F863363AA}" srcOrd="2" destOrd="0" presId="urn:microsoft.com/office/officeart/2005/8/layout/target3"/>
    <dgm:cxn modelId="{3D55562D-E7DB-47DE-85CF-2D3A3E007134}" type="presParOf" srcId="{7BC5CD70-6FBF-46D6-8B47-28B623A57B1D}" destId="{53E4833A-5D1B-4314-B1B9-1D780E92E1A8}" srcOrd="3" destOrd="0" presId="urn:microsoft.com/office/officeart/2005/8/layout/target3"/>
    <dgm:cxn modelId="{04739776-CE9D-4321-9CF4-7FDA633804B7}" type="presParOf" srcId="{7BC5CD70-6FBF-46D6-8B47-28B623A57B1D}" destId="{79129751-0F16-47E5-B7E2-D58940EC15D3}"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16626-D889-44BA-950F-1651D7FEEB56}">
      <dsp:nvSpPr>
        <dsp:cNvPr id="0" name=""/>
        <dsp:cNvSpPr/>
      </dsp:nvSpPr>
      <dsp:spPr>
        <a:xfrm>
          <a:off x="0" y="0"/>
          <a:ext cx="4525962" cy="4525962"/>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6093F-413B-407D-9486-A55F863363AA}">
      <dsp:nvSpPr>
        <dsp:cNvPr id="0" name=""/>
        <dsp:cNvSpPr/>
      </dsp:nvSpPr>
      <dsp:spPr>
        <a:xfrm>
          <a:off x="2262981" y="0"/>
          <a:ext cx="5966619" cy="4525962"/>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t>Basically six theories of leadership </a:t>
          </a:r>
          <a:endParaRPr lang="en-IN" sz="4000" kern="1200" dirty="0"/>
        </a:p>
      </dsp:txBody>
      <dsp:txXfrm>
        <a:off x="2262981" y="0"/>
        <a:ext cx="2983309" cy="4525962"/>
      </dsp:txXfrm>
    </dsp:sp>
    <dsp:sp modelId="{79129751-0F16-47E5-B7E2-D58940EC15D3}">
      <dsp:nvSpPr>
        <dsp:cNvPr id="0" name=""/>
        <dsp:cNvSpPr/>
      </dsp:nvSpPr>
      <dsp:spPr>
        <a:xfrm>
          <a:off x="5246290" y="0"/>
          <a:ext cx="2983309" cy="4525962"/>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t>The great man theory</a:t>
          </a:r>
          <a:endParaRPr lang="en-IN" sz="2000" b="1" kern="1200" dirty="0"/>
        </a:p>
        <a:p>
          <a:pPr marL="228600" lvl="1" indent="-228600" algn="l" defTabSz="889000" rtl="0">
            <a:lnSpc>
              <a:spcPct val="90000"/>
            </a:lnSpc>
            <a:spcBef>
              <a:spcPct val="0"/>
            </a:spcBef>
            <a:spcAft>
              <a:spcPct val="15000"/>
            </a:spcAft>
            <a:buChar char="••"/>
          </a:pPr>
          <a:r>
            <a:rPr lang="en-US" sz="2000" b="1" kern="1200" dirty="0" smtClean="0"/>
            <a:t>The trait theory </a:t>
          </a:r>
          <a:endParaRPr lang="en-IN" sz="2000" b="1" kern="1200" dirty="0"/>
        </a:p>
        <a:p>
          <a:pPr marL="228600" lvl="1" indent="-228600" algn="l" defTabSz="889000" rtl="0">
            <a:lnSpc>
              <a:spcPct val="90000"/>
            </a:lnSpc>
            <a:spcBef>
              <a:spcPct val="0"/>
            </a:spcBef>
            <a:spcAft>
              <a:spcPct val="15000"/>
            </a:spcAft>
            <a:buChar char="••"/>
          </a:pPr>
          <a:r>
            <a:rPr lang="en-US" sz="2000" b="1" kern="1200" dirty="0" smtClean="0"/>
            <a:t>The situational theory</a:t>
          </a:r>
          <a:endParaRPr lang="en-IN" sz="2000" b="1" kern="1200" dirty="0"/>
        </a:p>
        <a:p>
          <a:pPr marL="228600" lvl="1" indent="-228600" algn="l" defTabSz="889000" rtl="0">
            <a:lnSpc>
              <a:spcPct val="90000"/>
            </a:lnSpc>
            <a:spcBef>
              <a:spcPct val="0"/>
            </a:spcBef>
            <a:spcAft>
              <a:spcPct val="15000"/>
            </a:spcAft>
            <a:buChar char="••"/>
          </a:pPr>
          <a:r>
            <a:rPr lang="en-IN" sz="2000" b="1" kern="1200" dirty="0" smtClean="0"/>
            <a:t>Behavioural theory</a:t>
          </a:r>
          <a:endParaRPr lang="en-IN" sz="2000" b="1" kern="1200" dirty="0"/>
        </a:p>
        <a:p>
          <a:pPr marL="228600" lvl="1" indent="-228600" algn="l" defTabSz="889000" rtl="0">
            <a:lnSpc>
              <a:spcPct val="90000"/>
            </a:lnSpc>
            <a:spcBef>
              <a:spcPct val="0"/>
            </a:spcBef>
            <a:spcAft>
              <a:spcPct val="15000"/>
            </a:spcAft>
            <a:buChar char="••"/>
          </a:pPr>
          <a:r>
            <a:rPr lang="en-US" sz="2000" b="1" kern="1200" dirty="0" smtClean="0"/>
            <a:t>The transactional theory </a:t>
          </a:r>
          <a:endParaRPr lang="en-IN" sz="2000" b="1" kern="1200" dirty="0"/>
        </a:p>
        <a:p>
          <a:pPr marL="228600" lvl="1" indent="-228600" algn="l" defTabSz="889000" rtl="0">
            <a:lnSpc>
              <a:spcPct val="90000"/>
            </a:lnSpc>
            <a:spcBef>
              <a:spcPct val="0"/>
            </a:spcBef>
            <a:spcAft>
              <a:spcPct val="15000"/>
            </a:spcAft>
            <a:buChar char="••"/>
          </a:pPr>
          <a:r>
            <a:rPr lang="en-US" sz="2000" b="1" kern="1200" dirty="0" smtClean="0"/>
            <a:t>The transformational theory</a:t>
          </a:r>
          <a:endParaRPr lang="en-IN" sz="2000" b="1" kern="1200" dirty="0"/>
        </a:p>
      </dsp:txBody>
      <dsp:txXfrm>
        <a:off x="5246290" y="0"/>
        <a:ext cx="2983309" cy="452596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C58650-7EB1-4B0C-A7C3-1DB6AE25D351}" type="datetimeFigureOut">
              <a:rPr lang="en-IN" smtClean="0"/>
              <a:t>03-09-2021</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E3D5474-6F42-48C5-9771-F1FFF57AE46C}"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C58650-7EB1-4B0C-A7C3-1DB6AE25D351}" type="datetimeFigureOut">
              <a:rPr lang="en-IN" smtClean="0"/>
              <a:t>03-09-2021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E3D5474-6F42-48C5-9771-F1FFF57AE46C}"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C58650-7EB1-4B0C-A7C3-1DB6AE25D351}" type="datetimeFigureOut">
              <a:rPr lang="en-IN" smtClean="0"/>
              <a:t>03-09-2021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E3D5474-6F42-48C5-9771-F1FFF57AE46C}"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C58650-7EB1-4B0C-A7C3-1DB6AE25D351}" type="datetimeFigureOut">
              <a:rPr lang="en-IN" smtClean="0"/>
              <a:t>03-09-2021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E3D5474-6F42-48C5-9771-F1FFF57AE46C}" type="slidenum">
              <a:rPr lang="en-IN" smtClean="0"/>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C58650-7EB1-4B0C-A7C3-1DB6AE25D351}" type="datetimeFigureOut">
              <a:rPr lang="en-IN" smtClean="0"/>
              <a:t>03-09-2021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E3D5474-6F42-48C5-9771-F1FFF57AE46C}" type="slidenum">
              <a:rPr lang="en-IN" smtClean="0"/>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C58650-7EB1-4B0C-A7C3-1DB6AE25D351}" type="datetimeFigureOut">
              <a:rPr lang="en-IN" smtClean="0"/>
              <a:t>03-09-2021</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E3D5474-6F42-48C5-9771-F1FFF57AE46C}" type="slidenum">
              <a:rPr lang="en-IN" smtClean="0"/>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C58650-7EB1-4B0C-A7C3-1DB6AE25D351}" type="datetimeFigureOut">
              <a:rPr lang="en-IN" smtClean="0"/>
              <a:t>03-09-2021</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2E3D5474-6F42-48C5-9771-F1FFF57AE46C}"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C58650-7EB1-4B0C-A7C3-1DB6AE25D351}" type="datetimeFigureOut">
              <a:rPr lang="en-IN" smtClean="0"/>
              <a:t>03-09-2021</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2E3D5474-6F42-48C5-9771-F1FFF57AE46C}" type="slidenum">
              <a:rPr lang="en-IN" smtClean="0"/>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C58650-7EB1-4B0C-A7C3-1DB6AE25D351}" type="datetimeFigureOut">
              <a:rPr lang="en-IN" smtClean="0"/>
              <a:t>03-09-2021</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2E3D5474-6F42-48C5-9771-F1FFF57AE46C}"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CC58650-7EB1-4B0C-A7C3-1DB6AE25D351}" type="datetimeFigureOut">
              <a:rPr lang="en-IN" smtClean="0"/>
              <a:t>03-09-2021</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E3D5474-6F42-48C5-9771-F1FFF57AE46C}"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CC58650-7EB1-4B0C-A7C3-1DB6AE25D351}" type="datetimeFigureOut">
              <a:rPr lang="en-IN" smtClean="0"/>
              <a:t>03-09-2021</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E3D5474-6F42-48C5-9771-F1FFF57AE46C}" type="slidenum">
              <a:rPr lang="en-IN" smtClean="0"/>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CC58650-7EB1-4B0C-A7C3-1DB6AE25D351}" type="datetimeFigureOut">
              <a:rPr lang="en-IN" smtClean="0"/>
              <a:t>03-09-2021</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E3D5474-6F42-48C5-9771-F1FFF57AE46C}"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548681"/>
            <a:ext cx="3742184" cy="2376263"/>
          </a:xfrm>
        </p:spPr>
        <p:txBody>
          <a:bodyPr/>
          <a:lstStyle/>
          <a:p>
            <a:r>
              <a:rPr lang="en-US" dirty="0" smtClean="0"/>
              <a:t>Theories </a:t>
            </a:r>
            <a:br>
              <a:rPr lang="en-US" dirty="0" smtClean="0"/>
            </a:br>
            <a:r>
              <a:rPr lang="en-US" dirty="0" smtClean="0"/>
              <a:t>of</a:t>
            </a:r>
            <a:br>
              <a:rPr lang="en-US" dirty="0" smtClean="0"/>
            </a:br>
            <a:r>
              <a:rPr lang="en-US" dirty="0" smtClean="0"/>
              <a:t> Leadership</a:t>
            </a:r>
            <a:endParaRPr lang="en-IN" dirty="0"/>
          </a:p>
        </p:txBody>
      </p:sp>
      <p:sp>
        <p:nvSpPr>
          <p:cNvPr id="3" name="Subtitle 2"/>
          <p:cNvSpPr>
            <a:spLocks noGrp="1"/>
          </p:cNvSpPr>
          <p:nvPr>
            <p:ph type="subTitle" idx="1"/>
          </p:nvPr>
        </p:nvSpPr>
        <p:spPr/>
        <p:txBody>
          <a:bodyPr/>
          <a:lstStyle/>
          <a:p>
            <a:r>
              <a:rPr lang="en-US" dirty="0" smtClean="0"/>
              <a:t>Dr. </a:t>
            </a:r>
            <a:r>
              <a:rPr lang="en-US" dirty="0" err="1" smtClean="0"/>
              <a:t>Rashmi</a:t>
            </a:r>
            <a:r>
              <a:rPr lang="en-US" dirty="0" smtClean="0"/>
              <a:t> Gore</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0"/>
            <a:ext cx="4858889" cy="5157192"/>
          </a:xfrm>
          <a:prstGeom prst="rect">
            <a:avLst/>
          </a:prstGeom>
        </p:spPr>
      </p:pic>
    </p:spTree>
    <p:extLst>
      <p:ext uri="{BB962C8B-B14F-4D97-AF65-F5344CB8AC3E}">
        <p14:creationId xmlns:p14="http://schemas.microsoft.com/office/powerpoint/2010/main" val="379592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Herbert Spencer, a great philosopher, sociologist and political theorist told this theory very childish, primitive and unscientific</a:t>
            </a:r>
          </a:p>
          <a:p>
            <a:pPr algn="just"/>
            <a:r>
              <a:rPr lang="en-US" dirty="0" smtClean="0"/>
              <a:t>It is because the leaders are the product of environment</a:t>
            </a:r>
          </a:p>
          <a:p>
            <a:pPr algn="just"/>
            <a:r>
              <a:rPr lang="en-US" dirty="0" smtClean="0"/>
              <a:t>Society makes man leaders so it is  not the fact that great man makes society by their inherent traits</a:t>
            </a:r>
            <a:endParaRPr lang="en-IN" dirty="0"/>
          </a:p>
        </p:txBody>
      </p:sp>
      <p:sp>
        <p:nvSpPr>
          <p:cNvPr id="2" name="Title 1"/>
          <p:cNvSpPr>
            <a:spLocks noGrp="1"/>
          </p:cNvSpPr>
          <p:nvPr>
            <p:ph type="title"/>
          </p:nvPr>
        </p:nvSpPr>
        <p:spPr/>
        <p:txBody>
          <a:bodyPr/>
          <a:lstStyle/>
          <a:p>
            <a:r>
              <a:rPr lang="en-US" dirty="0" smtClean="0"/>
              <a:t>Criticism</a:t>
            </a:r>
            <a:endParaRPr lang="en-IN" dirty="0"/>
          </a:p>
        </p:txBody>
      </p:sp>
    </p:spTree>
    <p:extLst>
      <p:ext uri="{BB962C8B-B14F-4D97-AF65-F5344CB8AC3E}">
        <p14:creationId xmlns:p14="http://schemas.microsoft.com/office/powerpoint/2010/main" val="1923932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Up to 20</a:t>
            </a:r>
            <a:r>
              <a:rPr lang="en-US" baseline="30000" dirty="0" smtClean="0"/>
              <a:t>th</a:t>
            </a:r>
            <a:r>
              <a:rPr lang="en-US" dirty="0" smtClean="0"/>
              <a:t> century  the view developed that great leaders are shaped and molded by their times by learning and developing the traits which are necessary to lead</a:t>
            </a:r>
          </a:p>
          <a:p>
            <a:pPr marL="0" indent="0" algn="just">
              <a:buNone/>
            </a:pPr>
            <a:r>
              <a:rPr lang="en-US" b="1" dirty="0" smtClean="0"/>
              <a:t>Still  the supporters of this theory says that men and women leaders are born not prepared.</a:t>
            </a:r>
            <a:endParaRPr lang="en-IN" b="1" dirty="0"/>
          </a:p>
        </p:txBody>
      </p:sp>
      <p:sp>
        <p:nvSpPr>
          <p:cNvPr id="2" name="Title 1"/>
          <p:cNvSpPr>
            <a:spLocks noGrp="1"/>
          </p:cNvSpPr>
          <p:nvPr>
            <p:ph type="title"/>
          </p:nvPr>
        </p:nvSpPr>
        <p:spPr/>
        <p:txBody>
          <a:bodyPr/>
          <a:lstStyle/>
          <a:p>
            <a:r>
              <a:rPr lang="en-US" dirty="0" smtClean="0"/>
              <a:t>Contd</a:t>
            </a:r>
            <a:r>
              <a:rPr lang="en-US" dirty="0"/>
              <a:t>.</a:t>
            </a:r>
            <a:endParaRPr lang="en-IN" dirty="0"/>
          </a:p>
        </p:txBody>
      </p:sp>
    </p:spTree>
    <p:extLst>
      <p:ext uri="{BB962C8B-B14F-4D97-AF65-F5344CB8AC3E}">
        <p14:creationId xmlns:p14="http://schemas.microsoft.com/office/powerpoint/2010/main" val="265219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Mahatma Gandhi</a:t>
            </a:r>
          </a:p>
          <a:p>
            <a:r>
              <a:rPr lang="en-US" dirty="0" smtClean="0"/>
              <a:t>Alexander</a:t>
            </a:r>
          </a:p>
          <a:p>
            <a:r>
              <a:rPr lang="en-US" dirty="0" smtClean="0"/>
              <a:t>Abraham Lincoln</a:t>
            </a:r>
          </a:p>
          <a:p>
            <a:r>
              <a:rPr lang="en-US" dirty="0" smtClean="0"/>
              <a:t>Napoleon</a:t>
            </a:r>
          </a:p>
          <a:p>
            <a:r>
              <a:rPr lang="en-US" dirty="0" err="1" smtClean="0"/>
              <a:t>Subhash</a:t>
            </a:r>
            <a:r>
              <a:rPr lang="en-US" dirty="0" smtClean="0"/>
              <a:t> Chandra Bose</a:t>
            </a:r>
          </a:p>
          <a:p>
            <a:r>
              <a:rPr lang="en-US" dirty="0" smtClean="0"/>
              <a:t>Julius Caesar</a:t>
            </a:r>
          </a:p>
          <a:p>
            <a:r>
              <a:rPr lang="en-US" dirty="0" smtClean="0"/>
              <a:t>Chandra Gupta </a:t>
            </a:r>
            <a:r>
              <a:rPr lang="en-US" dirty="0" err="1" smtClean="0"/>
              <a:t>Maurya</a:t>
            </a:r>
            <a:endParaRPr lang="en-US" dirty="0" smtClean="0"/>
          </a:p>
          <a:p>
            <a:r>
              <a:rPr lang="en-US" dirty="0" smtClean="0"/>
              <a:t>Mao </a:t>
            </a:r>
            <a:r>
              <a:rPr lang="en-US" dirty="0" err="1" smtClean="0"/>
              <a:t>Tse</a:t>
            </a:r>
            <a:r>
              <a:rPr lang="en-US" dirty="0" smtClean="0"/>
              <a:t> Tung</a:t>
            </a:r>
            <a:endParaRPr lang="en-IN" dirty="0"/>
          </a:p>
        </p:txBody>
      </p:sp>
      <p:sp>
        <p:nvSpPr>
          <p:cNvPr id="2" name="Title 1"/>
          <p:cNvSpPr>
            <a:spLocks noGrp="1"/>
          </p:cNvSpPr>
          <p:nvPr>
            <p:ph type="title"/>
          </p:nvPr>
        </p:nvSpPr>
        <p:spPr/>
        <p:txBody>
          <a:bodyPr>
            <a:normAutofit fontScale="90000"/>
          </a:bodyPr>
          <a:lstStyle/>
          <a:p>
            <a:r>
              <a:rPr lang="en-US" dirty="0" smtClean="0"/>
              <a:t>Some examples of great leaders</a:t>
            </a:r>
            <a:endParaRPr lang="en-IN" dirty="0"/>
          </a:p>
        </p:txBody>
      </p:sp>
    </p:spTree>
    <p:extLst>
      <p:ext uri="{BB962C8B-B14F-4D97-AF65-F5344CB8AC3E}">
        <p14:creationId xmlns:p14="http://schemas.microsoft.com/office/powerpoint/2010/main" val="3661838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indent="-457200" algn="just"/>
            <a:r>
              <a:rPr lang="en-US" b="1" dirty="0" smtClean="0"/>
              <a:t>Thomas Carlyle </a:t>
            </a:r>
            <a:r>
              <a:rPr lang="en-US" dirty="0" smtClean="0"/>
              <a:t>and </a:t>
            </a:r>
            <a:r>
              <a:rPr lang="en-US" b="1" dirty="0" smtClean="0"/>
              <a:t>Francis Galton  </a:t>
            </a:r>
            <a:r>
              <a:rPr lang="en-US" dirty="0" smtClean="0"/>
              <a:t>established and supported trait theory of leadership</a:t>
            </a:r>
          </a:p>
          <a:p>
            <a:pPr marL="457200" indent="-457200" algn="just"/>
            <a:r>
              <a:rPr lang="en-US" dirty="0" smtClean="0"/>
              <a:t>Ordway  </a:t>
            </a:r>
            <a:r>
              <a:rPr lang="en-US" dirty="0" err="1" smtClean="0"/>
              <a:t>Tead</a:t>
            </a:r>
            <a:r>
              <a:rPr lang="en-US" dirty="0" smtClean="0"/>
              <a:t> &amp; Chester I. Barnard  advocated the </a:t>
            </a:r>
            <a:r>
              <a:rPr lang="en-US" smtClean="0"/>
              <a:t>theory </a:t>
            </a:r>
            <a:r>
              <a:rPr lang="en-US" smtClean="0"/>
              <a:t>prominently</a:t>
            </a:r>
            <a:endParaRPr lang="en-US" dirty="0" smtClean="0"/>
          </a:p>
          <a:p>
            <a:pPr marL="457200" indent="-457200" algn="just"/>
            <a:r>
              <a:rPr lang="en-US" dirty="0" smtClean="0"/>
              <a:t>It is also known as </a:t>
            </a:r>
            <a:r>
              <a:rPr lang="en-US" b="1" dirty="0" smtClean="0"/>
              <a:t>Dispositional Theory</a:t>
            </a:r>
          </a:p>
          <a:p>
            <a:pPr marL="457200" indent="-457200" algn="just"/>
            <a:r>
              <a:rPr lang="en-US" dirty="0" smtClean="0"/>
              <a:t>Theory focuses that successful leaders definitely have some personalities traits and abilities like courage, leading capacity, communication skill etc. which make them different </a:t>
            </a:r>
            <a:r>
              <a:rPr lang="en-IN" dirty="0"/>
              <a:t> </a:t>
            </a:r>
            <a:r>
              <a:rPr lang="en-IN" dirty="0" smtClean="0"/>
              <a:t>from those who are less effective.</a:t>
            </a:r>
            <a:endParaRPr lang="en-US" dirty="0" smtClean="0"/>
          </a:p>
        </p:txBody>
      </p:sp>
      <p:sp>
        <p:nvSpPr>
          <p:cNvPr id="2" name="Title 1"/>
          <p:cNvSpPr>
            <a:spLocks noGrp="1"/>
          </p:cNvSpPr>
          <p:nvPr>
            <p:ph type="title"/>
          </p:nvPr>
        </p:nvSpPr>
        <p:spPr/>
        <p:txBody>
          <a:bodyPr/>
          <a:lstStyle/>
          <a:p>
            <a:r>
              <a:rPr lang="en-US" dirty="0" smtClean="0"/>
              <a:t>The Trait Theory</a:t>
            </a:r>
            <a:endParaRPr lang="en-IN" dirty="0"/>
          </a:p>
        </p:txBody>
      </p:sp>
    </p:spTree>
    <p:extLst>
      <p:ext uri="{BB962C8B-B14F-4D97-AF65-F5344CB8AC3E}">
        <p14:creationId xmlns:p14="http://schemas.microsoft.com/office/powerpoint/2010/main" val="3703966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These traits will not be solely responsible to identify whether a person will be effective leader or not but the persons who are effective leaders, these traits are essentially seen in their personalities</a:t>
            </a:r>
          </a:p>
          <a:p>
            <a:pPr algn="just"/>
            <a:endParaRPr lang="en-IN" dirty="0"/>
          </a:p>
        </p:txBody>
      </p:sp>
      <p:sp>
        <p:nvSpPr>
          <p:cNvPr id="3" name="Title 2"/>
          <p:cNvSpPr>
            <a:spLocks noGrp="1"/>
          </p:cNvSpPr>
          <p:nvPr>
            <p:ph type="title"/>
          </p:nvPr>
        </p:nvSpPr>
        <p:spPr/>
        <p:txBody>
          <a:bodyPr/>
          <a:lstStyle/>
          <a:p>
            <a:r>
              <a:rPr lang="en-US" dirty="0" smtClean="0"/>
              <a:t>Contd.</a:t>
            </a:r>
            <a:endParaRPr lang="en-IN" dirty="0"/>
          </a:p>
        </p:txBody>
      </p:sp>
    </p:spTree>
    <p:extLst>
      <p:ext uri="{BB962C8B-B14F-4D97-AF65-F5344CB8AC3E}">
        <p14:creationId xmlns:p14="http://schemas.microsoft.com/office/powerpoint/2010/main" val="3783351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fontScale="25000" lnSpcReduction="20000"/>
          </a:bodyPr>
          <a:lstStyle/>
          <a:p>
            <a:endParaRPr lang="en-US" dirty="0" smtClean="0"/>
          </a:p>
          <a:p>
            <a:pPr algn="just"/>
            <a:r>
              <a:rPr lang="en-US" sz="11200" dirty="0" smtClean="0"/>
              <a:t>Intelligent, interest and initiative level is higher than average persons</a:t>
            </a:r>
          </a:p>
          <a:p>
            <a:pPr algn="just"/>
            <a:r>
              <a:rPr lang="en-US" sz="11200" dirty="0" smtClean="0"/>
              <a:t>Emotional maturity &amp; self confidence</a:t>
            </a:r>
          </a:p>
          <a:p>
            <a:pPr algn="just"/>
            <a:r>
              <a:rPr lang="en-US" sz="11200" dirty="0" smtClean="0"/>
              <a:t>Creativity, flexibility&amp; leadership motivation</a:t>
            </a:r>
          </a:p>
          <a:p>
            <a:pPr algn="just"/>
            <a:r>
              <a:rPr lang="en-US" sz="11200" dirty="0" smtClean="0"/>
              <a:t>Achievement motivation and high level of efforts to achieve ambitions</a:t>
            </a:r>
          </a:p>
          <a:p>
            <a:pPr algn="just"/>
            <a:r>
              <a:rPr lang="en-US" sz="11200" dirty="0" smtClean="0"/>
              <a:t>Capability of exercising fair judgment, strong analytic abilities</a:t>
            </a:r>
          </a:p>
          <a:p>
            <a:pPr algn="just"/>
            <a:r>
              <a:rPr lang="en-US" sz="11200" dirty="0" smtClean="0"/>
              <a:t>Sense of responsibility</a:t>
            </a:r>
          </a:p>
          <a:p>
            <a:pPr algn="just"/>
            <a:r>
              <a:rPr lang="en-US" sz="11200" dirty="0" smtClean="0"/>
              <a:t>Enthusiasm and high level of energy &amp; stamina</a:t>
            </a:r>
          </a:p>
          <a:p>
            <a:pPr algn="just"/>
            <a:endParaRPr lang="en-US" sz="11200" dirty="0" smtClean="0"/>
          </a:p>
          <a:p>
            <a:pPr algn="just"/>
            <a:endParaRPr lang="en-US" sz="11200" dirty="0" smtClean="0"/>
          </a:p>
          <a:p>
            <a:pPr marL="109728" indent="0" algn="just">
              <a:buNone/>
            </a:pPr>
            <a:r>
              <a:rPr lang="en-US" sz="11200" dirty="0" smtClean="0"/>
              <a:t> </a:t>
            </a:r>
            <a:endParaRPr lang="en-IN" sz="11200" dirty="0"/>
          </a:p>
        </p:txBody>
      </p:sp>
      <p:sp>
        <p:nvSpPr>
          <p:cNvPr id="3" name="Title 2"/>
          <p:cNvSpPr>
            <a:spLocks noGrp="1"/>
          </p:cNvSpPr>
          <p:nvPr>
            <p:ph type="title"/>
          </p:nvPr>
        </p:nvSpPr>
        <p:spPr/>
        <p:txBody>
          <a:bodyPr/>
          <a:lstStyle/>
          <a:p>
            <a:r>
              <a:rPr lang="en-US" dirty="0" smtClean="0"/>
              <a:t>Core traits  in leaders </a:t>
            </a:r>
            <a:endParaRPr lang="en-IN" dirty="0"/>
          </a:p>
        </p:txBody>
      </p:sp>
    </p:spTree>
    <p:extLst>
      <p:ext uri="{BB962C8B-B14F-4D97-AF65-F5344CB8AC3E}">
        <p14:creationId xmlns:p14="http://schemas.microsoft.com/office/powerpoint/2010/main" val="3377554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Many researches validated the theory and its foundation</a:t>
            </a:r>
          </a:p>
          <a:p>
            <a:r>
              <a:rPr lang="en-US" dirty="0" smtClean="0"/>
              <a:t>It provides the detail knowledge of leader’s  traits to understand the process of leadership</a:t>
            </a:r>
          </a:p>
        </p:txBody>
      </p:sp>
      <p:sp>
        <p:nvSpPr>
          <p:cNvPr id="3" name="Title 2"/>
          <p:cNvSpPr>
            <a:spLocks noGrp="1"/>
          </p:cNvSpPr>
          <p:nvPr>
            <p:ph type="title"/>
          </p:nvPr>
        </p:nvSpPr>
        <p:spPr/>
        <p:txBody>
          <a:bodyPr/>
          <a:lstStyle/>
          <a:p>
            <a:r>
              <a:rPr lang="en-US" dirty="0" smtClean="0"/>
              <a:t>Advantages of theory</a:t>
            </a:r>
            <a:endParaRPr lang="en-IN" dirty="0"/>
          </a:p>
        </p:txBody>
      </p:sp>
    </p:spTree>
    <p:extLst>
      <p:ext uri="{BB962C8B-B14F-4D97-AF65-F5344CB8AC3E}">
        <p14:creationId xmlns:p14="http://schemas.microsoft.com/office/powerpoint/2010/main" val="4112913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It may be a subjective decision to determine who is successful leader</a:t>
            </a:r>
          </a:p>
          <a:p>
            <a:pPr algn="just"/>
            <a:r>
              <a:rPr lang="en-US" dirty="0" smtClean="0"/>
              <a:t>There is a long list of traits which may be responsible for success leader </a:t>
            </a:r>
          </a:p>
          <a:p>
            <a:pPr algn="just"/>
            <a:r>
              <a:rPr lang="en-US" dirty="0" smtClean="0"/>
              <a:t>It is quite difficult to identify traits which may be responsible for success as a leader</a:t>
            </a:r>
          </a:p>
          <a:p>
            <a:pPr algn="just"/>
            <a:r>
              <a:rPr lang="en-US" dirty="0" smtClean="0"/>
              <a:t>It is really very complex theory</a:t>
            </a:r>
          </a:p>
          <a:p>
            <a:pPr algn="just"/>
            <a:r>
              <a:rPr lang="en-US" dirty="0"/>
              <a:t>Theory does not focus on situations where leadership can take place </a:t>
            </a:r>
          </a:p>
          <a:p>
            <a:pPr marL="109728" indent="0" algn="just">
              <a:buNone/>
            </a:pPr>
            <a:endParaRPr lang="en-US" dirty="0"/>
          </a:p>
          <a:p>
            <a:pPr algn="just"/>
            <a:endParaRPr lang="en-IN" dirty="0"/>
          </a:p>
          <a:p>
            <a:pPr algn="just"/>
            <a:endParaRPr lang="en-US" dirty="0" smtClean="0"/>
          </a:p>
          <a:p>
            <a:pPr algn="just"/>
            <a:endParaRPr lang="en-IN" dirty="0"/>
          </a:p>
        </p:txBody>
      </p:sp>
      <p:sp>
        <p:nvSpPr>
          <p:cNvPr id="3" name="Title 2"/>
          <p:cNvSpPr>
            <a:spLocks noGrp="1"/>
          </p:cNvSpPr>
          <p:nvPr>
            <p:ph type="title"/>
          </p:nvPr>
        </p:nvSpPr>
        <p:spPr/>
        <p:txBody>
          <a:bodyPr/>
          <a:lstStyle/>
          <a:p>
            <a:r>
              <a:rPr lang="en-US" dirty="0" smtClean="0"/>
              <a:t>criticism</a:t>
            </a:r>
            <a:endParaRPr lang="en-IN" dirty="0"/>
          </a:p>
        </p:txBody>
      </p:sp>
    </p:spTree>
    <p:extLst>
      <p:ext uri="{BB962C8B-B14F-4D97-AF65-F5344CB8AC3E}">
        <p14:creationId xmlns:p14="http://schemas.microsoft.com/office/powerpoint/2010/main" val="4025951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It can be applied by people at all types of organizations</a:t>
            </a:r>
          </a:p>
          <a:p>
            <a:pPr algn="just"/>
            <a:r>
              <a:rPr lang="en-US" dirty="0" smtClean="0"/>
              <a:t>This theory gives an awareness to leaders to identify their strengths and weaknesses and develop skills accordingly needed for the organization</a:t>
            </a:r>
          </a:p>
          <a:p>
            <a:pPr algn="just"/>
            <a:endParaRPr lang="en-IN" dirty="0"/>
          </a:p>
        </p:txBody>
      </p:sp>
      <p:sp>
        <p:nvSpPr>
          <p:cNvPr id="3" name="Title 2"/>
          <p:cNvSpPr>
            <a:spLocks noGrp="1"/>
          </p:cNvSpPr>
          <p:nvPr>
            <p:ph type="title"/>
          </p:nvPr>
        </p:nvSpPr>
        <p:spPr/>
        <p:txBody>
          <a:bodyPr/>
          <a:lstStyle/>
          <a:p>
            <a:r>
              <a:rPr lang="en-US" dirty="0" smtClean="0"/>
              <a:t>Utility or Importance of theory</a:t>
            </a:r>
            <a:endParaRPr lang="en-IN" dirty="0"/>
          </a:p>
        </p:txBody>
      </p:sp>
    </p:spTree>
    <p:extLst>
      <p:ext uri="{BB962C8B-B14F-4D97-AF65-F5344CB8AC3E}">
        <p14:creationId xmlns:p14="http://schemas.microsoft.com/office/powerpoint/2010/main" val="1713344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algn="just"/>
            <a:r>
              <a:rPr lang="en-US" dirty="0" smtClean="0"/>
              <a:t>In 1969 this theory was introduced as life cycle theory of leadership</a:t>
            </a:r>
            <a:endParaRPr lang="en-US" dirty="0"/>
          </a:p>
          <a:p>
            <a:pPr algn="just"/>
            <a:endParaRPr lang="en-US" dirty="0" smtClean="0"/>
          </a:p>
          <a:p>
            <a:pPr algn="just"/>
            <a:r>
              <a:rPr lang="en-US" dirty="0" smtClean="0"/>
              <a:t>It works on assumptions that the most effective style of leadership changes from situation to situation</a:t>
            </a:r>
          </a:p>
          <a:p>
            <a:pPr algn="just"/>
            <a:r>
              <a:rPr lang="en-US" dirty="0" smtClean="0"/>
              <a:t>If a leader wants to be successful he has to adept his attitude  and style according to situation</a:t>
            </a:r>
            <a:endParaRPr lang="en-US" dirty="0"/>
          </a:p>
        </p:txBody>
      </p:sp>
      <p:sp>
        <p:nvSpPr>
          <p:cNvPr id="3" name="Title 2"/>
          <p:cNvSpPr>
            <a:spLocks noGrp="1"/>
          </p:cNvSpPr>
          <p:nvPr>
            <p:ph type="title"/>
          </p:nvPr>
        </p:nvSpPr>
        <p:spPr/>
        <p:txBody>
          <a:bodyPr/>
          <a:lstStyle/>
          <a:p>
            <a:r>
              <a:rPr lang="en-US" dirty="0" smtClean="0"/>
              <a:t>Situational theory of leadership</a:t>
            </a:r>
            <a:endParaRPr lang="en-IN" dirty="0"/>
          </a:p>
        </p:txBody>
      </p:sp>
    </p:spTree>
    <p:extLst>
      <p:ext uri="{BB962C8B-B14F-4D97-AF65-F5344CB8AC3E}">
        <p14:creationId xmlns:p14="http://schemas.microsoft.com/office/powerpoint/2010/main" val="1070275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8840"/>
            <a:ext cx="8229600" cy="4176464"/>
          </a:xfrm>
        </p:spPr>
        <p:txBody>
          <a:bodyPr>
            <a:normAutofit/>
          </a:bodyPr>
          <a:lstStyle/>
          <a:p>
            <a:pPr marL="109728" indent="0" algn="just">
              <a:buNone/>
            </a:pPr>
            <a:r>
              <a:rPr lang="en-US" b="1" dirty="0"/>
              <a:t>At the end of this presentation </a:t>
            </a:r>
            <a:r>
              <a:rPr lang="en-US" b="1" dirty="0" smtClean="0"/>
              <a:t>learners will </a:t>
            </a:r>
            <a:r>
              <a:rPr lang="en-US" b="1" dirty="0"/>
              <a:t>be able to-</a:t>
            </a:r>
          </a:p>
          <a:p>
            <a:pPr algn="just"/>
            <a:r>
              <a:rPr lang="en-US" dirty="0"/>
              <a:t>Understand the concept of </a:t>
            </a:r>
            <a:r>
              <a:rPr lang="en-US" dirty="0" smtClean="0"/>
              <a:t>leadership</a:t>
            </a:r>
          </a:p>
          <a:p>
            <a:pPr algn="just"/>
            <a:r>
              <a:rPr lang="en-US" dirty="0" smtClean="0"/>
              <a:t>Classify the theories of leadership</a:t>
            </a:r>
            <a:endParaRPr lang="en-US" dirty="0"/>
          </a:p>
          <a:p>
            <a:pPr algn="just"/>
            <a:r>
              <a:rPr lang="en-US" dirty="0" smtClean="0"/>
              <a:t>Discuss the Great man Theory of </a:t>
            </a:r>
            <a:r>
              <a:rPr lang="en-US" dirty="0"/>
              <a:t>leadership</a:t>
            </a:r>
          </a:p>
          <a:p>
            <a:pPr algn="just"/>
            <a:r>
              <a:rPr lang="en-US" dirty="0"/>
              <a:t>Focus on </a:t>
            </a:r>
            <a:r>
              <a:rPr lang="en-US" dirty="0" smtClean="0"/>
              <a:t>Trait theory of leadership </a:t>
            </a:r>
          </a:p>
          <a:p>
            <a:pPr algn="just"/>
            <a:r>
              <a:rPr lang="en-US" dirty="0" smtClean="0"/>
              <a:t>Recognize core traits in leaders</a:t>
            </a:r>
          </a:p>
          <a:p>
            <a:pPr algn="just"/>
            <a:r>
              <a:rPr lang="en-US" dirty="0" smtClean="0"/>
              <a:t>Recall the significant features of situational leadership</a:t>
            </a:r>
            <a:endParaRPr lang="en-US" dirty="0"/>
          </a:p>
          <a:p>
            <a:pPr algn="just"/>
            <a:endParaRPr lang="en-IN" dirty="0" smtClean="0"/>
          </a:p>
          <a:p>
            <a:endParaRPr lang="en-IN" dirty="0" smtClean="0"/>
          </a:p>
          <a:p>
            <a:endParaRPr lang="en-IN" dirty="0" smtClean="0"/>
          </a:p>
          <a:p>
            <a:pPr marL="109728" indent="0">
              <a:buNone/>
            </a:pPr>
            <a:endParaRPr lang="en-IN" dirty="0" smtClean="0"/>
          </a:p>
        </p:txBody>
      </p:sp>
      <p:sp>
        <p:nvSpPr>
          <p:cNvPr id="3" name="Title 2"/>
          <p:cNvSpPr>
            <a:spLocks noGrp="1"/>
          </p:cNvSpPr>
          <p:nvPr>
            <p:ph type="title"/>
          </p:nvPr>
        </p:nvSpPr>
        <p:spPr>
          <a:xfrm>
            <a:off x="457200" y="274638"/>
            <a:ext cx="8229600" cy="1210146"/>
          </a:xfrm>
        </p:spPr>
        <p:txBody>
          <a:bodyPr>
            <a:normAutofit/>
          </a:bodyPr>
          <a:lstStyle/>
          <a:p>
            <a:r>
              <a:rPr lang="en-IN" dirty="0" smtClean="0"/>
              <a:t>Objectives</a:t>
            </a:r>
            <a:endParaRPr lang="en-IN" dirty="0"/>
          </a:p>
        </p:txBody>
      </p:sp>
    </p:spTree>
    <p:extLst>
      <p:ext uri="{BB962C8B-B14F-4D97-AF65-F5344CB8AC3E}">
        <p14:creationId xmlns:p14="http://schemas.microsoft.com/office/powerpoint/2010/main" val="3296825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approach is connected to </a:t>
            </a:r>
            <a:r>
              <a:rPr lang="en-US" b="1" dirty="0" smtClean="0"/>
              <a:t>Paul Hersey &amp; Ken Blanchard</a:t>
            </a:r>
            <a:endParaRPr lang="en-IN" b="1" dirty="0"/>
          </a:p>
        </p:txBody>
      </p:sp>
      <p:sp>
        <p:nvSpPr>
          <p:cNvPr id="3" name="Title 2"/>
          <p:cNvSpPr>
            <a:spLocks noGrp="1"/>
          </p:cNvSpPr>
          <p:nvPr>
            <p:ph type="title"/>
          </p:nvPr>
        </p:nvSpPr>
        <p:spPr/>
        <p:txBody>
          <a:bodyPr/>
          <a:lstStyle/>
          <a:p>
            <a:r>
              <a:rPr lang="en-US" dirty="0" smtClean="0"/>
              <a:t>Contd.</a:t>
            </a:r>
            <a:endParaRPr lang="en-IN" dirty="0"/>
          </a:p>
        </p:txBody>
      </p:sp>
    </p:spTree>
    <p:extLst>
      <p:ext uri="{BB962C8B-B14F-4D97-AF65-F5344CB8AC3E}">
        <p14:creationId xmlns:p14="http://schemas.microsoft.com/office/powerpoint/2010/main" val="1445369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848"/>
            <a:ext cx="8229600" cy="4320480"/>
          </a:xfrm>
        </p:spPr>
        <p:txBody>
          <a:bodyPr>
            <a:normAutofit lnSpcReduction="10000"/>
          </a:bodyPr>
          <a:lstStyle/>
          <a:p>
            <a:pPr algn="just"/>
            <a:r>
              <a:rPr lang="en-US" dirty="0"/>
              <a:t>In 1950 </a:t>
            </a:r>
            <a:r>
              <a:rPr lang="en-US" dirty="0" err="1"/>
              <a:t>Rensis</a:t>
            </a:r>
            <a:r>
              <a:rPr lang="en-US" dirty="0"/>
              <a:t> </a:t>
            </a:r>
            <a:r>
              <a:rPr lang="en-US" dirty="0" err="1"/>
              <a:t>Likert</a:t>
            </a:r>
            <a:r>
              <a:rPr lang="en-US" dirty="0"/>
              <a:t> attempted to find the characteristics of effective leaders. leadership. </a:t>
            </a:r>
            <a:endParaRPr lang="en-IN" dirty="0"/>
          </a:p>
          <a:p>
            <a:pPr algn="just"/>
            <a:r>
              <a:rPr lang="en-IN" dirty="0" smtClean="0"/>
              <a:t>It focus that natural abilities are not important but it is environment which is responsible to make a person leader</a:t>
            </a:r>
          </a:p>
          <a:p>
            <a:pPr algn="just"/>
            <a:r>
              <a:rPr lang="en-US" dirty="0" smtClean="0"/>
              <a:t>The success of leadership is based on the </a:t>
            </a:r>
            <a:r>
              <a:rPr lang="en-US" dirty="0" err="1" smtClean="0"/>
              <a:t>behaviour</a:t>
            </a:r>
            <a:r>
              <a:rPr lang="en-US" dirty="0" smtClean="0"/>
              <a:t> of leader</a:t>
            </a:r>
          </a:p>
          <a:p>
            <a:pPr algn="just"/>
            <a:r>
              <a:rPr lang="en-US" dirty="0" smtClean="0"/>
              <a:t>A specific </a:t>
            </a:r>
            <a:r>
              <a:rPr lang="en-US" dirty="0" err="1" smtClean="0"/>
              <a:t>behaviour</a:t>
            </a:r>
            <a:r>
              <a:rPr lang="en-US" dirty="0" smtClean="0"/>
              <a:t> is required for effective and successful leadership and it can be learnt</a:t>
            </a:r>
          </a:p>
          <a:p>
            <a:pPr algn="just"/>
            <a:endParaRPr lang="en-IN" dirty="0"/>
          </a:p>
        </p:txBody>
      </p:sp>
      <p:sp>
        <p:nvSpPr>
          <p:cNvPr id="3" name="Title 2"/>
          <p:cNvSpPr>
            <a:spLocks noGrp="1"/>
          </p:cNvSpPr>
          <p:nvPr>
            <p:ph type="title"/>
          </p:nvPr>
        </p:nvSpPr>
        <p:spPr>
          <a:xfrm>
            <a:off x="539552" y="0"/>
            <a:ext cx="8280920" cy="2132856"/>
          </a:xfrm>
        </p:spPr>
        <p:txBody>
          <a:bodyPr>
            <a:normAutofit/>
          </a:bodyPr>
          <a:lstStyle/>
          <a:p>
            <a:pPr algn="ctr"/>
            <a:r>
              <a:rPr lang="en-IN" dirty="0" smtClean="0"/>
              <a:t>Behavioural </a:t>
            </a:r>
            <a:r>
              <a:rPr lang="en-IN" dirty="0"/>
              <a:t>T</a:t>
            </a:r>
            <a:r>
              <a:rPr lang="en-IN" dirty="0" smtClean="0"/>
              <a:t>heory</a:t>
            </a:r>
            <a:br>
              <a:rPr lang="en-IN" dirty="0" smtClean="0"/>
            </a:br>
            <a:r>
              <a:rPr lang="en-US" sz="2400" b="0" dirty="0">
                <a:effectLst/>
              </a:rPr>
              <a:t>Behavior is the mirror in which everyone shows their image.” - Johann Wolfgang von Goethe </a:t>
            </a:r>
            <a:r>
              <a:rPr lang="en-US" sz="3100" b="0" dirty="0">
                <a:effectLst/>
              </a:rPr>
              <a:t> </a:t>
            </a:r>
            <a:endParaRPr lang="en-IN" sz="3100" dirty="0"/>
          </a:p>
        </p:txBody>
      </p:sp>
    </p:spTree>
    <p:extLst>
      <p:ext uri="{BB962C8B-B14F-4D97-AF65-F5344CB8AC3E}">
        <p14:creationId xmlns:p14="http://schemas.microsoft.com/office/powerpoint/2010/main" val="4107681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theory believes that </a:t>
            </a:r>
            <a:r>
              <a:rPr lang="en-US" b="1" dirty="0" smtClean="0"/>
              <a:t>leaders can be made rather then born</a:t>
            </a:r>
          </a:p>
          <a:p>
            <a:pPr algn="just"/>
            <a:r>
              <a:rPr lang="en-US" dirty="0" smtClean="0"/>
              <a:t>Successful leadership is based on definable and learnable </a:t>
            </a:r>
            <a:r>
              <a:rPr lang="en-US" dirty="0" err="1" smtClean="0"/>
              <a:t>behaviour</a:t>
            </a:r>
            <a:endParaRPr lang="en-US" dirty="0" smtClean="0"/>
          </a:p>
          <a:p>
            <a:pPr algn="just"/>
            <a:r>
              <a:rPr lang="en-US" dirty="0" smtClean="0"/>
              <a:t>Specific </a:t>
            </a:r>
            <a:r>
              <a:rPr lang="en-US" dirty="0" err="1" smtClean="0"/>
              <a:t>behaviour</a:t>
            </a:r>
            <a:r>
              <a:rPr lang="en-US" dirty="0" smtClean="0"/>
              <a:t> differentiate leaders from non-leaders</a:t>
            </a:r>
          </a:p>
          <a:p>
            <a:pPr algn="just"/>
            <a:r>
              <a:rPr lang="en-US" dirty="0" smtClean="0"/>
              <a:t>Particular </a:t>
            </a:r>
            <a:r>
              <a:rPr lang="en-US" dirty="0" err="1" smtClean="0"/>
              <a:t>behaviour</a:t>
            </a:r>
            <a:r>
              <a:rPr lang="en-US" dirty="0" smtClean="0"/>
              <a:t> determines the style of leadership </a:t>
            </a:r>
            <a:r>
              <a:rPr lang="en-US" dirty="0" err="1" smtClean="0"/>
              <a:t>i.e.autocratic</a:t>
            </a:r>
            <a:r>
              <a:rPr lang="en-US" dirty="0" smtClean="0"/>
              <a:t> or democratic etc.</a:t>
            </a:r>
          </a:p>
          <a:p>
            <a:pPr algn="just"/>
            <a:endParaRPr lang="en-IN" dirty="0"/>
          </a:p>
        </p:txBody>
      </p:sp>
      <p:sp>
        <p:nvSpPr>
          <p:cNvPr id="3" name="Title 2"/>
          <p:cNvSpPr>
            <a:spLocks noGrp="1"/>
          </p:cNvSpPr>
          <p:nvPr>
            <p:ph type="title"/>
          </p:nvPr>
        </p:nvSpPr>
        <p:spPr/>
        <p:txBody>
          <a:bodyPr>
            <a:normAutofit fontScale="90000"/>
          </a:bodyPr>
          <a:lstStyle/>
          <a:p>
            <a:r>
              <a:rPr lang="en-US" dirty="0" err="1" smtClean="0"/>
              <a:t>Behavioural</a:t>
            </a:r>
            <a:r>
              <a:rPr lang="en-US" dirty="0" smtClean="0"/>
              <a:t> Theory : assumptions</a:t>
            </a:r>
            <a:endParaRPr lang="en-IN" dirty="0"/>
          </a:p>
        </p:txBody>
      </p:sp>
    </p:spTree>
    <p:extLst>
      <p:ext uri="{BB962C8B-B14F-4D97-AF65-F5344CB8AC3E}">
        <p14:creationId xmlns:p14="http://schemas.microsoft.com/office/powerpoint/2010/main" val="2253442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64904"/>
            <a:ext cx="8229600" cy="3442387"/>
          </a:xfrm>
        </p:spPr>
        <p:txBody>
          <a:bodyPr>
            <a:normAutofit lnSpcReduction="10000"/>
          </a:bodyPr>
          <a:lstStyle/>
          <a:p>
            <a:r>
              <a:rPr lang="en-US" sz="3600" b="1" dirty="0"/>
              <a:t>Task- oriented leaders</a:t>
            </a:r>
            <a:br>
              <a:rPr lang="en-US" sz="3600" b="1" dirty="0"/>
            </a:br>
            <a:endParaRPr lang="en-US" sz="3600" b="1" dirty="0" smtClean="0"/>
          </a:p>
          <a:p>
            <a:pPr marL="109728" indent="0" algn="just">
              <a:buNone/>
            </a:pPr>
            <a:r>
              <a:rPr lang="en-US" dirty="0" smtClean="0"/>
              <a:t>Task-oriented </a:t>
            </a:r>
            <a:r>
              <a:rPr lang="en-US" dirty="0"/>
              <a:t>leaders are primarily concerned with the systems and structure that lets their team carry out their work. This includes everything from task descriptions to standard operating procedures, organizational and team structure, communication lines, and so on.</a:t>
            </a:r>
            <a:endParaRPr lang="en-US" b="1" dirty="0"/>
          </a:p>
          <a:p>
            <a:pPr algn="just"/>
            <a:endParaRPr lang="en-US" dirty="0" smtClean="0"/>
          </a:p>
          <a:p>
            <a:pPr algn="just"/>
            <a:endParaRPr lang="en-IN" dirty="0"/>
          </a:p>
        </p:txBody>
      </p:sp>
      <p:sp>
        <p:nvSpPr>
          <p:cNvPr id="3" name="Title 2"/>
          <p:cNvSpPr>
            <a:spLocks noGrp="1"/>
          </p:cNvSpPr>
          <p:nvPr>
            <p:ph type="title"/>
          </p:nvPr>
        </p:nvSpPr>
        <p:spPr>
          <a:xfrm>
            <a:off x="467544" y="188640"/>
            <a:ext cx="8229600" cy="2204864"/>
          </a:xfrm>
        </p:spPr>
        <p:txBody>
          <a:bodyPr>
            <a:normAutofit fontScale="90000"/>
          </a:bodyPr>
          <a:lstStyle/>
          <a:p>
            <a:pPr marL="571500" indent="-571500">
              <a:buFont typeface="Wingdings" pitchFamily="2" charset="2"/>
              <a:buChar char="§"/>
            </a:pPr>
            <a:r>
              <a:rPr lang="en-US" dirty="0" smtClean="0"/>
              <a:t/>
            </a:r>
            <a:br>
              <a:rPr lang="en-US" dirty="0" smtClean="0"/>
            </a:br>
            <a:r>
              <a:rPr lang="en-US" dirty="0"/>
              <a:t/>
            </a:r>
            <a:br>
              <a:rPr lang="en-US" dirty="0"/>
            </a:br>
            <a:r>
              <a:rPr lang="en-US" sz="4400" dirty="0" smtClean="0"/>
              <a:t>The </a:t>
            </a:r>
            <a:r>
              <a:rPr lang="en-US" sz="4400" dirty="0"/>
              <a:t>most prominent types of </a:t>
            </a:r>
            <a:r>
              <a:rPr lang="en-US" sz="4400" dirty="0" err="1"/>
              <a:t>behaviours</a:t>
            </a:r>
            <a:r>
              <a:rPr lang="en-US" sz="4400" dirty="0"/>
              <a:t> of </a:t>
            </a:r>
            <a:r>
              <a:rPr lang="en-US" sz="4400" dirty="0" smtClean="0"/>
              <a:t>leaders:</a:t>
            </a:r>
            <a:br>
              <a:rPr lang="en-US" sz="4400" dirty="0" smtClean="0"/>
            </a:br>
            <a:endParaRPr lang="en-IN" sz="4400" dirty="0"/>
          </a:p>
        </p:txBody>
      </p:sp>
    </p:spTree>
    <p:extLst>
      <p:ext uri="{BB962C8B-B14F-4D97-AF65-F5344CB8AC3E}">
        <p14:creationId xmlns:p14="http://schemas.microsoft.com/office/powerpoint/2010/main" val="1698157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Initiating</a:t>
            </a:r>
            <a:endParaRPr lang="en-US" dirty="0"/>
          </a:p>
          <a:p>
            <a:r>
              <a:rPr lang="en-US" dirty="0"/>
              <a:t>Organizing</a:t>
            </a:r>
          </a:p>
          <a:p>
            <a:r>
              <a:rPr lang="en-US" dirty="0"/>
              <a:t>Clarifying</a:t>
            </a:r>
          </a:p>
          <a:p>
            <a:r>
              <a:rPr lang="en-US" dirty="0"/>
              <a:t>Information gathering</a:t>
            </a:r>
          </a:p>
          <a:p>
            <a:endParaRPr lang="en-IN" dirty="0"/>
          </a:p>
        </p:txBody>
      </p:sp>
      <p:sp>
        <p:nvSpPr>
          <p:cNvPr id="3" name="Title 2"/>
          <p:cNvSpPr>
            <a:spLocks noGrp="1"/>
          </p:cNvSpPr>
          <p:nvPr>
            <p:ph type="title"/>
          </p:nvPr>
        </p:nvSpPr>
        <p:spPr/>
        <p:txBody>
          <a:bodyPr>
            <a:normAutofit fontScale="90000"/>
          </a:bodyPr>
          <a:lstStyle/>
          <a:p>
            <a:r>
              <a:rPr lang="en-US" dirty="0" smtClean="0"/>
              <a:t>Task oriented leaders show following </a:t>
            </a:r>
            <a:r>
              <a:rPr lang="en-US" dirty="0" err="1" smtClean="0"/>
              <a:t>behaviour</a:t>
            </a:r>
            <a:endParaRPr lang="en-IN" dirty="0"/>
          </a:p>
        </p:txBody>
      </p:sp>
    </p:spTree>
    <p:extLst>
      <p:ext uri="{BB962C8B-B14F-4D97-AF65-F5344CB8AC3E}">
        <p14:creationId xmlns:p14="http://schemas.microsoft.com/office/powerpoint/2010/main" val="3128346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US" dirty="0"/>
              <a:t>Unlike task-oriented leaders, this group puts more effort into seeing to the human needs of their team and motivating them through that. It’s not that they don’t focus on the task or system, they just put more time and behavioral focus on their team as people with wants and needs.</a:t>
            </a:r>
          </a:p>
          <a:p>
            <a:pPr algn="just"/>
            <a:r>
              <a:rPr lang="en-US" dirty="0"/>
              <a:t>A people-oriented leader would behave differently, going straight to the employee and asking if there was any way they could help and what caused the problem.</a:t>
            </a:r>
            <a:br>
              <a:rPr lang="en-US" dirty="0"/>
            </a:br>
            <a:endParaRPr lang="en-IN" dirty="0"/>
          </a:p>
        </p:txBody>
      </p:sp>
      <p:sp>
        <p:nvSpPr>
          <p:cNvPr id="3" name="Title 2"/>
          <p:cNvSpPr>
            <a:spLocks noGrp="1"/>
          </p:cNvSpPr>
          <p:nvPr>
            <p:ph type="title"/>
          </p:nvPr>
        </p:nvSpPr>
        <p:spPr>
          <a:xfrm>
            <a:off x="395536" y="260648"/>
            <a:ext cx="8229600" cy="1143000"/>
          </a:xfrm>
        </p:spPr>
        <p:txBody>
          <a:bodyPr/>
          <a:lstStyle/>
          <a:p>
            <a:r>
              <a:rPr lang="en-US" dirty="0" smtClean="0"/>
              <a:t>People oriented leaders</a:t>
            </a:r>
            <a:endParaRPr lang="en-IN" dirty="0"/>
          </a:p>
        </p:txBody>
      </p:sp>
    </p:spTree>
    <p:extLst>
      <p:ext uri="{BB962C8B-B14F-4D97-AF65-F5344CB8AC3E}">
        <p14:creationId xmlns:p14="http://schemas.microsoft.com/office/powerpoint/2010/main" val="1959770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Encouraging</a:t>
            </a:r>
            <a:endParaRPr lang="en-US" dirty="0"/>
          </a:p>
          <a:p>
            <a:r>
              <a:rPr lang="en-US" dirty="0"/>
              <a:t>Observing</a:t>
            </a:r>
          </a:p>
          <a:p>
            <a:r>
              <a:rPr lang="en-US" dirty="0"/>
              <a:t>Listening</a:t>
            </a:r>
          </a:p>
          <a:p>
            <a:r>
              <a:rPr lang="en-US" dirty="0"/>
              <a:t>Coaching and mentoring</a:t>
            </a:r>
          </a:p>
          <a:p>
            <a:endParaRPr lang="en-IN" dirty="0"/>
          </a:p>
        </p:txBody>
      </p:sp>
      <p:sp>
        <p:nvSpPr>
          <p:cNvPr id="3" name="Title 2"/>
          <p:cNvSpPr>
            <a:spLocks noGrp="1"/>
          </p:cNvSpPr>
          <p:nvPr>
            <p:ph type="title"/>
          </p:nvPr>
        </p:nvSpPr>
        <p:spPr/>
        <p:txBody>
          <a:bodyPr>
            <a:normAutofit fontScale="90000"/>
          </a:bodyPr>
          <a:lstStyle/>
          <a:p>
            <a:r>
              <a:rPr lang="en-US" dirty="0" smtClean="0"/>
              <a:t>People- </a:t>
            </a:r>
            <a:r>
              <a:rPr lang="en-US" dirty="0"/>
              <a:t>oriented leaders show following </a:t>
            </a:r>
            <a:r>
              <a:rPr lang="en-US" dirty="0" err="1"/>
              <a:t>behaviour</a:t>
            </a:r>
            <a:endParaRPr lang="en-IN" dirty="0"/>
          </a:p>
        </p:txBody>
      </p:sp>
    </p:spTree>
    <p:extLst>
      <p:ext uri="{BB962C8B-B14F-4D97-AF65-F5344CB8AC3E}">
        <p14:creationId xmlns:p14="http://schemas.microsoft.com/office/powerpoint/2010/main" val="3769864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participative leaders are those who consult their entire team when creating systems and methods for achieving the team’s goals</a:t>
            </a:r>
            <a:r>
              <a:rPr lang="en-US" dirty="0" smtClean="0"/>
              <a:t>.</a:t>
            </a:r>
          </a:p>
          <a:p>
            <a:pPr algn="just"/>
            <a:r>
              <a:rPr lang="en-US" dirty="0" smtClean="0"/>
              <a:t>work </a:t>
            </a:r>
            <a:r>
              <a:rPr lang="en-US" dirty="0"/>
              <a:t>becomes much more collaborative, allowing the entire team to take part ownership of their work and the procedures behind </a:t>
            </a:r>
            <a:r>
              <a:rPr lang="en-US" dirty="0" smtClean="0"/>
              <a:t>it</a:t>
            </a:r>
          </a:p>
          <a:p>
            <a:pPr algn="just"/>
            <a:r>
              <a:rPr lang="en-US" dirty="0"/>
              <a:t>One of the biggest benefits of this behavioral leadership theory is that it allows the team to take advantage of everyone’s strengths.</a:t>
            </a:r>
            <a:endParaRPr lang="en-IN" dirty="0"/>
          </a:p>
        </p:txBody>
      </p:sp>
      <p:sp>
        <p:nvSpPr>
          <p:cNvPr id="3" name="Title 2"/>
          <p:cNvSpPr>
            <a:spLocks noGrp="1"/>
          </p:cNvSpPr>
          <p:nvPr>
            <p:ph type="title"/>
          </p:nvPr>
        </p:nvSpPr>
        <p:spPr/>
        <p:txBody>
          <a:bodyPr/>
          <a:lstStyle/>
          <a:p>
            <a:r>
              <a:rPr lang="en-US" dirty="0" smtClean="0"/>
              <a:t>Participative Leadership</a:t>
            </a:r>
            <a:endParaRPr lang="en-IN" dirty="0"/>
          </a:p>
        </p:txBody>
      </p:sp>
    </p:spTree>
    <p:extLst>
      <p:ext uri="{BB962C8B-B14F-4D97-AF65-F5344CB8AC3E}">
        <p14:creationId xmlns:p14="http://schemas.microsoft.com/office/powerpoint/2010/main" val="217088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This encourages communication and collaboration, which can often lead to </a:t>
            </a:r>
            <a:r>
              <a:rPr lang="en-US" dirty="0" smtClean="0"/>
              <a:t>a progress or profit</a:t>
            </a:r>
          </a:p>
          <a:p>
            <a:pPr marL="109728" indent="0" algn="just">
              <a:buNone/>
            </a:pPr>
            <a:endParaRPr lang="en-IN" dirty="0"/>
          </a:p>
        </p:txBody>
      </p:sp>
      <p:sp>
        <p:nvSpPr>
          <p:cNvPr id="3" name="Title 2"/>
          <p:cNvSpPr>
            <a:spLocks noGrp="1"/>
          </p:cNvSpPr>
          <p:nvPr>
            <p:ph type="title"/>
          </p:nvPr>
        </p:nvSpPr>
        <p:spPr/>
        <p:txBody>
          <a:bodyPr/>
          <a:lstStyle/>
          <a:p>
            <a:r>
              <a:rPr lang="en-US" dirty="0" smtClean="0"/>
              <a:t>Contd.</a:t>
            </a:r>
            <a:endParaRPr lang="en-IN" dirty="0"/>
          </a:p>
        </p:txBody>
      </p:sp>
    </p:spTree>
    <p:extLst>
      <p:ext uri="{BB962C8B-B14F-4D97-AF65-F5344CB8AC3E}">
        <p14:creationId xmlns:p14="http://schemas.microsoft.com/office/powerpoint/2010/main" val="3891254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p>
          <a:p>
            <a:r>
              <a:rPr lang="en-US" dirty="0"/>
              <a:t>Communicating</a:t>
            </a:r>
          </a:p>
          <a:p>
            <a:r>
              <a:rPr lang="en-US" dirty="0"/>
              <a:t>Collaborating</a:t>
            </a:r>
          </a:p>
          <a:p>
            <a:r>
              <a:rPr lang="en-US" dirty="0"/>
              <a:t>Being open to feedback</a:t>
            </a:r>
          </a:p>
          <a:p>
            <a:r>
              <a:rPr lang="en-US" dirty="0"/>
              <a:t>Encouraging</a:t>
            </a:r>
          </a:p>
          <a:p>
            <a:r>
              <a:rPr lang="en-US" dirty="0"/>
              <a:t>Delegating</a:t>
            </a:r>
          </a:p>
          <a:p>
            <a:endParaRPr lang="en-IN" dirty="0"/>
          </a:p>
        </p:txBody>
      </p:sp>
      <p:sp>
        <p:nvSpPr>
          <p:cNvPr id="3" name="Title 2"/>
          <p:cNvSpPr>
            <a:spLocks noGrp="1"/>
          </p:cNvSpPr>
          <p:nvPr>
            <p:ph type="title"/>
          </p:nvPr>
        </p:nvSpPr>
        <p:spPr/>
        <p:txBody>
          <a:bodyPr>
            <a:normAutofit fontScale="90000"/>
          </a:bodyPr>
          <a:lstStyle/>
          <a:p>
            <a:r>
              <a:rPr lang="en-US" dirty="0"/>
              <a:t>Participative leaders exhibit the following behaviors</a:t>
            </a:r>
            <a:endParaRPr lang="en-IN" dirty="0"/>
          </a:p>
        </p:txBody>
      </p:sp>
    </p:spTree>
    <p:extLst>
      <p:ext uri="{BB962C8B-B14F-4D97-AF65-F5344CB8AC3E}">
        <p14:creationId xmlns:p14="http://schemas.microsoft.com/office/powerpoint/2010/main" val="1483196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8840"/>
            <a:ext cx="8229600" cy="4018451"/>
          </a:xfrm>
        </p:spPr>
        <p:txBody>
          <a:bodyPr/>
          <a:lstStyle/>
          <a:p>
            <a:pPr algn="just"/>
            <a:r>
              <a:rPr lang="en-IN" dirty="0"/>
              <a:t>Interpret more prominent types of behaviours of leaders</a:t>
            </a:r>
          </a:p>
          <a:p>
            <a:pPr algn="just"/>
            <a:r>
              <a:rPr lang="en-IN" dirty="0"/>
              <a:t>Describe characteristics of participative leadership</a:t>
            </a:r>
          </a:p>
          <a:p>
            <a:pPr algn="just"/>
            <a:r>
              <a:rPr lang="en-IN" dirty="0"/>
              <a:t>Recall the features of indifferent leader</a:t>
            </a:r>
          </a:p>
          <a:p>
            <a:pPr algn="just"/>
            <a:r>
              <a:rPr lang="en-IN" dirty="0"/>
              <a:t>Recognize the behaviours of country club leaders</a:t>
            </a:r>
          </a:p>
          <a:p>
            <a:pPr algn="just"/>
            <a:endParaRPr lang="en-IN" dirty="0"/>
          </a:p>
        </p:txBody>
      </p:sp>
      <p:sp>
        <p:nvSpPr>
          <p:cNvPr id="3" name="Title 2"/>
          <p:cNvSpPr>
            <a:spLocks noGrp="1"/>
          </p:cNvSpPr>
          <p:nvPr>
            <p:ph type="title"/>
          </p:nvPr>
        </p:nvSpPr>
        <p:spPr/>
        <p:txBody>
          <a:bodyPr/>
          <a:lstStyle/>
          <a:p>
            <a:r>
              <a:rPr lang="en-IN" dirty="0" smtClean="0"/>
              <a:t>Contd.</a:t>
            </a:r>
            <a:endParaRPr lang="en-IN" dirty="0"/>
          </a:p>
        </p:txBody>
      </p:sp>
    </p:spTree>
    <p:extLst>
      <p:ext uri="{BB962C8B-B14F-4D97-AF65-F5344CB8AC3E}">
        <p14:creationId xmlns:p14="http://schemas.microsoft.com/office/powerpoint/2010/main" val="1966235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This is the leader that no-one wants to </a:t>
            </a:r>
            <a:r>
              <a:rPr lang="en-US" dirty="0" smtClean="0"/>
              <a:t>be</a:t>
            </a:r>
          </a:p>
          <a:p>
            <a:pPr algn="just"/>
            <a:r>
              <a:rPr lang="en-US" dirty="0"/>
              <a:t>These leaders are the most ineffective as they display behavior entirely dedicated to preserving their position and department from scrutiny. This will usually manifest in having very little contact with their team, dodging tasks wherever possible, putting severe pressure on their team to meet targets no matter the cost, and so on.</a:t>
            </a:r>
            <a:endParaRPr lang="en-IN" dirty="0"/>
          </a:p>
        </p:txBody>
      </p:sp>
      <p:sp>
        <p:nvSpPr>
          <p:cNvPr id="3" name="Title 2"/>
          <p:cNvSpPr>
            <a:spLocks noGrp="1"/>
          </p:cNvSpPr>
          <p:nvPr>
            <p:ph type="title"/>
          </p:nvPr>
        </p:nvSpPr>
        <p:spPr/>
        <p:txBody>
          <a:bodyPr/>
          <a:lstStyle/>
          <a:p>
            <a:r>
              <a:rPr lang="en-US" dirty="0" smtClean="0"/>
              <a:t>Indifferent leaders</a:t>
            </a:r>
            <a:endParaRPr lang="en-IN" dirty="0"/>
          </a:p>
        </p:txBody>
      </p:sp>
    </p:spTree>
    <p:extLst>
      <p:ext uri="{BB962C8B-B14F-4D97-AF65-F5344CB8AC3E}">
        <p14:creationId xmlns:p14="http://schemas.microsoft.com/office/powerpoint/2010/main" val="76098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This is a bad leadership style to adopt, as it results in employee dissatisfaction, a nonexistent team culture, </a:t>
            </a:r>
            <a:r>
              <a:rPr lang="en-US" dirty="0" smtClean="0"/>
              <a:t>and </a:t>
            </a:r>
            <a:r>
              <a:rPr lang="en-US" dirty="0"/>
              <a:t>very little productive work getting done.</a:t>
            </a:r>
            <a:endParaRPr lang="en-IN" dirty="0"/>
          </a:p>
        </p:txBody>
      </p:sp>
      <p:sp>
        <p:nvSpPr>
          <p:cNvPr id="3" name="Title 2"/>
          <p:cNvSpPr>
            <a:spLocks noGrp="1"/>
          </p:cNvSpPr>
          <p:nvPr>
            <p:ph type="title"/>
          </p:nvPr>
        </p:nvSpPr>
        <p:spPr/>
        <p:txBody>
          <a:bodyPr/>
          <a:lstStyle/>
          <a:p>
            <a:r>
              <a:rPr lang="en-US" dirty="0" smtClean="0"/>
              <a:t>Contd.</a:t>
            </a:r>
            <a:endParaRPr lang="en-IN" dirty="0"/>
          </a:p>
        </p:txBody>
      </p:sp>
    </p:spTree>
    <p:extLst>
      <p:ext uri="{BB962C8B-B14F-4D97-AF65-F5344CB8AC3E}">
        <p14:creationId xmlns:p14="http://schemas.microsoft.com/office/powerpoint/2010/main" val="1569666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Evading</a:t>
            </a:r>
            <a:endParaRPr lang="en-US" dirty="0"/>
          </a:p>
          <a:p>
            <a:r>
              <a:rPr lang="en-US" dirty="0"/>
              <a:t>Procrastinating</a:t>
            </a:r>
          </a:p>
          <a:p>
            <a:r>
              <a:rPr lang="en-US" dirty="0"/>
              <a:t>Lack of communication</a:t>
            </a:r>
          </a:p>
          <a:p>
            <a:r>
              <a:rPr lang="en-US" dirty="0"/>
              <a:t>Self-preservation</a:t>
            </a:r>
          </a:p>
          <a:p>
            <a:endParaRPr lang="en-IN" dirty="0"/>
          </a:p>
        </p:txBody>
      </p:sp>
      <p:sp>
        <p:nvSpPr>
          <p:cNvPr id="3" name="Title 2"/>
          <p:cNvSpPr>
            <a:spLocks noGrp="1"/>
          </p:cNvSpPr>
          <p:nvPr>
            <p:ph type="title"/>
          </p:nvPr>
        </p:nvSpPr>
        <p:spPr/>
        <p:txBody>
          <a:bodyPr>
            <a:normAutofit fontScale="90000"/>
          </a:bodyPr>
          <a:lstStyle/>
          <a:p>
            <a:r>
              <a:rPr lang="en-US" b="0" dirty="0">
                <a:effectLst/>
              </a:rPr>
              <a:t>Indifferent leaders exhibit the following behaviors:</a:t>
            </a:r>
            <a:endParaRPr lang="en-IN" dirty="0"/>
          </a:p>
        </p:txBody>
      </p:sp>
    </p:spTree>
    <p:extLst>
      <p:ext uri="{BB962C8B-B14F-4D97-AF65-F5344CB8AC3E}">
        <p14:creationId xmlns:p14="http://schemas.microsoft.com/office/powerpoint/2010/main" val="1552848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1349"/>
            <a:ext cx="8229600" cy="4525963"/>
          </a:xfrm>
        </p:spPr>
        <p:txBody>
          <a:bodyPr>
            <a:normAutofit/>
          </a:bodyPr>
          <a:lstStyle/>
          <a:p>
            <a:pPr algn="just"/>
            <a:r>
              <a:rPr lang="en-US" dirty="0" smtClean="0"/>
              <a:t>these </a:t>
            </a:r>
            <a:r>
              <a:rPr lang="en-US" dirty="0"/>
              <a:t>are </a:t>
            </a:r>
            <a:r>
              <a:rPr lang="en-US" dirty="0" smtClean="0"/>
              <a:t>people </a:t>
            </a:r>
            <a:r>
              <a:rPr lang="en-US" dirty="0"/>
              <a:t>who put every effort into making sure that the human elements of their team are happy and </a:t>
            </a:r>
            <a:r>
              <a:rPr lang="en-US" dirty="0" smtClean="0"/>
              <a:t>satisfied</a:t>
            </a:r>
          </a:p>
          <a:p>
            <a:pPr algn="just"/>
            <a:r>
              <a:rPr lang="en-US" dirty="0" smtClean="0"/>
              <a:t>The </a:t>
            </a:r>
            <a:r>
              <a:rPr lang="en-US" dirty="0"/>
              <a:t>theory is that a happy team will naturally produce better results, so a leader putting their efforts into making their team happy will naturally see </a:t>
            </a:r>
            <a:r>
              <a:rPr lang="en-US" dirty="0" smtClean="0"/>
              <a:t>success</a:t>
            </a:r>
            <a:endParaRPr lang="en-US" dirty="0"/>
          </a:p>
          <a:p>
            <a:endParaRPr lang="en-IN" dirty="0"/>
          </a:p>
        </p:txBody>
      </p:sp>
      <p:sp>
        <p:nvSpPr>
          <p:cNvPr id="3" name="Title 2"/>
          <p:cNvSpPr>
            <a:spLocks noGrp="1"/>
          </p:cNvSpPr>
          <p:nvPr>
            <p:ph type="title"/>
          </p:nvPr>
        </p:nvSpPr>
        <p:spPr/>
        <p:txBody>
          <a:bodyPr>
            <a:normAutofit fontScale="90000"/>
          </a:bodyPr>
          <a:lstStyle/>
          <a:p>
            <a:r>
              <a:rPr lang="en-US" dirty="0"/>
              <a:t>Country Club Leaders</a:t>
            </a:r>
            <a:br>
              <a:rPr lang="en-US" dirty="0"/>
            </a:br>
            <a:endParaRPr lang="en-IN" dirty="0"/>
          </a:p>
        </p:txBody>
      </p:sp>
    </p:spTree>
    <p:extLst>
      <p:ext uri="{BB962C8B-B14F-4D97-AF65-F5344CB8AC3E}">
        <p14:creationId xmlns:p14="http://schemas.microsoft.com/office/powerpoint/2010/main" val="3422898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Caring</a:t>
            </a:r>
          </a:p>
          <a:p>
            <a:r>
              <a:rPr lang="en-US" dirty="0"/>
              <a:t>Listening to feedback</a:t>
            </a:r>
          </a:p>
          <a:p>
            <a:r>
              <a:rPr lang="en-US" dirty="0"/>
              <a:t>Focus on employee health and happiness</a:t>
            </a:r>
          </a:p>
          <a:p>
            <a:r>
              <a:rPr lang="en-US" dirty="0"/>
              <a:t>Quick to support employees</a:t>
            </a:r>
          </a:p>
          <a:p>
            <a:r>
              <a:rPr lang="en-US" dirty="0"/>
              <a:t>Involved with the team</a:t>
            </a:r>
          </a:p>
          <a:p>
            <a:endParaRPr lang="en-IN" dirty="0"/>
          </a:p>
        </p:txBody>
      </p:sp>
      <p:sp>
        <p:nvSpPr>
          <p:cNvPr id="3" name="Title 2"/>
          <p:cNvSpPr>
            <a:spLocks noGrp="1"/>
          </p:cNvSpPr>
          <p:nvPr>
            <p:ph type="title"/>
          </p:nvPr>
        </p:nvSpPr>
        <p:spPr/>
        <p:txBody>
          <a:bodyPr>
            <a:normAutofit fontScale="90000"/>
          </a:bodyPr>
          <a:lstStyle/>
          <a:p>
            <a:r>
              <a:rPr lang="en-US" b="0" dirty="0">
                <a:effectLst/>
              </a:rPr>
              <a:t>Country club leaders exhibit the following behaviors:</a:t>
            </a:r>
            <a:endParaRPr lang="en-IN" dirty="0"/>
          </a:p>
        </p:txBody>
      </p:sp>
    </p:spTree>
    <p:extLst>
      <p:ext uri="{BB962C8B-B14F-4D97-AF65-F5344CB8AC3E}">
        <p14:creationId xmlns:p14="http://schemas.microsoft.com/office/powerpoint/2010/main" val="173871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www.indeed.com&gt;career-advice</a:t>
            </a:r>
            <a:endParaRPr lang="en-IN" dirty="0" smtClean="0"/>
          </a:p>
          <a:p>
            <a:r>
              <a:rPr lang="en-US" smtClean="0"/>
              <a:t>www.wgu.edu&gt;blog&gt;leadership</a:t>
            </a:r>
            <a:endParaRPr lang="en-US" dirty="0" smtClean="0"/>
          </a:p>
          <a:p>
            <a:endParaRPr lang="en-US" dirty="0" smtClean="0"/>
          </a:p>
        </p:txBody>
      </p:sp>
      <p:sp>
        <p:nvSpPr>
          <p:cNvPr id="3" name="Title 2"/>
          <p:cNvSpPr>
            <a:spLocks noGrp="1"/>
          </p:cNvSpPr>
          <p:nvPr>
            <p:ph type="title"/>
          </p:nvPr>
        </p:nvSpPr>
        <p:spPr/>
        <p:txBody>
          <a:bodyPr/>
          <a:lstStyle/>
          <a:p>
            <a:r>
              <a:rPr lang="en-US" dirty="0" smtClean="0"/>
              <a:t>References:</a:t>
            </a:r>
            <a:endParaRPr lang="en-IN" dirty="0"/>
          </a:p>
        </p:txBody>
      </p:sp>
    </p:spTree>
    <p:extLst>
      <p:ext uri="{BB962C8B-B14F-4D97-AF65-F5344CB8AC3E}">
        <p14:creationId xmlns:p14="http://schemas.microsoft.com/office/powerpoint/2010/main" val="1387492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IN" dirty="0" smtClean="0"/>
          </a:p>
          <a:p>
            <a:pPr marL="109728" indent="0" algn="ctr">
              <a:buNone/>
            </a:pPr>
            <a:endParaRPr lang="en-IN" dirty="0"/>
          </a:p>
          <a:p>
            <a:pPr marL="109728" indent="0" algn="ctr">
              <a:buNone/>
            </a:pPr>
            <a:endParaRPr lang="en-IN" dirty="0" smtClean="0"/>
          </a:p>
          <a:p>
            <a:pPr marL="109728" indent="0" algn="ctr">
              <a:buNone/>
            </a:pPr>
            <a:r>
              <a:rPr lang="en-IN" sz="8800" dirty="0" smtClean="0"/>
              <a:t>Thank You</a:t>
            </a:r>
            <a:endParaRPr lang="en-IN" sz="8800" dirty="0"/>
          </a:p>
        </p:txBody>
      </p:sp>
      <p:sp>
        <p:nvSpPr>
          <p:cNvPr id="3" name="Title 2"/>
          <p:cNvSpPr>
            <a:spLocks noGrp="1"/>
          </p:cNvSpPr>
          <p:nvPr>
            <p:ph type="title"/>
          </p:nvPr>
        </p:nvSpPr>
        <p:spPr/>
        <p:txBody>
          <a:bodyPr>
            <a:normAutofit fontScale="90000"/>
          </a:bodyPr>
          <a:lstStyle/>
          <a:p>
            <a:r>
              <a:rPr lang="en-IN" dirty="0" smtClean="0"/>
              <a:t/>
            </a:r>
            <a:br>
              <a:rPr lang="en-IN" dirty="0" smtClean="0"/>
            </a:br>
            <a:endParaRPr lang="en-IN" dirty="0"/>
          </a:p>
        </p:txBody>
      </p:sp>
    </p:spTree>
    <p:extLst>
      <p:ext uri="{BB962C8B-B14F-4D97-AF65-F5344CB8AC3E}">
        <p14:creationId xmlns:p14="http://schemas.microsoft.com/office/powerpoint/2010/main" val="269010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Leadership is defined as the process of influencing the activities of an organized group towards great achievement.</a:t>
            </a:r>
          </a:p>
          <a:p>
            <a:pPr marL="0" indent="0" algn="just">
              <a:buNone/>
            </a:pPr>
            <a:r>
              <a:rPr lang="en-US" dirty="0" smtClean="0"/>
              <a:t>       - </a:t>
            </a:r>
            <a:r>
              <a:rPr lang="en-US" b="1" dirty="0" smtClean="0"/>
              <a:t>Rauch &amp; </a:t>
            </a:r>
            <a:r>
              <a:rPr lang="en-US" b="1" dirty="0" err="1" smtClean="0"/>
              <a:t>Behling</a:t>
            </a:r>
            <a:r>
              <a:rPr lang="en-US" b="1" dirty="0" smtClean="0"/>
              <a:t>(1984) </a:t>
            </a:r>
          </a:p>
          <a:p>
            <a:pPr algn="just"/>
            <a:r>
              <a:rPr lang="en-US" dirty="0" smtClean="0"/>
              <a:t>Leadership is not a person or a position, it is a complex moral relationship between people, based on trust, obligation, commitment, emotion and shared vision of good.</a:t>
            </a:r>
          </a:p>
          <a:p>
            <a:pPr marL="0" indent="0" algn="just">
              <a:buNone/>
            </a:pPr>
            <a:r>
              <a:rPr lang="en-US" b="1" dirty="0" smtClean="0"/>
              <a:t>        - Joanne </a:t>
            </a:r>
            <a:r>
              <a:rPr lang="en-US" b="1" dirty="0" err="1" smtClean="0"/>
              <a:t>Ciulla</a:t>
            </a:r>
            <a:r>
              <a:rPr lang="en-US" b="1" dirty="0" smtClean="0"/>
              <a:t> , (1998)    </a:t>
            </a:r>
            <a:endParaRPr lang="en-IN" b="1" dirty="0" smtClean="0"/>
          </a:p>
          <a:p>
            <a:pPr algn="just"/>
            <a:endParaRPr lang="en-IN" dirty="0"/>
          </a:p>
        </p:txBody>
      </p:sp>
      <p:sp>
        <p:nvSpPr>
          <p:cNvPr id="2" name="Title 1"/>
          <p:cNvSpPr>
            <a:spLocks noGrp="1"/>
          </p:cNvSpPr>
          <p:nvPr>
            <p:ph type="title"/>
          </p:nvPr>
        </p:nvSpPr>
        <p:spPr/>
        <p:txBody>
          <a:bodyPr/>
          <a:lstStyle/>
          <a:p>
            <a:r>
              <a:rPr lang="en-US" dirty="0" smtClean="0"/>
              <a:t>Definition of Leadership</a:t>
            </a:r>
            <a:endParaRPr lang="en-IN" dirty="0"/>
          </a:p>
        </p:txBody>
      </p:sp>
    </p:spTree>
    <p:extLst>
      <p:ext uri="{BB962C8B-B14F-4D97-AF65-F5344CB8AC3E}">
        <p14:creationId xmlns:p14="http://schemas.microsoft.com/office/powerpoint/2010/main" val="12867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Leadership is a skill of motivating large number of people to act for achieving a common goal in an organization</a:t>
            </a:r>
          </a:p>
          <a:p>
            <a:pPr algn="just"/>
            <a:r>
              <a:rPr lang="en-US" dirty="0" smtClean="0"/>
              <a:t>A leader directs, guides, supports, communicate, influence and in all stand behinds the group of an institution forever</a:t>
            </a:r>
            <a:endParaRPr lang="en-IN" dirty="0" smtClean="0"/>
          </a:p>
          <a:p>
            <a:endParaRPr lang="en-IN" dirty="0"/>
          </a:p>
        </p:txBody>
      </p:sp>
      <p:sp>
        <p:nvSpPr>
          <p:cNvPr id="2" name="Title 1"/>
          <p:cNvSpPr>
            <a:spLocks noGrp="1"/>
          </p:cNvSpPr>
          <p:nvPr>
            <p:ph type="title"/>
          </p:nvPr>
        </p:nvSpPr>
        <p:spPr/>
        <p:txBody>
          <a:bodyPr/>
          <a:lstStyle/>
          <a:p>
            <a:r>
              <a:rPr lang="en-US" dirty="0" smtClean="0"/>
              <a:t>Leadership</a:t>
            </a:r>
            <a:endParaRPr lang="en-IN" dirty="0"/>
          </a:p>
        </p:txBody>
      </p:sp>
    </p:spTree>
    <p:extLst>
      <p:ext uri="{BB962C8B-B14F-4D97-AF65-F5344CB8AC3E}">
        <p14:creationId xmlns:p14="http://schemas.microsoft.com/office/powerpoint/2010/main" val="1284816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6272196"/>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Theories of Leadership</a:t>
            </a:r>
            <a:endParaRPr lang="en-IN" dirty="0"/>
          </a:p>
        </p:txBody>
      </p:sp>
    </p:spTree>
    <p:extLst>
      <p:ext uri="{BB962C8B-B14F-4D97-AF65-F5344CB8AC3E}">
        <p14:creationId xmlns:p14="http://schemas.microsoft.com/office/powerpoint/2010/main" val="2513173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56792"/>
            <a:ext cx="8229600" cy="4525963"/>
          </a:xfrm>
        </p:spPr>
        <p:txBody>
          <a:bodyPr>
            <a:normAutofit/>
          </a:bodyPr>
          <a:lstStyle/>
          <a:p>
            <a:pPr marL="0" indent="0" algn="just">
              <a:buNone/>
            </a:pPr>
            <a:r>
              <a:rPr lang="en-US" dirty="0" smtClean="0"/>
              <a:t>This theory is based on following  </a:t>
            </a:r>
            <a:r>
              <a:rPr lang="en-US" b="1" dirty="0" smtClean="0"/>
              <a:t>assumptions</a:t>
            </a:r>
            <a:r>
              <a:rPr lang="en-US" dirty="0" smtClean="0"/>
              <a:t> :</a:t>
            </a:r>
          </a:p>
          <a:p>
            <a:pPr algn="just"/>
            <a:r>
              <a:rPr lang="en-US" dirty="0" smtClean="0"/>
              <a:t>perfect or excellent leaders are born, not developed</a:t>
            </a:r>
          </a:p>
          <a:p>
            <a:pPr algn="just"/>
            <a:r>
              <a:rPr lang="en-US" dirty="0" smtClean="0"/>
              <a:t>Leadership is inherent quality</a:t>
            </a:r>
          </a:p>
          <a:p>
            <a:pPr algn="just"/>
            <a:r>
              <a:rPr lang="en-US" dirty="0" smtClean="0"/>
              <a:t>Leaders have inborn traits of courage, intelligence, confidence, intuitions and charm among others</a:t>
            </a:r>
          </a:p>
          <a:p>
            <a:pPr algn="just"/>
            <a:r>
              <a:rPr lang="en-US" dirty="0" smtClean="0"/>
              <a:t>Great leaders can arise when there is a great need</a:t>
            </a:r>
          </a:p>
        </p:txBody>
      </p:sp>
      <p:sp>
        <p:nvSpPr>
          <p:cNvPr id="2" name="Title 1"/>
          <p:cNvSpPr>
            <a:spLocks noGrp="1"/>
          </p:cNvSpPr>
          <p:nvPr>
            <p:ph type="title"/>
          </p:nvPr>
        </p:nvSpPr>
        <p:spPr/>
        <p:txBody>
          <a:bodyPr/>
          <a:lstStyle/>
          <a:p>
            <a:r>
              <a:rPr lang="en-US" dirty="0" smtClean="0"/>
              <a:t>The Great man Theory</a:t>
            </a:r>
            <a:endParaRPr lang="en-IN" dirty="0"/>
          </a:p>
        </p:txBody>
      </p:sp>
    </p:spTree>
    <p:extLst>
      <p:ext uri="{BB962C8B-B14F-4D97-AF65-F5344CB8AC3E}">
        <p14:creationId xmlns:p14="http://schemas.microsoft.com/office/powerpoint/2010/main" val="2337296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The theory is linked with the statement of famous historian Thomas Carlyle ‘</a:t>
            </a:r>
            <a:r>
              <a:rPr lang="en-US" b="1" dirty="0" smtClean="0"/>
              <a:t>the history of the world is nothing but the biography of </a:t>
            </a:r>
            <a:r>
              <a:rPr lang="en-US" b="1" dirty="0"/>
              <a:t>g</a:t>
            </a:r>
            <a:r>
              <a:rPr lang="en-US" b="1" dirty="0" smtClean="0"/>
              <a:t>reat men</a:t>
            </a:r>
            <a:r>
              <a:rPr lang="en-US" dirty="0" smtClean="0"/>
              <a:t>’  </a:t>
            </a:r>
          </a:p>
          <a:p>
            <a:pPr algn="just"/>
            <a:r>
              <a:rPr lang="en-US" dirty="0" smtClean="0"/>
              <a:t>Leaders are Gifted With unique qualities which impress the mass</a:t>
            </a:r>
          </a:p>
          <a:p>
            <a:pPr algn="just"/>
            <a:r>
              <a:rPr lang="en-US" dirty="0" smtClean="0"/>
              <a:t>Leader works like hero and accomplishes his goals for his followers</a:t>
            </a:r>
            <a:endParaRPr lang="en-IN" dirty="0"/>
          </a:p>
        </p:txBody>
      </p:sp>
      <p:sp>
        <p:nvSpPr>
          <p:cNvPr id="2" name="Title 1"/>
          <p:cNvSpPr>
            <a:spLocks noGrp="1"/>
          </p:cNvSpPr>
          <p:nvPr>
            <p:ph type="title"/>
          </p:nvPr>
        </p:nvSpPr>
        <p:spPr/>
        <p:txBody>
          <a:bodyPr>
            <a:normAutofit fontScale="90000"/>
          </a:bodyPr>
          <a:lstStyle/>
          <a:p>
            <a:r>
              <a:rPr lang="en-US" dirty="0" smtClean="0"/>
              <a:t>Characteristics of Great man theory</a:t>
            </a:r>
            <a:endParaRPr lang="en-IN" dirty="0"/>
          </a:p>
        </p:txBody>
      </p:sp>
    </p:spTree>
    <p:extLst>
      <p:ext uri="{BB962C8B-B14F-4D97-AF65-F5344CB8AC3E}">
        <p14:creationId xmlns:p14="http://schemas.microsoft.com/office/powerpoint/2010/main" val="4142585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endParaRPr lang="en-US" dirty="0" smtClean="0"/>
          </a:p>
          <a:p>
            <a:pPr algn="just"/>
            <a:r>
              <a:rPr lang="en-US" dirty="0" smtClean="0"/>
              <a:t>All leaders share their traits regardless of when and where they lived</a:t>
            </a:r>
          </a:p>
          <a:p>
            <a:pPr algn="just"/>
            <a:r>
              <a:rPr lang="en-US" dirty="0" smtClean="0"/>
              <a:t>The leaders who are in power, they  deserve as they have special inborn traits</a:t>
            </a:r>
          </a:p>
          <a:p>
            <a:pPr algn="just"/>
            <a:r>
              <a:rPr lang="en-US" dirty="0" smtClean="0"/>
              <a:t>The traits remained stable over time  and across the place</a:t>
            </a:r>
          </a:p>
          <a:p>
            <a:pPr algn="just"/>
            <a:endParaRPr lang="en-US" dirty="0" smtClean="0"/>
          </a:p>
          <a:p>
            <a:pPr marL="109728" indent="0" algn="just">
              <a:buNone/>
            </a:pPr>
            <a:endParaRPr lang="en-US" dirty="0" smtClean="0"/>
          </a:p>
          <a:p>
            <a:pPr algn="just"/>
            <a:endParaRPr lang="en-US" dirty="0" smtClean="0"/>
          </a:p>
          <a:p>
            <a:pPr algn="just"/>
            <a:endParaRPr lang="en-IN" dirty="0"/>
          </a:p>
        </p:txBody>
      </p:sp>
      <p:sp>
        <p:nvSpPr>
          <p:cNvPr id="2" name="Title 1"/>
          <p:cNvSpPr>
            <a:spLocks noGrp="1"/>
          </p:cNvSpPr>
          <p:nvPr>
            <p:ph type="title"/>
          </p:nvPr>
        </p:nvSpPr>
        <p:spPr/>
        <p:txBody>
          <a:bodyPr/>
          <a:lstStyle/>
          <a:p>
            <a:r>
              <a:rPr lang="en-US" dirty="0" smtClean="0"/>
              <a:t>Contd.</a:t>
            </a:r>
            <a:endParaRPr lang="en-IN" dirty="0"/>
          </a:p>
        </p:txBody>
      </p:sp>
    </p:spTree>
    <p:extLst>
      <p:ext uri="{BB962C8B-B14F-4D97-AF65-F5344CB8AC3E}">
        <p14:creationId xmlns:p14="http://schemas.microsoft.com/office/powerpoint/2010/main" val="1615881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400</TotalTime>
  <Words>1332</Words>
  <Application>Microsoft Office PowerPoint</Application>
  <PresentationFormat>On-screen Show (4:3)</PresentationFormat>
  <Paragraphs>178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Theories  of  Leadership</vt:lpstr>
      <vt:lpstr>Objectives</vt:lpstr>
      <vt:lpstr>Contd.</vt:lpstr>
      <vt:lpstr>Definition of Leadership</vt:lpstr>
      <vt:lpstr>Leadership</vt:lpstr>
      <vt:lpstr>Theories of Leadership</vt:lpstr>
      <vt:lpstr>The Great man Theory</vt:lpstr>
      <vt:lpstr>Characteristics of Great man theory</vt:lpstr>
      <vt:lpstr>Contd.</vt:lpstr>
      <vt:lpstr>Criticism</vt:lpstr>
      <vt:lpstr>Contd.</vt:lpstr>
      <vt:lpstr>Some examples of great leaders</vt:lpstr>
      <vt:lpstr>The Trait Theory</vt:lpstr>
      <vt:lpstr>Contd.</vt:lpstr>
      <vt:lpstr>Core traits  in leaders </vt:lpstr>
      <vt:lpstr>Advantages of theory</vt:lpstr>
      <vt:lpstr>criticism</vt:lpstr>
      <vt:lpstr>Utility or Importance of theory</vt:lpstr>
      <vt:lpstr>Situational theory of leadership</vt:lpstr>
      <vt:lpstr>Contd.</vt:lpstr>
      <vt:lpstr>Behavioural Theory Behavior is the mirror in which everyone shows their image.” - Johann Wolfgang von Goethe  </vt:lpstr>
      <vt:lpstr>Behavioural Theory : assumptions</vt:lpstr>
      <vt:lpstr>  The most prominent types of behaviours of leaders: </vt:lpstr>
      <vt:lpstr>Task oriented leaders show following behaviour</vt:lpstr>
      <vt:lpstr>People oriented leaders</vt:lpstr>
      <vt:lpstr>People- oriented leaders show following behaviour</vt:lpstr>
      <vt:lpstr>Participative Leadership</vt:lpstr>
      <vt:lpstr>Contd.</vt:lpstr>
      <vt:lpstr>Participative leaders exhibit the following behaviors</vt:lpstr>
      <vt:lpstr>Indifferent leaders</vt:lpstr>
      <vt:lpstr>Contd.</vt:lpstr>
      <vt:lpstr>Indifferent leaders exhibit the following behaviors:</vt:lpstr>
      <vt:lpstr>Country Club Leaders </vt:lpstr>
      <vt:lpstr>Country club leaders exhibit the following behaviors:</vt:lpstr>
      <vt:lpstr>References:</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Leadership</dc:title>
  <dc:creator>Hp</dc:creator>
  <cp:lastModifiedBy>Hp</cp:lastModifiedBy>
  <cp:revision>41</cp:revision>
  <dcterms:created xsi:type="dcterms:W3CDTF">2020-08-16T13:52:32Z</dcterms:created>
  <dcterms:modified xsi:type="dcterms:W3CDTF">2021-09-03T06:22:35Z</dcterms:modified>
</cp:coreProperties>
</file>