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6" r:id="rId11"/>
    <p:sldId id="267" r:id="rId12"/>
    <p:sldId id="268" r:id="rId13"/>
    <p:sldId id="269" r:id="rId14"/>
    <p:sldId id="270" r:id="rId15"/>
    <p:sldId id="271" r:id="rId16"/>
    <p:sldId id="272" r:id="rId17"/>
    <p:sldId id="273" r:id="rId18"/>
    <p:sldId id="274" r:id="rId19"/>
    <p:sldId id="276" r:id="rId20"/>
    <p:sldId id="277" r:id="rId21"/>
    <p:sldId id="278"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10"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I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p>
            <a:fld id="{60BC1AA4-A9A7-4EEF-B740-BE9728BC1E36}" type="datetimeFigureOut">
              <a:rPr lang="en-US" smtClean="0"/>
              <a:t>11/18/2021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DD606600-CDA4-4B56-85F2-346C59E633C8}" type="slidenum">
              <a:rPr lang="en-IN" smtClean="0"/>
              <a:t>‹#›</a:t>
            </a:fld>
            <a:endParaRPr lang="en-I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60BC1AA4-A9A7-4EEF-B740-BE9728BC1E36}" type="datetimeFigureOut">
              <a:rPr lang="en-US" smtClean="0"/>
              <a:t>11/18/2021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DD606600-CDA4-4B56-85F2-346C59E633C8}" type="slidenum">
              <a:rPr lang="en-IN" smtClean="0"/>
              <a:t>‹#›</a:t>
            </a:fld>
            <a:endParaRPr lang="en-I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60BC1AA4-A9A7-4EEF-B740-BE9728BC1E36}" type="datetimeFigureOut">
              <a:rPr lang="en-US" smtClean="0"/>
              <a:t>11/18/2021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DD606600-CDA4-4B56-85F2-346C59E633C8}" type="slidenum">
              <a:rPr lang="en-IN" smtClean="0"/>
              <a:t>‹#›</a:t>
            </a:fld>
            <a:endParaRPr lang="en-I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60BC1AA4-A9A7-4EEF-B740-BE9728BC1E36}" type="datetimeFigureOut">
              <a:rPr lang="en-US" smtClean="0"/>
              <a:t>11/18/2021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DD606600-CDA4-4B56-85F2-346C59E633C8}" type="slidenum">
              <a:rPr lang="en-IN" smtClean="0"/>
              <a:t>‹#›</a:t>
            </a:fld>
            <a:endParaRPr lang="en-I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0BC1AA4-A9A7-4EEF-B740-BE9728BC1E36}" type="datetimeFigureOut">
              <a:rPr lang="en-US" smtClean="0"/>
              <a:t>11/18/2021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DD606600-CDA4-4B56-85F2-346C59E633C8}" type="slidenum">
              <a:rPr lang="en-IN" smtClean="0"/>
              <a:t>‹#›</a:t>
            </a:fld>
            <a:endParaRPr lang="en-I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p>
            <a:fld id="{60BC1AA4-A9A7-4EEF-B740-BE9728BC1E36}" type="datetimeFigureOut">
              <a:rPr lang="en-US" smtClean="0"/>
              <a:t>11/18/2021</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DD606600-CDA4-4B56-85F2-346C59E633C8}" type="slidenum">
              <a:rPr lang="en-IN" smtClean="0"/>
              <a:t>‹#›</a:t>
            </a:fld>
            <a:endParaRPr lang="en-I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I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p>
            <a:fld id="{60BC1AA4-A9A7-4EEF-B740-BE9728BC1E36}" type="datetimeFigureOut">
              <a:rPr lang="en-US" smtClean="0"/>
              <a:t>11/18/2021</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DD606600-CDA4-4B56-85F2-346C59E633C8}" type="slidenum">
              <a:rPr lang="en-IN" smtClean="0"/>
              <a:t>‹#›</a:t>
            </a:fld>
            <a:endParaRPr lang="en-I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fld id="{60BC1AA4-A9A7-4EEF-B740-BE9728BC1E36}" type="datetimeFigureOut">
              <a:rPr lang="en-US" smtClean="0"/>
              <a:t>11/18/2021</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DD606600-CDA4-4B56-85F2-346C59E633C8}" type="slidenum">
              <a:rPr lang="en-IN" smtClean="0"/>
              <a:t>‹#›</a:t>
            </a:fld>
            <a:endParaRPr lang="en-I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BC1AA4-A9A7-4EEF-B740-BE9728BC1E36}" type="datetimeFigureOut">
              <a:rPr lang="en-US" smtClean="0"/>
              <a:t>11/18/2021</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DD606600-CDA4-4B56-85F2-346C59E633C8}" type="slidenum">
              <a:rPr lang="en-IN" smtClean="0"/>
              <a:t>‹#›</a:t>
            </a:fld>
            <a:endParaRPr lang="en-I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0BC1AA4-A9A7-4EEF-B740-BE9728BC1E36}" type="datetimeFigureOut">
              <a:rPr lang="en-US" smtClean="0"/>
              <a:t>11/18/2021</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DD606600-CDA4-4B56-85F2-346C59E633C8}" type="slidenum">
              <a:rPr lang="en-IN" smtClean="0"/>
              <a:t>‹#›</a:t>
            </a:fld>
            <a:endParaRPr lang="en-I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0BC1AA4-A9A7-4EEF-B740-BE9728BC1E36}" type="datetimeFigureOut">
              <a:rPr lang="en-US" smtClean="0"/>
              <a:t>11/18/2021</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DD606600-CDA4-4B56-85F2-346C59E633C8}" type="slidenum">
              <a:rPr lang="en-IN" smtClean="0"/>
              <a:t>‹#›</a:t>
            </a:fld>
            <a:endParaRPr lang="en-I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IN"/>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BC1AA4-A9A7-4EEF-B740-BE9728BC1E36}" type="datetimeFigureOut">
              <a:rPr lang="en-US" smtClean="0"/>
              <a:t>11/18/2021</a:t>
            </a:fld>
            <a:endParaRPr lang="en-IN"/>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606600-CDA4-4B56-85F2-346C59E633C8}" type="slidenum">
              <a:rPr lang="en-IN" smtClean="0"/>
              <a:t>‹#›</a:t>
            </a:fld>
            <a:endParaRPr lang="en-I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IN" dirty="0" smtClean="0"/>
              <a:t>Transmission media part 2</a:t>
            </a:r>
            <a:endParaRPr lang="en-IN" dirty="0"/>
          </a:p>
        </p:txBody>
      </p:sp>
      <p:sp>
        <p:nvSpPr>
          <p:cNvPr id="3" name="Subtitle 2"/>
          <p:cNvSpPr>
            <a:spLocks noGrp="1"/>
          </p:cNvSpPr>
          <p:nvPr>
            <p:ph type="subTitle" idx="1"/>
          </p:nvPr>
        </p:nvSpPr>
        <p:spPr/>
        <p:txBody>
          <a:bodyPr/>
          <a:lstStyle/>
          <a:p>
            <a:r>
              <a:rPr lang="en-IN" dirty="0" err="1" smtClean="0"/>
              <a:t>Fiber</a:t>
            </a:r>
            <a:r>
              <a:rPr lang="en-IN" dirty="0" smtClean="0"/>
              <a:t> optic cable</a:t>
            </a:r>
            <a:endParaRPr lang="en-IN"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15362" name="Picture 2" descr="C:\Users\Dell\Desktop\20200908_114608.jpg"/>
          <p:cNvPicPr>
            <a:picLocks noChangeAspect="1" noChangeArrowheads="1"/>
          </p:cNvPicPr>
          <p:nvPr/>
        </p:nvPicPr>
        <p:blipFill>
          <a:blip r:embed="rId2"/>
          <a:srcRect/>
          <a:stretch>
            <a:fillRect/>
          </a:stretch>
        </p:blipFill>
        <p:spPr bwMode="auto">
          <a:xfrm>
            <a:off x="104775" y="138113"/>
            <a:ext cx="8934450" cy="6581775"/>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16386" name="Picture 2" descr="C:\Users\Dell\Desktop\20200908_114625.jpg"/>
          <p:cNvPicPr>
            <a:picLocks noChangeAspect="1" noChangeArrowheads="1"/>
          </p:cNvPicPr>
          <p:nvPr/>
        </p:nvPicPr>
        <p:blipFill>
          <a:blip r:embed="rId2"/>
          <a:srcRect/>
          <a:stretch>
            <a:fillRect/>
          </a:stretch>
        </p:blipFill>
        <p:spPr bwMode="auto">
          <a:xfrm>
            <a:off x="180975" y="138113"/>
            <a:ext cx="8782050" cy="6581775"/>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r>
              <a:rPr lang="en-US" dirty="0" smtClean="0"/>
              <a:t>Single mode fibers</a:t>
            </a:r>
          </a:p>
          <a:p>
            <a:pPr>
              <a:buNone/>
            </a:pPr>
            <a:r>
              <a:rPr lang="en-US" dirty="0" smtClean="0"/>
              <a:t>    These fibers support only one mode of propagation . Signal has only one group velocity. A highly focused light beam is produced by source and it travels almost horizontally. the critical angle is close to 90 degree.</a:t>
            </a: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Dell\Desktop\20200910_120135.jpg"/>
          <p:cNvPicPr>
            <a:picLocks noGrp="1" noChangeAspect="1" noChangeArrowheads="1"/>
          </p:cNvPicPr>
          <p:nvPr>
            <p:ph idx="1"/>
          </p:nvPr>
        </p:nvPicPr>
        <p:blipFill>
          <a:blip r:embed="rId2"/>
          <a:srcRect/>
          <a:stretch>
            <a:fillRect/>
          </a:stretch>
        </p:blipFill>
        <p:spPr bwMode="auto">
          <a:xfrm>
            <a:off x="457200" y="2246128"/>
            <a:ext cx="8229600" cy="3234106"/>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r>
              <a:rPr lang="en-US" dirty="0" smtClean="0"/>
              <a:t>Multimode fibers</a:t>
            </a:r>
          </a:p>
          <a:p>
            <a:pPr>
              <a:buNone/>
            </a:pPr>
            <a:r>
              <a:rPr lang="en-US" dirty="0" smtClean="0"/>
              <a:t>They support simultaneous propagation of many several modes. Each mode has its own group velocity and each modes follow it own path. These fibers have step index or graded index profile and they are fabricated using the multi component glasses or doped silica.</a:t>
            </a:r>
          </a:p>
          <a:p>
            <a:pPr>
              <a:buNone/>
            </a:pPr>
            <a:r>
              <a:rPr lang="en-US" dirty="0" smtClean="0"/>
              <a:t> </a:t>
            </a: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98637"/>
            <a:ext cx="8229600" cy="4525963"/>
          </a:xfrm>
        </p:spPr>
        <p:txBody>
          <a:bodyPr/>
          <a:lstStyle/>
          <a:p>
            <a:pPr>
              <a:buNone/>
            </a:pPr>
            <a:r>
              <a:rPr lang="en-US" dirty="0" smtClean="0"/>
              <a:t>Step index fibers</a:t>
            </a:r>
          </a:p>
          <a:p>
            <a:pPr>
              <a:buNone/>
            </a:pPr>
            <a:r>
              <a:rPr lang="en-US" dirty="0" smtClean="0"/>
              <a:t>Here n1 &gt; n2. because of sudden change in refractive index at the boundary of core and cladding, this fiber is called as step index.</a:t>
            </a: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Dell\Desktop\20200910_120204.jpg"/>
          <p:cNvPicPr>
            <a:picLocks noGrp="1" noChangeAspect="1" noChangeArrowheads="1"/>
          </p:cNvPicPr>
          <p:nvPr>
            <p:ph idx="1"/>
          </p:nvPr>
        </p:nvPicPr>
        <p:blipFill>
          <a:blip r:embed="rId2" cstate="print"/>
          <a:srcRect/>
          <a:stretch>
            <a:fillRect/>
          </a:stretch>
        </p:blipFill>
        <p:spPr bwMode="auto">
          <a:xfrm>
            <a:off x="457200" y="1066801"/>
            <a:ext cx="8229600" cy="4063788"/>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Dell\Desktop\20200910_120230.jpg"/>
          <p:cNvPicPr>
            <a:picLocks noGrp="1" noChangeAspect="1" noChangeArrowheads="1"/>
          </p:cNvPicPr>
          <p:nvPr>
            <p:ph idx="1"/>
          </p:nvPr>
        </p:nvPicPr>
        <p:blipFill>
          <a:blip r:embed="rId2" cstate="print"/>
          <a:srcRect/>
          <a:stretch>
            <a:fillRect/>
          </a:stretch>
        </p:blipFill>
        <p:spPr bwMode="auto">
          <a:xfrm>
            <a:off x="457200" y="1828801"/>
            <a:ext cx="8229600" cy="3066370"/>
          </a:xfrm>
          <a:prstGeom prst="rect">
            <a:avLst/>
          </a:prstGeom>
          <a:noFill/>
        </p:spPr>
      </p:pic>
      <p:sp>
        <p:nvSpPr>
          <p:cNvPr id="5" name="TextBox 4"/>
          <p:cNvSpPr txBox="1"/>
          <p:nvPr/>
        </p:nvSpPr>
        <p:spPr>
          <a:xfrm>
            <a:off x="2362200" y="5943600"/>
            <a:ext cx="4145174" cy="523220"/>
          </a:xfrm>
          <a:prstGeom prst="rect">
            <a:avLst/>
          </a:prstGeom>
          <a:noFill/>
        </p:spPr>
        <p:txBody>
          <a:bodyPr wrap="none" rtlCol="0">
            <a:spAutoFit/>
          </a:bodyPr>
          <a:lstStyle/>
          <a:p>
            <a:r>
              <a:rPr lang="en-US" sz="2800" dirty="0" smtClean="0"/>
              <a:t>Multimode step index fiber</a:t>
            </a:r>
            <a:endParaRPr lang="en-US" sz="28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r>
              <a:rPr lang="en-US" b="1" u="sng" dirty="0" smtClean="0"/>
              <a:t>Graded index fibers</a:t>
            </a:r>
          </a:p>
          <a:p>
            <a:pPr>
              <a:buNone/>
            </a:pPr>
            <a:r>
              <a:rPr lang="en-US" dirty="0" smtClean="0"/>
              <a:t>The refractive index of fiber core does not remain constant throughout its bulk . Instead it is maximum at the center of core and reduces gradually towards the wall of the core. </a:t>
            </a: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Dell\Desktop\20200910_120248.jpg"/>
          <p:cNvPicPr>
            <a:picLocks noGrp="1" noChangeAspect="1" noChangeArrowheads="1"/>
          </p:cNvPicPr>
          <p:nvPr>
            <p:ph idx="1"/>
          </p:nvPr>
        </p:nvPicPr>
        <p:blipFill>
          <a:blip r:embed="rId2" cstate="print"/>
          <a:srcRect/>
          <a:stretch>
            <a:fillRect/>
          </a:stretch>
        </p:blipFill>
        <p:spPr bwMode="auto">
          <a:xfrm>
            <a:off x="457200" y="1066801"/>
            <a:ext cx="8229600" cy="4114800"/>
          </a:xfrm>
          <a:prstGeom prst="rect">
            <a:avLst/>
          </a:prstGeom>
          <a:noFill/>
        </p:spPr>
      </p:pic>
      <p:sp>
        <p:nvSpPr>
          <p:cNvPr id="5" name="TextBox 4"/>
          <p:cNvSpPr txBox="1"/>
          <p:nvPr/>
        </p:nvSpPr>
        <p:spPr>
          <a:xfrm>
            <a:off x="990600" y="5943600"/>
            <a:ext cx="7583102" cy="584775"/>
          </a:xfrm>
          <a:prstGeom prst="rect">
            <a:avLst/>
          </a:prstGeom>
          <a:noFill/>
        </p:spPr>
        <p:txBody>
          <a:bodyPr wrap="none" rtlCol="0">
            <a:spAutoFit/>
          </a:bodyPr>
          <a:lstStyle/>
          <a:p>
            <a:r>
              <a:rPr lang="en-US" sz="3200" dirty="0" smtClean="0"/>
              <a:t>Refractive index profile of graded index fiber</a:t>
            </a:r>
            <a:endParaRPr lang="en-US" sz="32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9218" name="Picture 2" descr="C:\Users\Dell\Desktop\20200908_114441.jpg"/>
          <p:cNvPicPr>
            <a:picLocks noChangeAspect="1" noChangeArrowheads="1"/>
          </p:cNvPicPr>
          <p:nvPr/>
        </p:nvPicPr>
        <p:blipFill>
          <a:blip r:embed="rId2"/>
          <a:srcRect/>
          <a:stretch>
            <a:fillRect/>
          </a:stretch>
        </p:blipFill>
        <p:spPr bwMode="auto">
          <a:xfrm>
            <a:off x="-38100" y="100013"/>
            <a:ext cx="9220200" cy="6657975"/>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Dell\Desktop\20200910_120312.jpg"/>
          <p:cNvPicPr>
            <a:picLocks noGrp="1" noChangeAspect="1" noChangeArrowheads="1"/>
          </p:cNvPicPr>
          <p:nvPr>
            <p:ph idx="1"/>
          </p:nvPr>
        </p:nvPicPr>
        <p:blipFill>
          <a:blip r:embed="rId2" cstate="print"/>
          <a:srcRect/>
          <a:stretch>
            <a:fillRect/>
          </a:stretch>
        </p:blipFill>
        <p:spPr bwMode="auto">
          <a:xfrm>
            <a:off x="457200" y="1219200"/>
            <a:ext cx="8229600" cy="2613943"/>
          </a:xfrm>
          <a:prstGeom prst="rect">
            <a:avLst/>
          </a:prstGeom>
          <a:noFill/>
        </p:spPr>
      </p:pic>
      <p:sp>
        <p:nvSpPr>
          <p:cNvPr id="5" name="TextBox 4"/>
          <p:cNvSpPr txBox="1"/>
          <p:nvPr/>
        </p:nvSpPr>
        <p:spPr>
          <a:xfrm>
            <a:off x="2057400" y="5486400"/>
            <a:ext cx="6131935" cy="523220"/>
          </a:xfrm>
          <a:prstGeom prst="rect">
            <a:avLst/>
          </a:prstGeom>
          <a:noFill/>
        </p:spPr>
        <p:txBody>
          <a:bodyPr wrap="none" rtlCol="0">
            <a:spAutoFit/>
          </a:bodyPr>
          <a:lstStyle/>
          <a:p>
            <a:r>
              <a:rPr lang="en-US" sz="2800" dirty="0" smtClean="0"/>
              <a:t>Propagation of light in graded index fiber</a:t>
            </a:r>
            <a:endParaRPr lang="en-US" sz="28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17410" name="Picture 2" descr="C:\Users\Dell\Desktop\20200908_114641.jpg"/>
          <p:cNvPicPr>
            <a:picLocks noChangeAspect="1" noChangeArrowheads="1"/>
          </p:cNvPicPr>
          <p:nvPr/>
        </p:nvPicPr>
        <p:blipFill>
          <a:blip r:embed="rId2"/>
          <a:srcRect/>
          <a:stretch>
            <a:fillRect/>
          </a:stretch>
        </p:blipFill>
        <p:spPr bwMode="auto">
          <a:xfrm>
            <a:off x="71438" y="238125"/>
            <a:ext cx="9001125" cy="6381750"/>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10242" name="Picture 2" descr="C:\Users\Dell\Desktop\20200908_114456.jpg"/>
          <p:cNvPicPr>
            <a:picLocks noChangeAspect="1" noChangeArrowheads="1"/>
          </p:cNvPicPr>
          <p:nvPr/>
        </p:nvPicPr>
        <p:blipFill>
          <a:blip r:embed="rId2"/>
          <a:srcRect/>
          <a:stretch>
            <a:fillRect/>
          </a:stretch>
        </p:blipFill>
        <p:spPr bwMode="auto">
          <a:xfrm>
            <a:off x="-128588" y="-61913"/>
            <a:ext cx="9401176" cy="6981826"/>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11266" name="Picture 2" descr="C:\Users\Dell\Desktop\20200908_114509.jpg"/>
          <p:cNvPicPr>
            <a:picLocks noChangeAspect="1" noChangeArrowheads="1"/>
          </p:cNvPicPr>
          <p:nvPr/>
        </p:nvPicPr>
        <p:blipFill>
          <a:blip r:embed="rId2"/>
          <a:srcRect/>
          <a:stretch>
            <a:fillRect/>
          </a:stretch>
        </p:blipFill>
        <p:spPr bwMode="auto">
          <a:xfrm>
            <a:off x="-42863" y="61913"/>
            <a:ext cx="9229726" cy="6734175"/>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Snell’s relationship</a:t>
            </a:r>
            <a:endParaRPr lang="en-US" dirty="0"/>
          </a:p>
        </p:txBody>
      </p:sp>
      <p:pic>
        <p:nvPicPr>
          <p:cNvPr id="1026" name="Picture 2" descr="C:\Users\Dell\Desktop\20200910_114836.jpg"/>
          <p:cNvPicPr>
            <a:picLocks noGrp="1" noChangeAspect="1" noChangeArrowheads="1"/>
          </p:cNvPicPr>
          <p:nvPr>
            <p:ph idx="1"/>
          </p:nvPr>
        </p:nvPicPr>
        <p:blipFill>
          <a:blip r:embed="rId2" cstate="print"/>
          <a:srcRect/>
          <a:stretch>
            <a:fillRect/>
          </a:stretch>
        </p:blipFill>
        <p:spPr bwMode="auto">
          <a:xfrm>
            <a:off x="457200" y="1447800"/>
            <a:ext cx="8229600" cy="4572000"/>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Dell\Desktop\20200910_114928.jpg"/>
          <p:cNvPicPr>
            <a:picLocks noGrp="1" noChangeAspect="1" noChangeArrowheads="1"/>
          </p:cNvPicPr>
          <p:nvPr>
            <p:ph idx="1"/>
          </p:nvPr>
        </p:nvPicPr>
        <p:blipFill>
          <a:blip r:embed="rId2" cstate="print"/>
          <a:srcRect/>
          <a:stretch>
            <a:fillRect/>
          </a:stretch>
        </p:blipFill>
        <p:spPr bwMode="auto">
          <a:xfrm>
            <a:off x="533400" y="1447800"/>
            <a:ext cx="8229600" cy="2119889"/>
          </a:xfrm>
          <a:prstGeom prst="rect">
            <a:avLst/>
          </a:prstGeom>
          <a:noFill/>
        </p:spPr>
      </p:pic>
      <p:sp>
        <p:nvSpPr>
          <p:cNvPr id="5" name="TextBox 4"/>
          <p:cNvSpPr txBox="1"/>
          <p:nvPr/>
        </p:nvSpPr>
        <p:spPr>
          <a:xfrm>
            <a:off x="228600" y="4572000"/>
            <a:ext cx="7529177" cy="954107"/>
          </a:xfrm>
          <a:prstGeom prst="rect">
            <a:avLst/>
          </a:prstGeom>
          <a:noFill/>
        </p:spPr>
        <p:txBody>
          <a:bodyPr wrap="square" rtlCol="0">
            <a:spAutoFit/>
          </a:bodyPr>
          <a:lstStyle/>
          <a:p>
            <a:r>
              <a:rPr lang="en-US" sz="2800" dirty="0" smtClean="0"/>
              <a:t>Since no &lt; n1, no/n1 &lt;1, emerging angle would be less than angle of incidence</a:t>
            </a:r>
            <a:endParaRPr lang="en-US" sz="28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12290" name="Picture 2" descr="C:\Users\Dell\Desktop\20200908_114524.jpg"/>
          <p:cNvPicPr>
            <a:picLocks noChangeAspect="1" noChangeArrowheads="1"/>
          </p:cNvPicPr>
          <p:nvPr/>
        </p:nvPicPr>
        <p:blipFill>
          <a:blip r:embed="rId2"/>
          <a:srcRect/>
          <a:stretch>
            <a:fillRect/>
          </a:stretch>
        </p:blipFill>
        <p:spPr bwMode="auto">
          <a:xfrm>
            <a:off x="85725" y="14288"/>
            <a:ext cx="8972550" cy="6829425"/>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13314" name="Picture 2" descr="C:\Users\Dell\Desktop\20200908_114539.jpg"/>
          <p:cNvPicPr>
            <a:picLocks noChangeAspect="1" noChangeArrowheads="1"/>
          </p:cNvPicPr>
          <p:nvPr/>
        </p:nvPicPr>
        <p:blipFill>
          <a:blip r:embed="rId2"/>
          <a:srcRect/>
          <a:stretch>
            <a:fillRect/>
          </a:stretch>
        </p:blipFill>
        <p:spPr bwMode="auto">
          <a:xfrm>
            <a:off x="-71438" y="147638"/>
            <a:ext cx="9286876" cy="6562725"/>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14338" name="Picture 2" descr="C:\Users\Dell\Desktop\20200908_114553.jpg"/>
          <p:cNvPicPr>
            <a:picLocks noChangeAspect="1" noChangeArrowheads="1"/>
          </p:cNvPicPr>
          <p:nvPr/>
        </p:nvPicPr>
        <p:blipFill>
          <a:blip r:embed="rId2"/>
          <a:srcRect/>
          <a:stretch>
            <a:fillRect/>
          </a:stretch>
        </p:blipFill>
        <p:spPr bwMode="auto">
          <a:xfrm>
            <a:off x="19050" y="104775"/>
            <a:ext cx="9105900" cy="6648450"/>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TotalTime>
  <Words>205</Words>
  <Application>Microsoft Office PowerPoint</Application>
  <PresentationFormat>On-screen Show (4:3)</PresentationFormat>
  <Paragraphs>16</Paragraphs>
  <Slides>21</Slides>
  <Notes>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Transmission media part 2</vt:lpstr>
      <vt:lpstr>Slide 2</vt:lpstr>
      <vt:lpstr>Slide 3</vt:lpstr>
      <vt:lpstr>Slide 4</vt:lpstr>
      <vt:lpstr>Snell’s relationship</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vector>
  </TitlesOfParts>
  <Company>Hewlett-Packard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Transmission media part 2</dc:title>
  <dc:creator>Admin</dc:creator>
  <cp:lastModifiedBy>Admin</cp:lastModifiedBy>
  <cp:revision>1</cp:revision>
  <dcterms:created xsi:type="dcterms:W3CDTF">2021-11-18T06:44:29Z</dcterms:created>
  <dcterms:modified xsi:type="dcterms:W3CDTF">2021-11-18T06:47:47Z</dcterms:modified>
</cp:coreProperties>
</file>