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3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7" autoAdjust="0"/>
    <p:restoredTop sz="94660"/>
  </p:normalViewPr>
  <p:slideViewPr>
    <p:cSldViewPr>
      <p:cViewPr varScale="1">
        <p:scale>
          <a:sx n="69" d="100"/>
          <a:sy n="69" d="100"/>
        </p:scale>
        <p:origin x="-8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F564F-0906-4096-84D2-94AD8AE84F19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8F0B-7907-4EED-BC60-C591B0A0D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67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8F0B-7907-4EED-BC60-C591B0A0D0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44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EDB0-2269-4781-954B-0F5E7B16B3C1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A1E50-14CA-4581-B3DB-038ABB6C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60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EDB0-2269-4781-954B-0F5E7B16B3C1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A1E50-14CA-4581-B3DB-038ABB6C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3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EDB0-2269-4781-954B-0F5E7B16B3C1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A1E50-14CA-4581-B3DB-038ABB6C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34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EDB0-2269-4781-954B-0F5E7B16B3C1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A1E50-14CA-4581-B3DB-038ABB6C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63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EDB0-2269-4781-954B-0F5E7B16B3C1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A1E50-14CA-4581-B3DB-038ABB6C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43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EDB0-2269-4781-954B-0F5E7B16B3C1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A1E50-14CA-4581-B3DB-038ABB6C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77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EDB0-2269-4781-954B-0F5E7B16B3C1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A1E50-14CA-4581-B3DB-038ABB6C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6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EDB0-2269-4781-954B-0F5E7B16B3C1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A1E50-14CA-4581-B3DB-038ABB6C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1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EDB0-2269-4781-954B-0F5E7B16B3C1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A1E50-14CA-4581-B3DB-038ABB6C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2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EDB0-2269-4781-954B-0F5E7B16B3C1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A1E50-14CA-4581-B3DB-038ABB6C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93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EDB0-2269-4781-954B-0F5E7B16B3C1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A1E50-14CA-4581-B3DB-038ABB6C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81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2EDB0-2269-4781-954B-0F5E7B16B3C1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A1E50-14CA-4581-B3DB-038ABB6C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6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Er</a:t>
            </a:r>
            <a:r>
              <a:rPr lang="en-US" dirty="0" smtClean="0"/>
              <a:t>. </a:t>
            </a:r>
            <a:r>
              <a:rPr lang="en-US" dirty="0" err="1" smtClean="0"/>
              <a:t>Mohd</a:t>
            </a:r>
            <a:r>
              <a:rPr lang="en-US" dirty="0" smtClean="0"/>
              <a:t>. Shah </a:t>
            </a:r>
            <a:r>
              <a:rPr lang="en-US" dirty="0" err="1" smtClean="0"/>
              <a:t>Alam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Asst. </a:t>
            </a:r>
            <a:r>
              <a:rPr lang="en-US" dirty="0" smtClean="0"/>
              <a:t>professor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UIET, CSJM University, </a:t>
            </a:r>
            <a:r>
              <a:rPr lang="en-US" dirty="0" err="1" smtClean="0"/>
              <a:t>kanpur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79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Connectionless versus Connection-Oriented service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Connectionless service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55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Connectionless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a connectionless Service, the packets are sent from one party to another with no need for connection Establishment or Connection release</a:t>
            </a:r>
          </a:p>
          <a:p>
            <a:r>
              <a:rPr lang="en-US" dirty="0" smtClean="0"/>
              <a:t>The packets are not numbered</a:t>
            </a:r>
          </a:p>
          <a:p>
            <a:r>
              <a:rPr lang="en-US" dirty="0" smtClean="0"/>
              <a:t>They may be delayed, lost or arrive out of sequence</a:t>
            </a:r>
          </a:p>
          <a:p>
            <a:r>
              <a:rPr lang="en-US" dirty="0" smtClean="0"/>
              <a:t>There is no Acknowledgement</a:t>
            </a:r>
          </a:p>
          <a:p>
            <a:r>
              <a:rPr lang="en-US" dirty="0" smtClean="0"/>
              <a:t>UDP is connectionless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212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Connection-Oriented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Connection Establishment:-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Host A sends a packet to announce its wish for connection and includes its initialization information about traffic from A to B.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Host B sends a packet to acknowledge(confirm) the request of 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Host B sends a packet that includes its initialization information about traffic from B to 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Host A sends a packet to acknowledge(confirm) the request of B.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636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Connection Termination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Host A sends a packet announcing its wish for connection termination.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Host B sends a segment acknowledging the request of A. After this the connection is closed in one direction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host B has finished sending its own data. It sends a segment to indicate that it wants to close the connection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Host A acknowledge the request of B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232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User Datagram Protocol(UDP)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UDP is connectionless, unreliable protocol that has no flow and error control. It uses port numbers to multiplex data from the application layer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665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User Datagram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UDP Packets, called user datagram, have a fixed-size header of 8 bytes..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Source port number (16 bits)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Destination port number (16 bits)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Total length (16 bits)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Checksum (16 bits)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5833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Transmission Control Protocol (TCP)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The reliable, but complex transport-layer 	protocol. Its add connection-oriented and 	reliability features to the services of IP.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306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Congestion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Congestion in a network may occur if the load on the network(the number of packets sent to the network) is greater than the capacity of the network (the number of packets a network can handle).</a:t>
            </a:r>
          </a:p>
          <a:p>
            <a:pPr algn="just"/>
            <a:r>
              <a:rPr lang="en-US" dirty="0" smtClean="0"/>
              <a:t>Congestion Control refers to the mechanisms and techniques to control the congestion and keep the load below the capacity.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586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Congestion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Congestion control refers to techniques and mechanism that can either prevent congestion, before it happens, or remove congestion after it happened.</a:t>
            </a:r>
          </a:p>
          <a:p>
            <a:pPr marL="0" indent="0" algn="just">
              <a:buNone/>
            </a:pPr>
            <a:r>
              <a:rPr lang="en-US" dirty="0" smtClean="0"/>
              <a:t>In general we can divide congestion control mechanisms into two broad categories: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Open-loop congestion control (prevention)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Closed-loop congestion control(removal)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2584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Open-Loop Congestion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Policies are applied to prevent congestion before it happens. In these mechanisms, congestion control is handled by either source or destination.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155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Advance </a:t>
            </a:r>
            <a:r>
              <a:rPr lang="en-US" dirty="0"/>
              <a:t>Computer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28900" lvl="6" indent="0">
              <a:buNone/>
            </a:pPr>
            <a:endParaRPr lang="en-US" sz="2800" dirty="0" smtClean="0"/>
          </a:p>
          <a:p>
            <a:pPr marL="2628900" lvl="6" indent="0">
              <a:buNone/>
            </a:pPr>
            <a:endParaRPr lang="en-US" sz="2800" dirty="0"/>
          </a:p>
          <a:p>
            <a:pPr marL="2628900" lvl="6" indent="0">
              <a:buNone/>
            </a:pPr>
            <a:endParaRPr lang="en-US" sz="2800" dirty="0" smtClean="0"/>
          </a:p>
          <a:p>
            <a:pPr marL="2628900" lvl="6" indent="0">
              <a:buNone/>
            </a:pPr>
            <a:endParaRPr lang="en-US" sz="2800" dirty="0"/>
          </a:p>
          <a:p>
            <a:pPr marL="2628900" lvl="6" indent="0">
              <a:buNone/>
            </a:pPr>
            <a:r>
              <a:rPr lang="en-US" sz="2800" dirty="0" smtClean="0"/>
              <a:t>Transport Layer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1425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List of policies that can prevent congestion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Retransmission policy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Window policy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Acknowledgement policy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Discarding policy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Admission policy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3239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Closed-loop congestion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Back pressure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Choke point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Implicit signaling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Explicit signaling</a:t>
            </a:r>
          </a:p>
          <a:p>
            <a:r>
              <a:rPr lang="en-US" dirty="0" smtClean="0"/>
              <a:t>Backward signaling</a:t>
            </a:r>
          </a:p>
          <a:p>
            <a:r>
              <a:rPr lang="en-US" dirty="0" smtClean="0"/>
              <a:t>Forward signaling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824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Introduction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transport layer is the fourth layer in the internet model.</a:t>
            </a:r>
          </a:p>
          <a:p>
            <a:r>
              <a:rPr lang="en-US" dirty="0" smtClean="0"/>
              <a:t>Above it is the application layer and below it is the network layer. </a:t>
            </a:r>
          </a:p>
          <a:p>
            <a:r>
              <a:rPr lang="en-US" dirty="0" smtClean="0"/>
              <a:t>This means that transport layer receives services from network layer and provide services to the application layer.</a:t>
            </a:r>
          </a:p>
          <a:p>
            <a:r>
              <a:rPr lang="en-US" dirty="0" smtClean="0"/>
              <a:t>Process to process delivery is achieved through a set of function performed by the transport layer.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25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Transport Layer Duties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Packetizing</a:t>
            </a:r>
          </a:p>
          <a:p>
            <a:r>
              <a:rPr lang="en-US" dirty="0" smtClean="0"/>
              <a:t>Connection Control</a:t>
            </a:r>
          </a:p>
          <a:p>
            <a:r>
              <a:rPr lang="en-US" dirty="0" smtClean="0"/>
              <a:t>Addressing</a:t>
            </a:r>
          </a:p>
          <a:p>
            <a:r>
              <a:rPr lang="en-US" dirty="0" smtClean="0"/>
              <a:t>Providing reliability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99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u="sng" dirty="0" smtClean="0"/>
              <a:t>Process-to-Process Delivery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transport layer is responsible for process to Process Delivery.</a:t>
            </a:r>
          </a:p>
          <a:p>
            <a:pPr marL="0" indent="0">
              <a:buNone/>
            </a:pPr>
            <a:r>
              <a:rPr lang="en-US" b="1" dirty="0" smtClean="0"/>
              <a:t>Addressing</a:t>
            </a:r>
          </a:p>
          <a:p>
            <a:pPr marL="0" indent="0">
              <a:buNone/>
            </a:pPr>
            <a:r>
              <a:rPr lang="en-US" dirty="0" smtClean="0"/>
              <a:t>At the transport layer, we need a transport-layer address called </a:t>
            </a:r>
            <a:r>
              <a:rPr lang="en-US" b="1" dirty="0"/>
              <a:t>P</a:t>
            </a:r>
            <a:r>
              <a:rPr lang="en-US" b="1" dirty="0" smtClean="0"/>
              <a:t>ort number</a:t>
            </a:r>
            <a:r>
              <a:rPr lang="en-US" dirty="0" smtClean="0"/>
              <a:t>, to choose among multiple processes running on the destination host.</a:t>
            </a:r>
          </a:p>
          <a:p>
            <a:pPr marL="0" indent="0">
              <a:buNone/>
            </a:pPr>
            <a:r>
              <a:rPr lang="en-US" dirty="0"/>
              <a:t>In the internet model, the port numbers are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16 </a:t>
            </a:r>
            <a:r>
              <a:rPr lang="en-US" dirty="0"/>
              <a:t>–bit integer between 0 and 65,535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8854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Port numbers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client program defines itself with a port number, chosen randomly by the  transport layer software running on the client host. This is the </a:t>
            </a:r>
            <a:r>
              <a:rPr lang="en-US" b="1" dirty="0" smtClean="0"/>
              <a:t>Ephemeral port number</a:t>
            </a:r>
          </a:p>
          <a:p>
            <a:r>
              <a:rPr lang="en-US" dirty="0" smtClean="0"/>
              <a:t>The internet has decided to use universal port numbers for servers. These are called </a:t>
            </a:r>
            <a:r>
              <a:rPr lang="en-US" b="1" dirty="0" smtClean="0"/>
              <a:t>Well-known port numbers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2575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IANA Ranges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IANA (Internet Assigned Number Authority) has divided the port numbers into three ranges..</a:t>
            </a:r>
          </a:p>
          <a:p>
            <a:r>
              <a:rPr lang="en-US" dirty="0" smtClean="0"/>
              <a:t>Well-known Ports: 	range (0 to 1023)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Registered Ports:	range (1024to 49,151)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Dynamic Ports: 	range (49,152 </a:t>
            </a:r>
            <a:r>
              <a:rPr lang="en-US" dirty="0"/>
              <a:t>to </a:t>
            </a:r>
            <a:r>
              <a:rPr lang="en-US" dirty="0" smtClean="0"/>
              <a:t>65,535)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6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Socket Addresses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Process-to-Process </a:t>
            </a:r>
            <a:r>
              <a:rPr lang="en-US" dirty="0" smtClean="0"/>
              <a:t>Delivery needs two identifiers, IP address and Port number at each end to make connection.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Combination of IP address and Port number is called socket address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85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Multiplexing </a:t>
            </a:r>
            <a:r>
              <a:rPr lang="en-US" dirty="0"/>
              <a:t>and Demultiplexing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Transport layer….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51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662</Words>
  <Application>Microsoft Office PowerPoint</Application>
  <PresentationFormat>On-screen Show (4:3)</PresentationFormat>
  <Paragraphs>115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 Er. Mohd. Shah Alam Asst. professor UIET, CSJM University, kanpur </vt:lpstr>
      <vt:lpstr>      Advance Computer Networks</vt:lpstr>
      <vt:lpstr>Introduction </vt:lpstr>
      <vt:lpstr>Transport Layer Duties </vt:lpstr>
      <vt:lpstr>  Process-to-Process Delivery  </vt:lpstr>
      <vt:lpstr>Port numbers</vt:lpstr>
      <vt:lpstr>IANA Ranges</vt:lpstr>
      <vt:lpstr>Socket Addresses</vt:lpstr>
      <vt:lpstr>       Multiplexing and Demultiplexing</vt:lpstr>
      <vt:lpstr>     Connectionless versus Connection-Oriented service</vt:lpstr>
      <vt:lpstr>Connectionless Service</vt:lpstr>
      <vt:lpstr>Connection-Oriented Service</vt:lpstr>
      <vt:lpstr>Connection Termination</vt:lpstr>
      <vt:lpstr>User Datagram Protocol(UDP)</vt:lpstr>
      <vt:lpstr>User Datagram</vt:lpstr>
      <vt:lpstr>Transmission Control Protocol (TCP)</vt:lpstr>
      <vt:lpstr>Congestion</vt:lpstr>
      <vt:lpstr>Congestion Control</vt:lpstr>
      <vt:lpstr>Open-Loop Congestion Control</vt:lpstr>
      <vt:lpstr>List of policies that can prevent congestion.</vt:lpstr>
      <vt:lpstr>Closed-loop congestion control</vt:lpstr>
    </vt:vector>
  </TitlesOfParts>
  <Company>by adguard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 Computer Networks</dc:title>
  <dc:creator>owner</dc:creator>
  <cp:lastModifiedBy>owner</cp:lastModifiedBy>
  <cp:revision>20</cp:revision>
  <dcterms:created xsi:type="dcterms:W3CDTF">2020-08-17T14:24:16Z</dcterms:created>
  <dcterms:modified xsi:type="dcterms:W3CDTF">2020-10-06T06:44:30Z</dcterms:modified>
</cp:coreProperties>
</file>