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7" r:id="rId2"/>
    <p:sldId id="288" r:id="rId3"/>
    <p:sldId id="289" r:id="rId4"/>
    <p:sldId id="290" r:id="rId5"/>
    <p:sldId id="291" r:id="rId6"/>
    <p:sldId id="294" r:id="rId7"/>
    <p:sldId id="295" r:id="rId8"/>
    <p:sldId id="296" r:id="rId9"/>
    <p:sldId id="342" r:id="rId10"/>
    <p:sldId id="323" r:id="rId11"/>
    <p:sldId id="324" r:id="rId12"/>
    <p:sldId id="325" r:id="rId13"/>
    <p:sldId id="326" r:id="rId14"/>
    <p:sldId id="327" r:id="rId15"/>
    <p:sldId id="328" r:id="rId16"/>
    <p:sldId id="329" r:id="rId17"/>
    <p:sldId id="330" r:id="rId18"/>
    <p:sldId id="331" r:id="rId19"/>
    <p:sldId id="335" r:id="rId20"/>
    <p:sldId id="336" r:id="rId21"/>
    <p:sldId id="337" r:id="rId22"/>
    <p:sldId id="339" r:id="rId23"/>
    <p:sldId id="340" r:id="rId24"/>
    <p:sldId id="341" r:id="rId25"/>
    <p:sldId id="297" r:id="rId26"/>
    <p:sldId id="298" r:id="rId27"/>
    <p:sldId id="29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61922" autoAdjust="0"/>
  </p:normalViewPr>
  <p:slideViewPr>
    <p:cSldViewPr>
      <p:cViewPr varScale="1">
        <p:scale>
          <a:sx n="74" d="100"/>
          <a:sy n="74" d="100"/>
        </p:scale>
        <p:origin x="-127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7D0C4-6F54-4504-B88B-AEA3EE99FC60}" type="datetimeFigureOut">
              <a:rPr lang="en-US" smtClean="0"/>
              <a:t>11/13/21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B26B4-F08B-4875-8DA0-091F522E811D}" type="slidenum">
              <a:rPr lang="en-US" smtClean="0"/>
              <a:t>‹#›</a:t>
            </a:fld>
            <a:endParaRPr lang="en-US"/>
          </a:p>
        </p:txBody>
      </p:sp>
    </p:spTree>
    <p:extLst>
      <p:ext uri="{BB962C8B-B14F-4D97-AF65-F5344CB8AC3E}">
        <p14:creationId xmlns:p14="http://schemas.microsoft.com/office/powerpoint/2010/main" val="3765519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5" Type="http://schemas.openxmlformats.org/officeDocument/2006/relationships/image" Target="../media/image43.png"/><Relationship Id="rId4" Type="http://schemas.openxmlformats.org/officeDocument/2006/relationships/image" Target="../media/image42.png"/></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6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70.png"/></Relationships>
</file>

<file path=ppt/slides/_rels/slide24.xml.rels><?xml version="1.0" encoding="UTF-8" standalone="yes"?>
<Relationships xmlns="http://schemas.openxmlformats.org/package/2006/relationships"><Relationship Id="rId8" Type="http://schemas.openxmlformats.org/officeDocument/2006/relationships/image" Target="../media/image310.png"/><Relationship Id="rId13" Type="http://schemas.openxmlformats.org/officeDocument/2006/relationships/image" Target="../media/image360.png"/><Relationship Id="rId3" Type="http://schemas.openxmlformats.org/officeDocument/2006/relationships/image" Target="../media/image260.png"/><Relationship Id="rId7" Type="http://schemas.openxmlformats.org/officeDocument/2006/relationships/image" Target="../media/image30.png"/><Relationship Id="rId12" Type="http://schemas.openxmlformats.org/officeDocument/2006/relationships/image" Target="../media/image35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90.png"/><Relationship Id="rId11" Type="http://schemas.openxmlformats.org/officeDocument/2006/relationships/image" Target="../media/image340.png"/><Relationship Id="rId5" Type="http://schemas.openxmlformats.org/officeDocument/2006/relationships/image" Target="../media/image280.png"/><Relationship Id="rId10" Type="http://schemas.openxmlformats.org/officeDocument/2006/relationships/image" Target="../media/image33.png"/><Relationship Id="rId4" Type="http://schemas.openxmlformats.org/officeDocument/2006/relationships/image" Target="../media/image270.png"/><Relationship Id="rId9" Type="http://schemas.openxmlformats.org/officeDocument/2006/relationships/image" Target="../media/image3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067800" cy="3200400"/>
          </a:xfrm>
        </p:spPr>
        <p:txBody>
          <a:bodyPr>
            <a:normAutofit/>
          </a:bodyPr>
          <a:lstStyle/>
          <a:p>
            <a:r>
              <a:rPr lang="en-US" dirty="0" smtClean="0"/>
              <a:t>Free vibration of two degree of spring-</a:t>
            </a:r>
            <a:br>
              <a:rPr lang="en-US" dirty="0" smtClean="0"/>
            </a:br>
            <a:r>
              <a:rPr lang="en-US" dirty="0" smtClean="0"/>
              <a:t>mass system</a:t>
            </a:r>
            <a:endParaRPr lang="en-US" dirty="0"/>
          </a:p>
        </p:txBody>
      </p:sp>
    </p:spTree>
    <p:extLst>
      <p:ext uri="{BB962C8B-B14F-4D97-AF65-F5344CB8AC3E}">
        <p14:creationId xmlns:p14="http://schemas.microsoft.com/office/powerpoint/2010/main" val="427246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Mode Shape</a:t>
            </a:r>
            <a:endParaRPr lang="en-US" sz="3200" dirty="0">
              <a:latin typeface="Times New Roman" pitchFamily="18" charset="0"/>
              <a:cs typeface="Times New Roman" pitchFamily="18" charset="0"/>
            </a:endParaRPr>
          </a:p>
        </p:txBody>
      </p:sp>
      <p:sp>
        <p:nvSpPr>
          <p:cNvPr id="3" name="Rectangle 2"/>
          <p:cNvSpPr/>
          <p:nvPr/>
        </p:nvSpPr>
        <p:spPr>
          <a:xfrm>
            <a:off x="304800" y="990600"/>
            <a:ext cx="2193229" cy="369332"/>
          </a:xfrm>
          <a:prstGeom prst="rect">
            <a:avLst/>
          </a:prstGeom>
        </p:spPr>
        <p:txBody>
          <a:bodyPr wrap="none">
            <a:spAutoFit/>
          </a:bodyPr>
          <a:lstStyle/>
          <a:p>
            <a:r>
              <a:rPr lang="en-US" dirty="0"/>
              <a:t>m ẍ</a:t>
            </a:r>
            <a:r>
              <a:rPr lang="en-US" baseline="-25000" dirty="0"/>
              <a:t>1 </a:t>
            </a:r>
            <a:r>
              <a:rPr lang="en-US" dirty="0"/>
              <a:t> + 2k x</a:t>
            </a:r>
            <a:r>
              <a:rPr lang="en-US" baseline="-25000" dirty="0"/>
              <a:t>1 </a:t>
            </a:r>
            <a:r>
              <a:rPr lang="en-US" dirty="0"/>
              <a:t> - k x</a:t>
            </a:r>
            <a:r>
              <a:rPr lang="en-US" baseline="-25000" dirty="0"/>
              <a:t>2</a:t>
            </a:r>
            <a:r>
              <a:rPr lang="en-US" dirty="0"/>
              <a:t> = 0</a:t>
            </a:r>
          </a:p>
        </p:txBody>
      </p:sp>
      <p:sp>
        <p:nvSpPr>
          <p:cNvPr id="4" name="Rectangle 3"/>
          <p:cNvSpPr/>
          <p:nvPr/>
        </p:nvSpPr>
        <p:spPr>
          <a:xfrm>
            <a:off x="304800" y="1524000"/>
            <a:ext cx="2228495" cy="369332"/>
          </a:xfrm>
          <a:prstGeom prst="rect">
            <a:avLst/>
          </a:prstGeom>
        </p:spPr>
        <p:txBody>
          <a:bodyPr wrap="none">
            <a:spAutoFit/>
          </a:bodyPr>
          <a:lstStyle/>
          <a:p>
            <a:r>
              <a:rPr lang="en-US" dirty="0"/>
              <a:t>m ẍ</a:t>
            </a:r>
            <a:r>
              <a:rPr lang="en-US" baseline="-25000" dirty="0"/>
              <a:t>2 </a:t>
            </a:r>
            <a:r>
              <a:rPr lang="en-US" dirty="0"/>
              <a:t> - k x</a:t>
            </a:r>
            <a:r>
              <a:rPr lang="en-US" baseline="-25000" dirty="0"/>
              <a:t>1 </a:t>
            </a:r>
            <a:r>
              <a:rPr lang="en-US" dirty="0"/>
              <a:t> + 2k x</a:t>
            </a:r>
            <a:r>
              <a:rPr lang="en-US" baseline="-25000" dirty="0"/>
              <a:t>2 </a:t>
            </a:r>
            <a:r>
              <a:rPr lang="en-US" dirty="0"/>
              <a:t> = 0</a:t>
            </a:r>
          </a:p>
        </p:txBody>
      </p:sp>
      <p:sp>
        <p:nvSpPr>
          <p:cNvPr id="23" name="Rectangle 22"/>
          <p:cNvSpPr/>
          <p:nvPr/>
        </p:nvSpPr>
        <p:spPr>
          <a:xfrm>
            <a:off x="372723" y="2514600"/>
            <a:ext cx="1869423" cy="369332"/>
          </a:xfrm>
          <a:prstGeom prst="rect">
            <a:avLst/>
          </a:prstGeom>
        </p:spPr>
        <p:txBody>
          <a:bodyPr wrap="none">
            <a:spAutoFit/>
          </a:bodyPr>
          <a:lstStyle/>
          <a:p>
            <a:r>
              <a:rPr lang="en-US" dirty="0" smtClean="0"/>
              <a:t>x</a:t>
            </a:r>
            <a:r>
              <a:rPr lang="en-US" baseline="-25000" dirty="0" smtClean="0"/>
              <a:t>1 </a:t>
            </a:r>
            <a:r>
              <a:rPr lang="en-US" dirty="0" smtClean="0"/>
              <a:t> = A</a:t>
            </a:r>
            <a:r>
              <a:rPr lang="en-US" baseline="-25000" dirty="0" smtClean="0"/>
              <a:t>1</a:t>
            </a:r>
            <a:r>
              <a:rPr lang="en-US" dirty="0" smtClean="0"/>
              <a:t>Sin(</a:t>
            </a:r>
            <a:r>
              <a:rPr lang="el-GR" dirty="0" smtClean="0"/>
              <a:t>ω</a:t>
            </a:r>
            <a:r>
              <a:rPr lang="en-US" dirty="0" smtClean="0"/>
              <a:t>t + </a:t>
            </a:r>
            <a:r>
              <a:rPr lang="ka-GE" dirty="0" smtClean="0">
                <a:latin typeface="Calibri"/>
                <a:cs typeface="Calibri"/>
              </a:rPr>
              <a:t>Ⴔ</a:t>
            </a:r>
            <a:r>
              <a:rPr lang="en-US" dirty="0" smtClean="0">
                <a:latin typeface="Calibri"/>
                <a:cs typeface="Calibri"/>
              </a:rPr>
              <a:t>)</a:t>
            </a:r>
            <a:endParaRPr lang="en-US" dirty="0"/>
          </a:p>
        </p:txBody>
      </p:sp>
      <p:sp>
        <p:nvSpPr>
          <p:cNvPr id="24" name="Rectangle 23"/>
          <p:cNvSpPr/>
          <p:nvPr/>
        </p:nvSpPr>
        <p:spPr>
          <a:xfrm>
            <a:off x="368076" y="2907268"/>
            <a:ext cx="1834156" cy="369332"/>
          </a:xfrm>
          <a:prstGeom prst="rect">
            <a:avLst/>
          </a:prstGeom>
        </p:spPr>
        <p:txBody>
          <a:bodyPr wrap="none">
            <a:spAutoFit/>
          </a:bodyPr>
          <a:lstStyle/>
          <a:p>
            <a:r>
              <a:rPr lang="en-US" dirty="0" smtClean="0"/>
              <a:t>x</a:t>
            </a:r>
            <a:r>
              <a:rPr lang="en-US" baseline="-25000" dirty="0" smtClean="0"/>
              <a:t>2</a:t>
            </a:r>
            <a:r>
              <a:rPr lang="en-US" dirty="0" smtClean="0"/>
              <a:t> </a:t>
            </a:r>
            <a:r>
              <a:rPr lang="en-US" dirty="0"/>
              <a:t>= </a:t>
            </a:r>
            <a:r>
              <a:rPr lang="en-US" dirty="0" smtClean="0"/>
              <a:t>A</a:t>
            </a:r>
            <a:r>
              <a:rPr lang="en-US" baseline="-25000" dirty="0" smtClean="0"/>
              <a:t>2</a:t>
            </a:r>
            <a:r>
              <a:rPr lang="en-US" dirty="0" smtClean="0"/>
              <a:t>Sin(</a:t>
            </a:r>
            <a:r>
              <a:rPr lang="el-GR" dirty="0"/>
              <a:t>ω</a:t>
            </a:r>
            <a:r>
              <a:rPr lang="en-US" dirty="0"/>
              <a:t>t + </a:t>
            </a:r>
            <a:r>
              <a:rPr lang="ka-GE" dirty="0">
                <a:latin typeface="Calibri"/>
                <a:cs typeface="Calibri"/>
              </a:rPr>
              <a:t>Ⴔ</a:t>
            </a:r>
            <a:r>
              <a:rPr lang="en-US" dirty="0">
                <a:cs typeface="Calibri"/>
              </a:rPr>
              <a:t>)</a:t>
            </a:r>
            <a:endParaRPr lang="en-US" dirty="0"/>
          </a:p>
        </p:txBody>
      </p:sp>
      <p:sp>
        <p:nvSpPr>
          <p:cNvPr id="25" name="Rectangle 24"/>
          <p:cNvSpPr/>
          <p:nvPr/>
        </p:nvSpPr>
        <p:spPr>
          <a:xfrm>
            <a:off x="319314" y="2145268"/>
            <a:ext cx="3747564" cy="369332"/>
          </a:xfrm>
          <a:prstGeom prst="rect">
            <a:avLst/>
          </a:prstGeom>
        </p:spPr>
        <p:txBody>
          <a:bodyPr wrap="none">
            <a:spAutoFit/>
          </a:bodyPr>
          <a:lstStyle/>
          <a:p>
            <a:r>
              <a:rPr lang="en-US" dirty="0" smtClean="0"/>
              <a:t>Assume solution of above equation is,</a:t>
            </a:r>
            <a:endParaRPr lang="en-US" dirty="0"/>
          </a:p>
        </p:txBody>
      </p:sp>
      <p:sp>
        <p:nvSpPr>
          <p:cNvPr id="26" name="Rectangle 25"/>
          <p:cNvSpPr/>
          <p:nvPr/>
        </p:nvSpPr>
        <p:spPr>
          <a:xfrm>
            <a:off x="389428" y="3337636"/>
            <a:ext cx="2284600" cy="369332"/>
          </a:xfrm>
          <a:prstGeom prst="rect">
            <a:avLst/>
          </a:prstGeom>
        </p:spPr>
        <p:txBody>
          <a:bodyPr wrap="none">
            <a:spAutoFit/>
          </a:bodyPr>
          <a:lstStyle/>
          <a:p>
            <a:r>
              <a:rPr lang="en-US" dirty="0"/>
              <a:t>ẍ</a:t>
            </a:r>
            <a:r>
              <a:rPr lang="en-US" baseline="-25000" dirty="0"/>
              <a:t>1</a:t>
            </a:r>
            <a:r>
              <a:rPr lang="en-US" baseline="-25000" dirty="0" smtClean="0"/>
              <a:t> </a:t>
            </a:r>
            <a:r>
              <a:rPr lang="en-US" dirty="0" smtClean="0"/>
              <a:t> = - </a:t>
            </a:r>
            <a:r>
              <a:rPr lang="el-GR" dirty="0"/>
              <a:t>ω </a:t>
            </a:r>
            <a:r>
              <a:rPr lang="en-US" baseline="30000" dirty="0" smtClean="0"/>
              <a:t>2</a:t>
            </a:r>
            <a:r>
              <a:rPr lang="en-US" dirty="0" smtClean="0"/>
              <a:t>A</a:t>
            </a:r>
            <a:r>
              <a:rPr lang="en-US" baseline="-25000" dirty="0" smtClean="0"/>
              <a:t>1</a:t>
            </a:r>
            <a:r>
              <a:rPr lang="en-US" dirty="0" smtClean="0"/>
              <a:t>Sin(</a:t>
            </a:r>
            <a:r>
              <a:rPr lang="el-GR" dirty="0" smtClean="0"/>
              <a:t>ω</a:t>
            </a:r>
            <a:r>
              <a:rPr lang="en-US" dirty="0" smtClean="0"/>
              <a:t>t + </a:t>
            </a:r>
            <a:r>
              <a:rPr lang="ka-GE" dirty="0" smtClean="0">
                <a:latin typeface="Calibri"/>
                <a:cs typeface="Calibri"/>
              </a:rPr>
              <a:t>Ⴔ</a:t>
            </a:r>
            <a:r>
              <a:rPr lang="en-US" dirty="0" smtClean="0">
                <a:latin typeface="Calibri"/>
                <a:cs typeface="Calibri"/>
              </a:rPr>
              <a:t>)</a:t>
            </a:r>
            <a:endParaRPr lang="en-US" dirty="0"/>
          </a:p>
        </p:txBody>
      </p:sp>
      <p:sp>
        <p:nvSpPr>
          <p:cNvPr id="27" name="Rectangle 26"/>
          <p:cNvSpPr/>
          <p:nvPr/>
        </p:nvSpPr>
        <p:spPr>
          <a:xfrm>
            <a:off x="402307" y="3756336"/>
            <a:ext cx="2249334" cy="369332"/>
          </a:xfrm>
          <a:prstGeom prst="rect">
            <a:avLst/>
          </a:prstGeom>
        </p:spPr>
        <p:txBody>
          <a:bodyPr wrap="none">
            <a:spAutoFit/>
          </a:bodyPr>
          <a:lstStyle/>
          <a:p>
            <a:r>
              <a:rPr lang="en-US" dirty="0" smtClean="0"/>
              <a:t>ẍ</a:t>
            </a:r>
            <a:r>
              <a:rPr lang="en-US" baseline="-25000" dirty="0"/>
              <a:t>2</a:t>
            </a:r>
            <a:r>
              <a:rPr lang="en-US" dirty="0" smtClean="0"/>
              <a:t> = - </a:t>
            </a:r>
            <a:r>
              <a:rPr lang="el-GR" dirty="0"/>
              <a:t>ω </a:t>
            </a:r>
            <a:r>
              <a:rPr lang="en-US" baseline="30000" dirty="0" smtClean="0"/>
              <a:t>2</a:t>
            </a:r>
            <a:r>
              <a:rPr lang="en-US" dirty="0" smtClean="0"/>
              <a:t>A</a:t>
            </a:r>
            <a:r>
              <a:rPr lang="en-US" baseline="-25000" dirty="0"/>
              <a:t>2</a:t>
            </a:r>
            <a:r>
              <a:rPr lang="en-US" dirty="0" smtClean="0"/>
              <a:t>Sin(</a:t>
            </a:r>
            <a:r>
              <a:rPr lang="el-GR" dirty="0" smtClean="0"/>
              <a:t>ω</a:t>
            </a:r>
            <a:r>
              <a:rPr lang="en-US" dirty="0" smtClean="0"/>
              <a:t>t + </a:t>
            </a:r>
            <a:r>
              <a:rPr lang="ka-GE" dirty="0" smtClean="0">
                <a:latin typeface="Calibri"/>
                <a:cs typeface="Calibri"/>
              </a:rPr>
              <a:t>Ⴔ</a:t>
            </a:r>
            <a:r>
              <a:rPr lang="en-US" dirty="0" smtClean="0">
                <a:latin typeface="Calibri"/>
                <a:cs typeface="Calibri"/>
              </a:rPr>
              <a:t>)</a:t>
            </a:r>
            <a:endParaRPr lang="en-US" dirty="0"/>
          </a:p>
        </p:txBody>
      </p:sp>
      <p:sp>
        <p:nvSpPr>
          <p:cNvPr id="28" name="Rectangle 27"/>
          <p:cNvSpPr/>
          <p:nvPr/>
        </p:nvSpPr>
        <p:spPr>
          <a:xfrm>
            <a:off x="0" y="4419599"/>
            <a:ext cx="6400800" cy="2862322"/>
          </a:xfrm>
          <a:prstGeom prst="rect">
            <a:avLst/>
          </a:prstGeom>
        </p:spPr>
        <p:txBody>
          <a:bodyPr wrap="square">
            <a:spAutoFit/>
          </a:bodyPr>
          <a:lstStyle/>
          <a:p>
            <a:r>
              <a:rPr lang="en-US" dirty="0" smtClean="0"/>
              <a:t>Substitute in above equation we get,</a:t>
            </a:r>
          </a:p>
          <a:p>
            <a:endParaRPr lang="en-US" dirty="0"/>
          </a:p>
          <a:p>
            <a:pPr marL="285750" indent="-285750">
              <a:buFontTx/>
              <a:buChar char="-"/>
            </a:pPr>
            <a:r>
              <a:rPr lang="en-US" dirty="0" smtClean="0"/>
              <a:t>m</a:t>
            </a:r>
            <a:r>
              <a:rPr lang="el-GR" dirty="0" smtClean="0"/>
              <a:t>ω </a:t>
            </a:r>
            <a:r>
              <a:rPr lang="en-US" baseline="30000" dirty="0"/>
              <a:t>2</a:t>
            </a:r>
            <a:r>
              <a:rPr lang="en-US" dirty="0"/>
              <a:t>A</a:t>
            </a:r>
            <a:r>
              <a:rPr lang="en-US" baseline="-25000" dirty="0"/>
              <a:t>1</a:t>
            </a:r>
            <a:r>
              <a:rPr lang="en-US" dirty="0"/>
              <a:t>Sin(</a:t>
            </a:r>
            <a:r>
              <a:rPr lang="el-GR" dirty="0"/>
              <a:t>ω</a:t>
            </a:r>
            <a:r>
              <a:rPr lang="en-US" dirty="0"/>
              <a:t>t + </a:t>
            </a:r>
            <a:r>
              <a:rPr lang="ka-GE" dirty="0">
                <a:latin typeface="Calibri"/>
                <a:cs typeface="Calibri"/>
              </a:rPr>
              <a:t>Ⴔ</a:t>
            </a:r>
            <a:r>
              <a:rPr lang="en-US" dirty="0" smtClean="0">
                <a:cs typeface="Calibri"/>
              </a:rPr>
              <a:t>)</a:t>
            </a:r>
            <a:r>
              <a:rPr lang="en-US" dirty="0"/>
              <a:t> + 2k A</a:t>
            </a:r>
            <a:r>
              <a:rPr lang="en-US" baseline="-25000" dirty="0"/>
              <a:t>1</a:t>
            </a:r>
            <a:r>
              <a:rPr lang="en-US" dirty="0"/>
              <a:t>Sin(</a:t>
            </a:r>
            <a:r>
              <a:rPr lang="el-GR" dirty="0"/>
              <a:t>ω</a:t>
            </a:r>
            <a:r>
              <a:rPr lang="en-US" dirty="0"/>
              <a:t>t + </a:t>
            </a:r>
            <a:r>
              <a:rPr lang="ka-GE" dirty="0">
                <a:latin typeface="Calibri"/>
                <a:cs typeface="Calibri"/>
              </a:rPr>
              <a:t>Ⴔ</a:t>
            </a:r>
            <a:r>
              <a:rPr lang="en-US" dirty="0" smtClean="0">
                <a:cs typeface="Calibri"/>
              </a:rPr>
              <a:t>) - k</a:t>
            </a:r>
            <a:r>
              <a:rPr lang="en-US" dirty="0"/>
              <a:t> A</a:t>
            </a:r>
            <a:r>
              <a:rPr lang="en-US" baseline="-25000" dirty="0"/>
              <a:t>2</a:t>
            </a:r>
            <a:r>
              <a:rPr lang="en-US" dirty="0"/>
              <a:t>Sin(</a:t>
            </a:r>
            <a:r>
              <a:rPr lang="el-GR" dirty="0"/>
              <a:t>ω</a:t>
            </a:r>
            <a:r>
              <a:rPr lang="en-US" dirty="0"/>
              <a:t>t + </a:t>
            </a:r>
            <a:r>
              <a:rPr lang="ka-GE" dirty="0">
                <a:latin typeface="Calibri"/>
                <a:cs typeface="Calibri"/>
              </a:rPr>
              <a:t>Ⴔ</a:t>
            </a:r>
            <a:r>
              <a:rPr lang="en-US" dirty="0" smtClean="0">
                <a:cs typeface="Calibri"/>
              </a:rPr>
              <a:t>) = 0</a:t>
            </a:r>
          </a:p>
          <a:p>
            <a:endParaRPr lang="en-US" dirty="0">
              <a:cs typeface="Calibri"/>
            </a:endParaRPr>
          </a:p>
          <a:p>
            <a:r>
              <a:rPr lang="en-US" dirty="0" smtClean="0"/>
              <a:t>    { ( 2k - </a:t>
            </a:r>
            <a:r>
              <a:rPr lang="en-US" dirty="0"/>
              <a:t>m</a:t>
            </a:r>
            <a:r>
              <a:rPr lang="el-GR" dirty="0"/>
              <a:t>ω </a:t>
            </a:r>
            <a:r>
              <a:rPr lang="en-US" baseline="30000" dirty="0" smtClean="0"/>
              <a:t>2</a:t>
            </a:r>
            <a:r>
              <a:rPr lang="en-US" dirty="0" smtClean="0"/>
              <a:t> ) A</a:t>
            </a:r>
            <a:r>
              <a:rPr lang="en-US" baseline="-25000" dirty="0" smtClean="0"/>
              <a:t>1</a:t>
            </a:r>
            <a:r>
              <a:rPr lang="en-US" dirty="0" smtClean="0">
                <a:cs typeface="Calibri"/>
              </a:rPr>
              <a:t> </a:t>
            </a:r>
            <a:r>
              <a:rPr lang="en-US" dirty="0">
                <a:cs typeface="Calibri"/>
              </a:rPr>
              <a:t>- k</a:t>
            </a:r>
            <a:r>
              <a:rPr lang="en-US" dirty="0"/>
              <a:t> </a:t>
            </a:r>
            <a:r>
              <a:rPr lang="en-US" dirty="0" smtClean="0"/>
              <a:t>A</a:t>
            </a:r>
            <a:r>
              <a:rPr lang="en-US" baseline="-25000" dirty="0" smtClean="0"/>
              <a:t>2 </a:t>
            </a:r>
            <a:r>
              <a:rPr lang="en-US" dirty="0" smtClean="0"/>
              <a:t> } </a:t>
            </a:r>
            <a:r>
              <a:rPr lang="en-US" dirty="0"/>
              <a:t>Sin(</a:t>
            </a:r>
            <a:r>
              <a:rPr lang="el-GR" dirty="0"/>
              <a:t>ω</a:t>
            </a:r>
            <a:r>
              <a:rPr lang="en-US" dirty="0"/>
              <a:t>t + </a:t>
            </a:r>
            <a:r>
              <a:rPr lang="ka-GE" dirty="0">
                <a:latin typeface="Calibri"/>
                <a:cs typeface="Calibri"/>
              </a:rPr>
              <a:t>Ⴔ</a:t>
            </a:r>
            <a:r>
              <a:rPr lang="en-US" dirty="0">
                <a:cs typeface="Calibri"/>
              </a:rPr>
              <a:t>)</a:t>
            </a:r>
            <a:r>
              <a:rPr lang="en-US" dirty="0" smtClean="0"/>
              <a:t> = 0   </a:t>
            </a:r>
          </a:p>
          <a:p>
            <a:endParaRPr lang="en-US" dirty="0"/>
          </a:p>
          <a:p>
            <a:r>
              <a:rPr lang="en-US" dirty="0" smtClean="0"/>
              <a:t>       ( </a:t>
            </a:r>
            <a:r>
              <a:rPr lang="en-US" dirty="0"/>
              <a:t>2k - m</a:t>
            </a:r>
            <a:r>
              <a:rPr lang="el-GR" dirty="0"/>
              <a:t>ω </a:t>
            </a:r>
            <a:r>
              <a:rPr lang="en-US" baseline="30000" dirty="0"/>
              <a:t>2</a:t>
            </a:r>
            <a:r>
              <a:rPr lang="en-US" dirty="0"/>
              <a:t> ) A</a:t>
            </a:r>
            <a:r>
              <a:rPr lang="en-US" baseline="-25000" dirty="0"/>
              <a:t>1</a:t>
            </a:r>
            <a:r>
              <a:rPr lang="en-US" dirty="0">
                <a:cs typeface="Calibri"/>
              </a:rPr>
              <a:t> - k</a:t>
            </a:r>
            <a:r>
              <a:rPr lang="en-US" dirty="0"/>
              <a:t> A</a:t>
            </a:r>
            <a:r>
              <a:rPr lang="en-US" baseline="-25000" dirty="0"/>
              <a:t>2</a:t>
            </a:r>
            <a:r>
              <a:rPr lang="en-US" dirty="0" smtClean="0"/>
              <a:t>   =   0         </a:t>
            </a:r>
          </a:p>
          <a:p>
            <a:endParaRPr lang="en-US" dirty="0" smtClean="0">
              <a:cs typeface="Calibri"/>
            </a:endParaRPr>
          </a:p>
          <a:p>
            <a:endParaRPr lang="en-US" dirty="0"/>
          </a:p>
          <a:p>
            <a:endParaRPr lang="en-US" dirty="0"/>
          </a:p>
        </p:txBody>
      </p:sp>
      <p:sp>
        <p:nvSpPr>
          <p:cNvPr id="6" name="Rectangle 5"/>
          <p:cNvSpPr/>
          <p:nvPr/>
        </p:nvSpPr>
        <p:spPr>
          <a:xfrm>
            <a:off x="372723" y="6019800"/>
            <a:ext cx="2599077"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4038600" y="762000"/>
            <a:ext cx="0"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041120" y="4889679"/>
            <a:ext cx="17243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5772955" y="4876800"/>
            <a:ext cx="0" cy="201168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495800" y="2775261"/>
            <a:ext cx="2228495" cy="369332"/>
          </a:xfrm>
          <a:prstGeom prst="rect">
            <a:avLst/>
          </a:prstGeom>
        </p:spPr>
        <p:txBody>
          <a:bodyPr wrap="none">
            <a:spAutoFit/>
          </a:bodyPr>
          <a:lstStyle/>
          <a:p>
            <a:r>
              <a:rPr lang="en-US" dirty="0"/>
              <a:t>m ẍ</a:t>
            </a:r>
            <a:r>
              <a:rPr lang="en-US" baseline="-25000" dirty="0"/>
              <a:t>2 </a:t>
            </a:r>
            <a:r>
              <a:rPr lang="en-US" dirty="0"/>
              <a:t> - k x</a:t>
            </a:r>
            <a:r>
              <a:rPr lang="en-US" baseline="-25000" dirty="0"/>
              <a:t>1 </a:t>
            </a:r>
            <a:r>
              <a:rPr lang="en-US" dirty="0"/>
              <a:t> + 2k x</a:t>
            </a:r>
            <a:r>
              <a:rPr lang="en-US" baseline="-25000" dirty="0"/>
              <a:t>2 </a:t>
            </a:r>
            <a:r>
              <a:rPr lang="en-US" dirty="0"/>
              <a:t> = 0</a:t>
            </a:r>
          </a:p>
        </p:txBody>
      </p:sp>
      <p:sp>
        <p:nvSpPr>
          <p:cNvPr id="37" name="Rectangle 36"/>
          <p:cNvSpPr/>
          <p:nvPr/>
        </p:nvSpPr>
        <p:spPr>
          <a:xfrm>
            <a:off x="4143078" y="3291764"/>
            <a:ext cx="4924722" cy="923330"/>
          </a:xfrm>
          <a:prstGeom prst="rect">
            <a:avLst/>
          </a:prstGeom>
        </p:spPr>
        <p:txBody>
          <a:bodyPr wrap="square">
            <a:spAutoFit/>
          </a:bodyPr>
          <a:lstStyle/>
          <a:p>
            <a:pPr>
              <a:lnSpc>
                <a:spcPct val="150000"/>
              </a:lnSpc>
            </a:pPr>
            <a:r>
              <a:rPr lang="en-US" dirty="0" smtClean="0"/>
              <a:t> -m </a:t>
            </a:r>
            <a:r>
              <a:rPr lang="el-GR" dirty="0"/>
              <a:t>ω </a:t>
            </a:r>
            <a:r>
              <a:rPr lang="en-US" baseline="30000" dirty="0"/>
              <a:t>2</a:t>
            </a:r>
            <a:r>
              <a:rPr lang="en-US" dirty="0"/>
              <a:t>A</a:t>
            </a:r>
            <a:r>
              <a:rPr lang="en-US" baseline="-25000" dirty="0"/>
              <a:t>2</a:t>
            </a:r>
            <a:r>
              <a:rPr lang="en-US" dirty="0"/>
              <a:t>Sin(</a:t>
            </a:r>
            <a:r>
              <a:rPr lang="el-GR" dirty="0"/>
              <a:t>ω</a:t>
            </a:r>
            <a:r>
              <a:rPr lang="en-US" dirty="0"/>
              <a:t>t + </a:t>
            </a:r>
            <a:r>
              <a:rPr lang="ka-GE" dirty="0">
                <a:latin typeface="Calibri"/>
                <a:cs typeface="Calibri"/>
              </a:rPr>
              <a:t>Ⴔ</a:t>
            </a:r>
            <a:r>
              <a:rPr lang="en-US" dirty="0">
                <a:cs typeface="Calibri"/>
              </a:rPr>
              <a:t>)</a:t>
            </a:r>
            <a:r>
              <a:rPr lang="en-US" baseline="-25000" dirty="0" smtClean="0"/>
              <a:t> </a:t>
            </a:r>
            <a:r>
              <a:rPr lang="en-US" dirty="0" smtClean="0"/>
              <a:t> </a:t>
            </a:r>
            <a:r>
              <a:rPr lang="en-US" dirty="0"/>
              <a:t>- k A</a:t>
            </a:r>
            <a:r>
              <a:rPr lang="en-US" baseline="-25000" dirty="0"/>
              <a:t>1</a:t>
            </a:r>
            <a:r>
              <a:rPr lang="en-US" dirty="0"/>
              <a:t>Sin(</a:t>
            </a:r>
            <a:r>
              <a:rPr lang="el-GR" dirty="0"/>
              <a:t>ω</a:t>
            </a:r>
            <a:r>
              <a:rPr lang="en-US" dirty="0"/>
              <a:t>t + </a:t>
            </a:r>
            <a:r>
              <a:rPr lang="ka-GE" dirty="0">
                <a:latin typeface="Calibri"/>
                <a:cs typeface="Calibri"/>
              </a:rPr>
              <a:t>Ⴔ</a:t>
            </a:r>
            <a:r>
              <a:rPr lang="en-US" dirty="0">
                <a:cs typeface="Calibri"/>
              </a:rPr>
              <a:t>)</a:t>
            </a:r>
            <a:r>
              <a:rPr lang="en-US" baseline="-25000" dirty="0" smtClean="0"/>
              <a:t> </a:t>
            </a:r>
            <a:r>
              <a:rPr lang="en-US" dirty="0" smtClean="0"/>
              <a:t> </a:t>
            </a:r>
          </a:p>
          <a:p>
            <a:pPr>
              <a:lnSpc>
                <a:spcPct val="150000"/>
              </a:lnSpc>
            </a:pPr>
            <a:r>
              <a:rPr lang="en-US" dirty="0" smtClean="0"/>
              <a:t>                                              + 2k </a:t>
            </a:r>
            <a:r>
              <a:rPr lang="en-US" dirty="0"/>
              <a:t>A</a:t>
            </a:r>
            <a:r>
              <a:rPr lang="en-US" baseline="-25000" dirty="0"/>
              <a:t>2</a:t>
            </a:r>
            <a:r>
              <a:rPr lang="en-US" dirty="0"/>
              <a:t>Sin(</a:t>
            </a:r>
            <a:r>
              <a:rPr lang="el-GR" dirty="0"/>
              <a:t>ω</a:t>
            </a:r>
            <a:r>
              <a:rPr lang="en-US" dirty="0"/>
              <a:t>t + </a:t>
            </a:r>
            <a:r>
              <a:rPr lang="ka-GE" dirty="0">
                <a:latin typeface="Calibri"/>
                <a:cs typeface="Calibri"/>
              </a:rPr>
              <a:t>Ⴔ</a:t>
            </a:r>
            <a:r>
              <a:rPr lang="en-US" dirty="0">
                <a:cs typeface="Calibri"/>
              </a:rPr>
              <a:t>)</a:t>
            </a:r>
            <a:r>
              <a:rPr lang="en-US" dirty="0" smtClean="0"/>
              <a:t>    = </a:t>
            </a:r>
            <a:r>
              <a:rPr lang="en-US" dirty="0"/>
              <a:t>0</a:t>
            </a:r>
          </a:p>
        </p:txBody>
      </p:sp>
      <p:sp>
        <p:nvSpPr>
          <p:cNvPr id="38" name="Rectangle 37"/>
          <p:cNvSpPr/>
          <p:nvPr/>
        </p:nvSpPr>
        <p:spPr>
          <a:xfrm>
            <a:off x="4131272" y="4354099"/>
            <a:ext cx="4924722" cy="464871"/>
          </a:xfrm>
          <a:prstGeom prst="rect">
            <a:avLst/>
          </a:prstGeom>
        </p:spPr>
        <p:txBody>
          <a:bodyPr wrap="square">
            <a:spAutoFit/>
          </a:bodyPr>
          <a:lstStyle/>
          <a:p>
            <a:pPr>
              <a:lnSpc>
                <a:spcPct val="150000"/>
              </a:lnSpc>
            </a:pPr>
            <a:r>
              <a:rPr lang="en-US" dirty="0" smtClean="0"/>
              <a:t>- </a:t>
            </a:r>
            <a:r>
              <a:rPr lang="en-US" dirty="0"/>
              <a:t>k </a:t>
            </a:r>
            <a:r>
              <a:rPr lang="en-US" dirty="0" smtClean="0"/>
              <a:t>A</a:t>
            </a:r>
            <a:r>
              <a:rPr lang="en-US" baseline="-25000" dirty="0" smtClean="0"/>
              <a:t>1</a:t>
            </a:r>
            <a:r>
              <a:rPr lang="en-US" dirty="0" smtClean="0"/>
              <a:t>  + (2k -</a:t>
            </a:r>
            <a:r>
              <a:rPr lang="en-US" dirty="0"/>
              <a:t>m </a:t>
            </a:r>
            <a:r>
              <a:rPr lang="el-GR" dirty="0"/>
              <a:t>ω </a:t>
            </a:r>
            <a:r>
              <a:rPr lang="en-US" baseline="30000" dirty="0" smtClean="0"/>
              <a:t>2</a:t>
            </a:r>
            <a:r>
              <a:rPr lang="en-US" dirty="0" smtClean="0"/>
              <a:t>) A</a:t>
            </a:r>
            <a:r>
              <a:rPr lang="en-US" baseline="-25000" dirty="0" smtClean="0"/>
              <a:t>2</a:t>
            </a:r>
            <a:r>
              <a:rPr lang="en-US" dirty="0" smtClean="0"/>
              <a:t>    = </a:t>
            </a:r>
            <a:r>
              <a:rPr lang="en-US" dirty="0"/>
              <a:t>0</a:t>
            </a:r>
          </a:p>
        </p:txBody>
      </p:sp>
      <p:sp>
        <p:nvSpPr>
          <p:cNvPr id="39" name="Rectangle 38"/>
          <p:cNvSpPr/>
          <p:nvPr/>
        </p:nvSpPr>
        <p:spPr>
          <a:xfrm>
            <a:off x="5200639" y="858634"/>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18" name="Rectangle 17"/>
          <p:cNvSpPr/>
          <p:nvPr/>
        </p:nvSpPr>
        <p:spPr>
          <a:xfrm>
            <a:off x="5991743" y="1307982"/>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19" name="Rectangle 18"/>
          <p:cNvSpPr/>
          <p:nvPr/>
        </p:nvSpPr>
        <p:spPr>
          <a:xfrm>
            <a:off x="6229920" y="946518"/>
            <a:ext cx="341760" cy="369332"/>
          </a:xfrm>
          <a:prstGeom prst="rect">
            <a:avLst/>
          </a:prstGeom>
        </p:spPr>
        <p:txBody>
          <a:bodyPr wrap="none">
            <a:spAutoFit/>
          </a:bodyPr>
          <a:lstStyle/>
          <a:p>
            <a:r>
              <a:rPr lang="en-US" dirty="0" smtClean="0"/>
              <a:t>k </a:t>
            </a:r>
            <a:endParaRPr lang="en-US" dirty="0"/>
          </a:p>
        </p:txBody>
      </p:sp>
      <p:sp>
        <p:nvSpPr>
          <p:cNvPr id="20" name="Rectangle 19"/>
          <p:cNvSpPr/>
          <p:nvPr/>
        </p:nvSpPr>
        <p:spPr>
          <a:xfrm>
            <a:off x="5158996" y="1249080"/>
            <a:ext cx="502061" cy="369332"/>
          </a:xfrm>
          <a:prstGeom prst="rect">
            <a:avLst/>
          </a:prstGeom>
        </p:spPr>
        <p:txBody>
          <a:bodyPr wrap="none">
            <a:spAutoFit/>
          </a:bodyPr>
          <a:lstStyle/>
          <a:p>
            <a:r>
              <a:rPr lang="en-US" dirty="0"/>
              <a:t> A</a:t>
            </a:r>
            <a:r>
              <a:rPr lang="en-US" baseline="-25000" dirty="0"/>
              <a:t>2</a:t>
            </a:r>
            <a:r>
              <a:rPr lang="en-US" dirty="0"/>
              <a:t> </a:t>
            </a:r>
          </a:p>
        </p:txBody>
      </p:sp>
      <p:sp>
        <p:nvSpPr>
          <p:cNvPr id="21" name="Rectangle 20"/>
          <p:cNvSpPr/>
          <p:nvPr/>
        </p:nvSpPr>
        <p:spPr>
          <a:xfrm>
            <a:off x="5661057" y="1004403"/>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29" name="Straight Connector 28"/>
          <p:cNvCxnSpPr/>
          <p:nvPr/>
        </p:nvCxnSpPr>
        <p:spPr>
          <a:xfrm flipV="1">
            <a:off x="5200639" y="1287717"/>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106318" y="1287717"/>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158996" y="923135"/>
            <a:ext cx="1842234" cy="784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p:nvPr/>
        </p:nvCxnSpPr>
        <p:spPr>
          <a:xfrm>
            <a:off x="4066878" y="2574854"/>
            <a:ext cx="5029200" cy="0"/>
          </a:xfrm>
          <a:prstGeom prst="line">
            <a:avLst/>
          </a:prstGeom>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5895609" y="5170801"/>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52" name="Rectangle 51"/>
          <p:cNvSpPr/>
          <p:nvPr/>
        </p:nvSpPr>
        <p:spPr>
          <a:xfrm>
            <a:off x="6637897" y="5235302"/>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53" name="Rectangle 52"/>
          <p:cNvSpPr/>
          <p:nvPr/>
        </p:nvSpPr>
        <p:spPr>
          <a:xfrm>
            <a:off x="6931773" y="5560315"/>
            <a:ext cx="341760" cy="369332"/>
          </a:xfrm>
          <a:prstGeom prst="rect">
            <a:avLst/>
          </a:prstGeom>
        </p:spPr>
        <p:txBody>
          <a:bodyPr wrap="none">
            <a:spAutoFit/>
          </a:bodyPr>
          <a:lstStyle/>
          <a:p>
            <a:r>
              <a:rPr lang="en-US" dirty="0" smtClean="0"/>
              <a:t>k </a:t>
            </a:r>
            <a:endParaRPr lang="en-US" dirty="0"/>
          </a:p>
        </p:txBody>
      </p:sp>
      <p:sp>
        <p:nvSpPr>
          <p:cNvPr id="54" name="Rectangle 53"/>
          <p:cNvSpPr/>
          <p:nvPr/>
        </p:nvSpPr>
        <p:spPr>
          <a:xfrm>
            <a:off x="5853966" y="5561247"/>
            <a:ext cx="502061" cy="369332"/>
          </a:xfrm>
          <a:prstGeom prst="rect">
            <a:avLst/>
          </a:prstGeom>
        </p:spPr>
        <p:txBody>
          <a:bodyPr wrap="none">
            <a:spAutoFit/>
          </a:bodyPr>
          <a:lstStyle/>
          <a:p>
            <a:r>
              <a:rPr lang="en-US" dirty="0"/>
              <a:t> A</a:t>
            </a:r>
            <a:r>
              <a:rPr lang="en-US" baseline="-25000" dirty="0"/>
              <a:t>2</a:t>
            </a:r>
            <a:r>
              <a:rPr lang="en-US" dirty="0"/>
              <a:t> </a:t>
            </a:r>
          </a:p>
        </p:txBody>
      </p:sp>
      <p:sp>
        <p:nvSpPr>
          <p:cNvPr id="56" name="Rectangle 55"/>
          <p:cNvSpPr/>
          <p:nvPr/>
        </p:nvSpPr>
        <p:spPr>
          <a:xfrm>
            <a:off x="6356027" y="5316570"/>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57" name="Straight Connector 56"/>
          <p:cNvCxnSpPr/>
          <p:nvPr/>
        </p:nvCxnSpPr>
        <p:spPr>
          <a:xfrm flipV="1">
            <a:off x="5895609" y="5599884"/>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801288" y="5599884"/>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853966" y="5235302"/>
            <a:ext cx="1842234" cy="784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a:off x="7037167" y="1287717"/>
            <a:ext cx="6174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682247" y="1110871"/>
            <a:ext cx="1283594" cy="369332"/>
          </a:xfrm>
          <a:prstGeom prst="rect">
            <a:avLst/>
          </a:prstGeom>
          <a:noFill/>
        </p:spPr>
        <p:txBody>
          <a:bodyPr wrap="square" rtlCol="0">
            <a:spAutoFit/>
          </a:bodyPr>
          <a:lstStyle/>
          <a:p>
            <a:r>
              <a:rPr lang="en-US" dirty="0" smtClean="0"/>
              <a:t>Equation-1</a:t>
            </a:r>
            <a:endParaRPr lang="en-US" dirty="0"/>
          </a:p>
        </p:txBody>
      </p:sp>
      <p:cxnSp>
        <p:nvCxnSpPr>
          <p:cNvPr id="62" name="Straight Arrow Connector 61"/>
          <p:cNvCxnSpPr/>
          <p:nvPr/>
        </p:nvCxnSpPr>
        <p:spPr>
          <a:xfrm>
            <a:off x="7678964" y="5619731"/>
            <a:ext cx="3087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924800" y="5410200"/>
            <a:ext cx="1283594" cy="369332"/>
          </a:xfrm>
          <a:prstGeom prst="rect">
            <a:avLst/>
          </a:prstGeom>
          <a:noFill/>
        </p:spPr>
        <p:txBody>
          <a:bodyPr wrap="square" rtlCol="0">
            <a:spAutoFit/>
          </a:bodyPr>
          <a:lstStyle/>
          <a:p>
            <a:r>
              <a:rPr lang="en-US" dirty="0" smtClean="0"/>
              <a:t>Equation-2</a:t>
            </a:r>
            <a:endParaRPr lang="en-US" dirty="0"/>
          </a:p>
        </p:txBody>
      </p:sp>
    </p:spTree>
    <p:extLst>
      <p:ext uri="{BB962C8B-B14F-4D97-AF65-F5344CB8AC3E}">
        <p14:creationId xmlns:p14="http://schemas.microsoft.com/office/powerpoint/2010/main" val="140540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Mode Shape</a:t>
            </a:r>
            <a:endParaRPr lang="en-US" sz="3200" dirty="0">
              <a:latin typeface="Times New Roman" pitchFamily="18" charset="0"/>
              <a:cs typeface="Times New Roman" pitchFamily="18" charset="0"/>
            </a:endParaRPr>
          </a:p>
        </p:txBody>
      </p:sp>
      <p:sp>
        <p:nvSpPr>
          <p:cNvPr id="39" name="Rectangle 38"/>
          <p:cNvSpPr/>
          <p:nvPr/>
        </p:nvSpPr>
        <p:spPr>
          <a:xfrm>
            <a:off x="601872" y="782122"/>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18" name="Rectangle 17"/>
          <p:cNvSpPr/>
          <p:nvPr/>
        </p:nvSpPr>
        <p:spPr>
          <a:xfrm>
            <a:off x="1392976" y="1231470"/>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19" name="Rectangle 18"/>
          <p:cNvSpPr/>
          <p:nvPr/>
        </p:nvSpPr>
        <p:spPr>
          <a:xfrm>
            <a:off x="1631153" y="870006"/>
            <a:ext cx="341760" cy="369332"/>
          </a:xfrm>
          <a:prstGeom prst="rect">
            <a:avLst/>
          </a:prstGeom>
        </p:spPr>
        <p:txBody>
          <a:bodyPr wrap="none">
            <a:spAutoFit/>
          </a:bodyPr>
          <a:lstStyle/>
          <a:p>
            <a:r>
              <a:rPr lang="en-US" dirty="0" smtClean="0"/>
              <a:t>k </a:t>
            </a:r>
            <a:endParaRPr lang="en-US" dirty="0"/>
          </a:p>
        </p:txBody>
      </p:sp>
      <p:sp>
        <p:nvSpPr>
          <p:cNvPr id="20" name="Rectangle 19"/>
          <p:cNvSpPr/>
          <p:nvPr/>
        </p:nvSpPr>
        <p:spPr>
          <a:xfrm>
            <a:off x="560229" y="1172568"/>
            <a:ext cx="502061" cy="369332"/>
          </a:xfrm>
          <a:prstGeom prst="rect">
            <a:avLst/>
          </a:prstGeom>
        </p:spPr>
        <p:txBody>
          <a:bodyPr wrap="none">
            <a:spAutoFit/>
          </a:bodyPr>
          <a:lstStyle/>
          <a:p>
            <a:r>
              <a:rPr lang="en-US" dirty="0"/>
              <a:t> A</a:t>
            </a:r>
            <a:r>
              <a:rPr lang="en-US" baseline="-25000" dirty="0"/>
              <a:t>2</a:t>
            </a:r>
            <a:r>
              <a:rPr lang="en-US" dirty="0"/>
              <a:t> </a:t>
            </a:r>
          </a:p>
        </p:txBody>
      </p:sp>
      <p:sp>
        <p:nvSpPr>
          <p:cNvPr id="21" name="Rectangle 20"/>
          <p:cNvSpPr/>
          <p:nvPr/>
        </p:nvSpPr>
        <p:spPr>
          <a:xfrm>
            <a:off x="1062290" y="927891"/>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29" name="Straight Connector 28"/>
          <p:cNvCxnSpPr/>
          <p:nvPr/>
        </p:nvCxnSpPr>
        <p:spPr>
          <a:xfrm flipV="1">
            <a:off x="601872" y="1211205"/>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7551" y="1211205"/>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60229" y="846623"/>
            <a:ext cx="1842234" cy="784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99604" y="1840499"/>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52" name="Rectangle 51"/>
          <p:cNvSpPr/>
          <p:nvPr/>
        </p:nvSpPr>
        <p:spPr>
          <a:xfrm>
            <a:off x="1341892" y="1905000"/>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53" name="Rectangle 52"/>
          <p:cNvSpPr/>
          <p:nvPr/>
        </p:nvSpPr>
        <p:spPr>
          <a:xfrm>
            <a:off x="1635768" y="2230013"/>
            <a:ext cx="341760" cy="369332"/>
          </a:xfrm>
          <a:prstGeom prst="rect">
            <a:avLst/>
          </a:prstGeom>
        </p:spPr>
        <p:txBody>
          <a:bodyPr wrap="none">
            <a:spAutoFit/>
          </a:bodyPr>
          <a:lstStyle/>
          <a:p>
            <a:r>
              <a:rPr lang="en-US" dirty="0" smtClean="0"/>
              <a:t>k </a:t>
            </a:r>
            <a:endParaRPr lang="en-US" dirty="0"/>
          </a:p>
        </p:txBody>
      </p:sp>
      <p:sp>
        <p:nvSpPr>
          <p:cNvPr id="54" name="Rectangle 53"/>
          <p:cNvSpPr/>
          <p:nvPr/>
        </p:nvSpPr>
        <p:spPr>
          <a:xfrm>
            <a:off x="557961" y="2230945"/>
            <a:ext cx="502061" cy="369332"/>
          </a:xfrm>
          <a:prstGeom prst="rect">
            <a:avLst/>
          </a:prstGeom>
        </p:spPr>
        <p:txBody>
          <a:bodyPr wrap="none">
            <a:spAutoFit/>
          </a:bodyPr>
          <a:lstStyle/>
          <a:p>
            <a:r>
              <a:rPr lang="en-US" dirty="0"/>
              <a:t> A</a:t>
            </a:r>
            <a:r>
              <a:rPr lang="en-US" baseline="-25000" dirty="0"/>
              <a:t>2</a:t>
            </a:r>
            <a:r>
              <a:rPr lang="en-US" dirty="0"/>
              <a:t> </a:t>
            </a:r>
          </a:p>
        </p:txBody>
      </p:sp>
      <p:sp>
        <p:nvSpPr>
          <p:cNvPr id="56" name="Rectangle 55"/>
          <p:cNvSpPr/>
          <p:nvPr/>
        </p:nvSpPr>
        <p:spPr>
          <a:xfrm>
            <a:off x="1060022" y="1986268"/>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57" name="Straight Connector 56"/>
          <p:cNvCxnSpPr/>
          <p:nvPr/>
        </p:nvCxnSpPr>
        <p:spPr>
          <a:xfrm flipV="1">
            <a:off x="599604" y="2269582"/>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505283" y="2269582"/>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57961" y="1905000"/>
            <a:ext cx="1842234" cy="784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a:off x="2438400" y="1211205"/>
            <a:ext cx="3657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743200" y="1034359"/>
            <a:ext cx="1283594" cy="369332"/>
          </a:xfrm>
          <a:prstGeom prst="rect">
            <a:avLst/>
          </a:prstGeom>
          <a:noFill/>
        </p:spPr>
        <p:txBody>
          <a:bodyPr wrap="square" rtlCol="0">
            <a:spAutoFit/>
          </a:bodyPr>
          <a:lstStyle/>
          <a:p>
            <a:r>
              <a:rPr lang="en-US" dirty="0" smtClean="0"/>
              <a:t>Equation-1</a:t>
            </a:r>
            <a:endParaRPr lang="en-US" dirty="0"/>
          </a:p>
        </p:txBody>
      </p:sp>
      <p:cxnSp>
        <p:nvCxnSpPr>
          <p:cNvPr id="62" name="Straight Arrow Connector 61"/>
          <p:cNvCxnSpPr/>
          <p:nvPr/>
        </p:nvCxnSpPr>
        <p:spPr>
          <a:xfrm>
            <a:off x="2382959" y="2289429"/>
            <a:ext cx="3087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628795" y="2079898"/>
            <a:ext cx="1283594" cy="369332"/>
          </a:xfrm>
          <a:prstGeom prst="rect">
            <a:avLst/>
          </a:prstGeom>
          <a:noFill/>
        </p:spPr>
        <p:txBody>
          <a:bodyPr wrap="square" rtlCol="0">
            <a:spAutoFit/>
          </a:bodyPr>
          <a:lstStyle/>
          <a:p>
            <a:r>
              <a:rPr lang="en-US" dirty="0" smtClean="0"/>
              <a:t>Equation-2</a:t>
            </a:r>
            <a:endParaRPr lang="en-US" dirty="0"/>
          </a:p>
        </p:txBody>
      </p:sp>
      <p:sp>
        <p:nvSpPr>
          <p:cNvPr id="41" name="TextBox 40"/>
          <p:cNvSpPr txBox="1"/>
          <p:nvPr/>
        </p:nvSpPr>
        <p:spPr>
          <a:xfrm>
            <a:off x="518438" y="3200400"/>
            <a:ext cx="2866559" cy="646331"/>
          </a:xfrm>
          <a:prstGeom prst="rect">
            <a:avLst/>
          </a:prstGeom>
          <a:noFill/>
        </p:spPr>
        <p:txBody>
          <a:bodyPr wrap="square" rtlCol="0">
            <a:spAutoFit/>
          </a:bodyPr>
          <a:lstStyle/>
          <a:p>
            <a:r>
              <a:rPr lang="en-US" dirty="0" smtClean="0"/>
              <a:t>Equate equation-1 and 2,</a:t>
            </a:r>
          </a:p>
          <a:p>
            <a:endParaRPr lang="en-US" dirty="0"/>
          </a:p>
        </p:txBody>
      </p:sp>
      <p:sp>
        <p:nvSpPr>
          <p:cNvPr id="42" name="Rectangle 41"/>
          <p:cNvSpPr/>
          <p:nvPr/>
        </p:nvSpPr>
        <p:spPr>
          <a:xfrm>
            <a:off x="530870" y="4208786"/>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43" name="Rectangle 42"/>
          <p:cNvSpPr/>
          <p:nvPr/>
        </p:nvSpPr>
        <p:spPr>
          <a:xfrm>
            <a:off x="769047" y="3847322"/>
            <a:ext cx="341760" cy="369332"/>
          </a:xfrm>
          <a:prstGeom prst="rect">
            <a:avLst/>
          </a:prstGeom>
        </p:spPr>
        <p:txBody>
          <a:bodyPr wrap="none">
            <a:spAutoFit/>
          </a:bodyPr>
          <a:lstStyle/>
          <a:p>
            <a:r>
              <a:rPr lang="en-US" dirty="0" smtClean="0"/>
              <a:t>k </a:t>
            </a:r>
            <a:endParaRPr lang="en-US" dirty="0"/>
          </a:p>
        </p:txBody>
      </p:sp>
      <p:cxnSp>
        <p:nvCxnSpPr>
          <p:cNvPr id="44" name="Straight Connector 43"/>
          <p:cNvCxnSpPr/>
          <p:nvPr/>
        </p:nvCxnSpPr>
        <p:spPr>
          <a:xfrm>
            <a:off x="645445" y="4188521"/>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761161" y="3869821"/>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48" name="Rectangle 47"/>
          <p:cNvSpPr/>
          <p:nvPr/>
        </p:nvSpPr>
        <p:spPr>
          <a:xfrm>
            <a:off x="2055037" y="4194834"/>
            <a:ext cx="341760" cy="369332"/>
          </a:xfrm>
          <a:prstGeom prst="rect">
            <a:avLst/>
          </a:prstGeom>
        </p:spPr>
        <p:txBody>
          <a:bodyPr wrap="none">
            <a:spAutoFit/>
          </a:bodyPr>
          <a:lstStyle/>
          <a:p>
            <a:r>
              <a:rPr lang="en-US" dirty="0" smtClean="0"/>
              <a:t>k </a:t>
            </a:r>
            <a:endParaRPr lang="en-US" dirty="0"/>
          </a:p>
        </p:txBody>
      </p:sp>
      <p:sp>
        <p:nvSpPr>
          <p:cNvPr id="50" name="Rectangle 49"/>
          <p:cNvSpPr/>
          <p:nvPr/>
        </p:nvSpPr>
        <p:spPr>
          <a:xfrm>
            <a:off x="1479291" y="3951089"/>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55" name="Straight Connector 54"/>
          <p:cNvCxnSpPr/>
          <p:nvPr/>
        </p:nvCxnSpPr>
        <p:spPr>
          <a:xfrm>
            <a:off x="1924552" y="4234403"/>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57961" y="4876800"/>
            <a:ext cx="1787669" cy="369332"/>
          </a:xfrm>
          <a:prstGeom prst="rect">
            <a:avLst/>
          </a:prstGeom>
        </p:spPr>
        <p:txBody>
          <a:bodyPr wrap="none">
            <a:spAutoFit/>
          </a:bodyPr>
          <a:lstStyle/>
          <a:p>
            <a:r>
              <a:rPr lang="en-US" dirty="0" smtClean="0"/>
              <a:t>(2k </a:t>
            </a:r>
            <a:r>
              <a:rPr lang="en-US" dirty="0"/>
              <a:t>-m </a:t>
            </a:r>
            <a:r>
              <a:rPr lang="el-GR" dirty="0"/>
              <a:t>ω </a:t>
            </a:r>
            <a:r>
              <a:rPr lang="en-US" baseline="30000" dirty="0" smtClean="0"/>
              <a:t>2</a:t>
            </a:r>
            <a:r>
              <a:rPr lang="en-US" dirty="0" smtClean="0"/>
              <a:t> ) </a:t>
            </a:r>
            <a:r>
              <a:rPr lang="en-US" baseline="30000" dirty="0" smtClean="0"/>
              <a:t>2</a:t>
            </a:r>
            <a:r>
              <a:rPr lang="en-US" dirty="0" smtClean="0"/>
              <a:t> = k</a:t>
            </a:r>
            <a:r>
              <a:rPr lang="en-US" baseline="30000" dirty="0" smtClean="0"/>
              <a:t>2</a:t>
            </a:r>
            <a:endParaRPr lang="en-US" dirty="0"/>
          </a:p>
        </p:txBody>
      </p:sp>
      <p:sp>
        <p:nvSpPr>
          <p:cNvPr id="5" name="Rectangle 4"/>
          <p:cNvSpPr/>
          <p:nvPr/>
        </p:nvSpPr>
        <p:spPr>
          <a:xfrm>
            <a:off x="1178559" y="5849155"/>
            <a:ext cx="1436612" cy="369332"/>
          </a:xfrm>
          <a:prstGeom prst="rect">
            <a:avLst/>
          </a:prstGeom>
        </p:spPr>
        <p:txBody>
          <a:bodyPr wrap="none">
            <a:spAutoFit/>
          </a:bodyPr>
          <a:lstStyle/>
          <a:p>
            <a:r>
              <a:rPr lang="en-US" dirty="0"/>
              <a:t>2k -m </a:t>
            </a:r>
            <a:r>
              <a:rPr lang="el-GR" dirty="0"/>
              <a:t>ω </a:t>
            </a:r>
            <a:r>
              <a:rPr lang="en-US" baseline="30000" dirty="0"/>
              <a:t>2</a:t>
            </a:r>
            <a:r>
              <a:rPr lang="en-US" dirty="0"/>
              <a:t> </a:t>
            </a:r>
            <a:r>
              <a:rPr lang="en-US" dirty="0" smtClean="0"/>
              <a:t> = k</a:t>
            </a:r>
            <a:endParaRPr lang="en-US" dirty="0"/>
          </a:p>
        </p:txBody>
      </p:sp>
      <p:sp>
        <p:nvSpPr>
          <p:cNvPr id="61" name="Rectangle 60"/>
          <p:cNvSpPr/>
          <p:nvPr/>
        </p:nvSpPr>
        <p:spPr>
          <a:xfrm>
            <a:off x="560229" y="5410200"/>
            <a:ext cx="2191626" cy="646331"/>
          </a:xfrm>
          <a:prstGeom prst="rect">
            <a:avLst/>
          </a:prstGeom>
        </p:spPr>
        <p:txBody>
          <a:bodyPr wrap="none">
            <a:spAutoFit/>
          </a:bodyPr>
          <a:lstStyle/>
          <a:p>
            <a:r>
              <a:rPr lang="en-US" dirty="0" smtClean="0"/>
              <a:t>Case-1:  </a:t>
            </a:r>
            <a:r>
              <a:rPr lang="en-US" dirty="0"/>
              <a:t>2k -m </a:t>
            </a:r>
            <a:r>
              <a:rPr lang="el-GR" dirty="0"/>
              <a:t>ω </a:t>
            </a:r>
            <a:r>
              <a:rPr lang="en-US" baseline="30000" dirty="0"/>
              <a:t>2</a:t>
            </a:r>
            <a:r>
              <a:rPr lang="en-US" dirty="0"/>
              <a:t> </a:t>
            </a:r>
            <a:r>
              <a:rPr lang="en-US" dirty="0" smtClean="0"/>
              <a:t>&gt; 0</a:t>
            </a:r>
            <a:endParaRPr lang="en-US" dirty="0"/>
          </a:p>
          <a:p>
            <a:r>
              <a:rPr lang="en-US" dirty="0" smtClean="0"/>
              <a:t> </a:t>
            </a:r>
            <a:endParaRPr lang="en-US" dirty="0"/>
          </a:p>
        </p:txBody>
      </p:sp>
      <p:sp>
        <p:nvSpPr>
          <p:cNvPr id="64" name="Rectangle 63"/>
          <p:cNvSpPr/>
          <p:nvPr/>
        </p:nvSpPr>
        <p:spPr>
          <a:xfrm>
            <a:off x="1548189" y="6218487"/>
            <a:ext cx="1091966" cy="369332"/>
          </a:xfrm>
          <a:prstGeom prst="rect">
            <a:avLst/>
          </a:prstGeom>
        </p:spPr>
        <p:txBody>
          <a:bodyPr wrap="none">
            <a:spAutoFit/>
          </a:bodyPr>
          <a:lstStyle/>
          <a:p>
            <a:r>
              <a:rPr lang="en-US" dirty="0" smtClean="0"/>
              <a:t>m </a:t>
            </a:r>
            <a:r>
              <a:rPr lang="el-GR" dirty="0"/>
              <a:t>ω </a:t>
            </a:r>
            <a:r>
              <a:rPr lang="en-US" baseline="30000" dirty="0"/>
              <a:t>2</a:t>
            </a:r>
            <a:r>
              <a:rPr lang="en-US" dirty="0"/>
              <a:t> </a:t>
            </a:r>
            <a:r>
              <a:rPr lang="en-US" dirty="0" smtClean="0"/>
              <a:t> = k</a:t>
            </a:r>
            <a:endParaRPr lang="en-US" dirty="0"/>
          </a:p>
        </p:txBody>
      </p:sp>
      <p:cxnSp>
        <p:nvCxnSpPr>
          <p:cNvPr id="8" name="Straight Connector 7"/>
          <p:cNvCxnSpPr/>
          <p:nvPr/>
        </p:nvCxnSpPr>
        <p:spPr>
          <a:xfrm>
            <a:off x="3912389" y="782122"/>
            <a:ext cx="0" cy="6075878"/>
          </a:xfrm>
          <a:prstGeom prst="line">
            <a:avLst/>
          </a:prstGeom>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4026794" y="831369"/>
            <a:ext cx="697627" cy="369332"/>
          </a:xfrm>
          <a:prstGeom prst="rect">
            <a:avLst/>
          </a:prstGeom>
        </p:spPr>
        <p:txBody>
          <a:bodyPr wrap="none">
            <a:spAutoFit/>
          </a:bodyPr>
          <a:lstStyle/>
          <a:p>
            <a:r>
              <a:rPr lang="el-GR" dirty="0" smtClean="0"/>
              <a:t>ω </a:t>
            </a:r>
            <a:r>
              <a:rPr lang="en-US" baseline="30000" dirty="0"/>
              <a:t>2</a:t>
            </a:r>
            <a:r>
              <a:rPr lang="en-US" dirty="0"/>
              <a:t> </a:t>
            </a:r>
            <a:r>
              <a:rPr lang="en-US" dirty="0" smtClean="0"/>
              <a:t> =</a:t>
            </a:r>
            <a:endParaRPr lang="en-US" dirty="0"/>
          </a:p>
        </p:txBody>
      </p:sp>
      <p:sp>
        <p:nvSpPr>
          <p:cNvPr id="11" name="Rectangle 10"/>
          <p:cNvSpPr/>
          <p:nvPr/>
        </p:nvSpPr>
        <p:spPr>
          <a:xfrm>
            <a:off x="4770823" y="1016878"/>
            <a:ext cx="369012" cy="369332"/>
          </a:xfrm>
          <a:prstGeom prst="rect">
            <a:avLst/>
          </a:prstGeom>
        </p:spPr>
        <p:txBody>
          <a:bodyPr wrap="none">
            <a:spAutoFit/>
          </a:bodyPr>
          <a:lstStyle/>
          <a:p>
            <a:r>
              <a:rPr lang="en-US" dirty="0"/>
              <a:t>m</a:t>
            </a:r>
          </a:p>
        </p:txBody>
      </p:sp>
      <p:sp>
        <p:nvSpPr>
          <p:cNvPr id="12" name="Rectangle 11"/>
          <p:cNvSpPr/>
          <p:nvPr/>
        </p:nvSpPr>
        <p:spPr>
          <a:xfrm>
            <a:off x="4796581" y="743225"/>
            <a:ext cx="288862" cy="369332"/>
          </a:xfrm>
          <a:prstGeom prst="rect">
            <a:avLst/>
          </a:prstGeom>
        </p:spPr>
        <p:txBody>
          <a:bodyPr wrap="none">
            <a:spAutoFit/>
          </a:bodyPr>
          <a:lstStyle/>
          <a:p>
            <a:r>
              <a:rPr lang="en-US" dirty="0"/>
              <a:t>k</a:t>
            </a:r>
          </a:p>
        </p:txBody>
      </p:sp>
      <p:cxnSp>
        <p:nvCxnSpPr>
          <p:cNvPr id="66" name="Straight Connector 65"/>
          <p:cNvCxnSpPr/>
          <p:nvPr/>
        </p:nvCxnSpPr>
        <p:spPr>
          <a:xfrm>
            <a:off x="4776697" y="1054672"/>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4050698" y="1521307"/>
            <a:ext cx="671979" cy="369332"/>
          </a:xfrm>
          <a:prstGeom prst="rect">
            <a:avLst/>
          </a:prstGeom>
        </p:spPr>
        <p:txBody>
          <a:bodyPr wrap="none">
            <a:spAutoFit/>
          </a:bodyPr>
          <a:lstStyle/>
          <a:p>
            <a:r>
              <a:rPr lang="en-US" dirty="0" smtClean="0"/>
              <a:t>  </a:t>
            </a:r>
            <a:r>
              <a:rPr lang="el-GR" dirty="0" smtClean="0"/>
              <a:t>ω </a:t>
            </a:r>
            <a:r>
              <a:rPr lang="en-US" dirty="0" smtClean="0"/>
              <a:t> =</a:t>
            </a:r>
            <a:endParaRPr lang="en-US" dirty="0"/>
          </a:p>
        </p:txBody>
      </p:sp>
      <p:sp>
        <p:nvSpPr>
          <p:cNvPr id="68" name="Rectangle 67"/>
          <p:cNvSpPr/>
          <p:nvPr/>
        </p:nvSpPr>
        <p:spPr>
          <a:xfrm>
            <a:off x="4794727" y="1706816"/>
            <a:ext cx="369012" cy="369332"/>
          </a:xfrm>
          <a:prstGeom prst="rect">
            <a:avLst/>
          </a:prstGeom>
        </p:spPr>
        <p:txBody>
          <a:bodyPr wrap="none">
            <a:spAutoFit/>
          </a:bodyPr>
          <a:lstStyle/>
          <a:p>
            <a:r>
              <a:rPr lang="en-US" dirty="0"/>
              <a:t>m</a:t>
            </a:r>
          </a:p>
        </p:txBody>
      </p:sp>
      <p:sp>
        <p:nvSpPr>
          <p:cNvPr id="69" name="Rectangle 68"/>
          <p:cNvSpPr/>
          <p:nvPr/>
        </p:nvSpPr>
        <p:spPr>
          <a:xfrm>
            <a:off x="4820485" y="1433163"/>
            <a:ext cx="288862" cy="369332"/>
          </a:xfrm>
          <a:prstGeom prst="rect">
            <a:avLst/>
          </a:prstGeom>
        </p:spPr>
        <p:txBody>
          <a:bodyPr wrap="none">
            <a:spAutoFit/>
          </a:bodyPr>
          <a:lstStyle/>
          <a:p>
            <a:r>
              <a:rPr lang="en-US" dirty="0"/>
              <a:t>k</a:t>
            </a:r>
          </a:p>
        </p:txBody>
      </p:sp>
      <p:cxnSp>
        <p:nvCxnSpPr>
          <p:cNvPr id="70" name="Straight Connector 69"/>
          <p:cNvCxnSpPr/>
          <p:nvPr/>
        </p:nvCxnSpPr>
        <p:spPr>
          <a:xfrm>
            <a:off x="4800601" y="1744610"/>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1905000"/>
            <a:ext cx="150677" cy="171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735365" y="1417340"/>
            <a:ext cx="0" cy="68338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V="1">
            <a:off x="4926630" y="1250283"/>
            <a:ext cx="0" cy="365760"/>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3923275" y="2366332"/>
            <a:ext cx="2191626" cy="646331"/>
          </a:xfrm>
          <a:prstGeom prst="rect">
            <a:avLst/>
          </a:prstGeom>
        </p:spPr>
        <p:txBody>
          <a:bodyPr wrap="none">
            <a:spAutoFit/>
          </a:bodyPr>
          <a:lstStyle/>
          <a:p>
            <a:r>
              <a:rPr lang="en-US" dirty="0" smtClean="0"/>
              <a:t>Case-2:  </a:t>
            </a:r>
            <a:r>
              <a:rPr lang="en-US" dirty="0"/>
              <a:t>2k -m </a:t>
            </a:r>
            <a:r>
              <a:rPr lang="el-GR" dirty="0"/>
              <a:t>ω </a:t>
            </a:r>
            <a:r>
              <a:rPr lang="en-US" baseline="30000" dirty="0"/>
              <a:t>2</a:t>
            </a:r>
            <a:r>
              <a:rPr lang="en-US" dirty="0"/>
              <a:t> &lt;</a:t>
            </a:r>
            <a:r>
              <a:rPr lang="en-US" dirty="0" smtClean="0"/>
              <a:t> 0</a:t>
            </a:r>
            <a:endParaRPr lang="en-US" dirty="0"/>
          </a:p>
          <a:p>
            <a:r>
              <a:rPr lang="en-US" dirty="0" smtClean="0"/>
              <a:t> </a:t>
            </a:r>
            <a:endParaRPr lang="en-US" dirty="0"/>
          </a:p>
        </p:txBody>
      </p:sp>
      <p:sp>
        <p:nvSpPr>
          <p:cNvPr id="22" name="Rectangle 21"/>
          <p:cNvSpPr/>
          <p:nvPr/>
        </p:nvSpPr>
        <p:spPr>
          <a:xfrm>
            <a:off x="4647338" y="2811750"/>
            <a:ext cx="1560042" cy="369332"/>
          </a:xfrm>
          <a:prstGeom prst="rect">
            <a:avLst/>
          </a:prstGeom>
        </p:spPr>
        <p:txBody>
          <a:bodyPr wrap="none">
            <a:spAutoFit/>
          </a:bodyPr>
          <a:lstStyle/>
          <a:p>
            <a:r>
              <a:rPr lang="en-US" dirty="0"/>
              <a:t>2k -m </a:t>
            </a:r>
            <a:r>
              <a:rPr lang="el-GR" dirty="0"/>
              <a:t>ω </a:t>
            </a:r>
            <a:r>
              <a:rPr lang="en-US" baseline="30000" dirty="0"/>
              <a:t>2</a:t>
            </a:r>
            <a:r>
              <a:rPr lang="en-US" dirty="0"/>
              <a:t>  = </a:t>
            </a:r>
            <a:r>
              <a:rPr lang="en-US" dirty="0" smtClean="0"/>
              <a:t>- k</a:t>
            </a:r>
            <a:endParaRPr lang="en-US" dirty="0"/>
          </a:p>
        </p:txBody>
      </p:sp>
      <p:sp>
        <p:nvSpPr>
          <p:cNvPr id="73" name="Rectangle 72"/>
          <p:cNvSpPr/>
          <p:nvPr/>
        </p:nvSpPr>
        <p:spPr>
          <a:xfrm>
            <a:off x="5085443" y="3338899"/>
            <a:ext cx="1208985" cy="369332"/>
          </a:xfrm>
          <a:prstGeom prst="rect">
            <a:avLst/>
          </a:prstGeom>
        </p:spPr>
        <p:txBody>
          <a:bodyPr wrap="none">
            <a:spAutoFit/>
          </a:bodyPr>
          <a:lstStyle/>
          <a:p>
            <a:r>
              <a:rPr lang="en-US" dirty="0" smtClean="0"/>
              <a:t>m </a:t>
            </a:r>
            <a:r>
              <a:rPr lang="el-GR" dirty="0"/>
              <a:t>ω </a:t>
            </a:r>
            <a:r>
              <a:rPr lang="en-US" baseline="30000" dirty="0"/>
              <a:t>2</a:t>
            </a:r>
            <a:r>
              <a:rPr lang="en-US" dirty="0"/>
              <a:t> </a:t>
            </a:r>
            <a:r>
              <a:rPr lang="en-US" dirty="0" smtClean="0"/>
              <a:t> = 3k</a:t>
            </a:r>
            <a:endParaRPr lang="en-US" dirty="0"/>
          </a:p>
        </p:txBody>
      </p:sp>
      <p:sp>
        <p:nvSpPr>
          <p:cNvPr id="74" name="Rectangle 73"/>
          <p:cNvSpPr/>
          <p:nvPr/>
        </p:nvSpPr>
        <p:spPr>
          <a:xfrm>
            <a:off x="5245781" y="3858611"/>
            <a:ext cx="697627" cy="369332"/>
          </a:xfrm>
          <a:prstGeom prst="rect">
            <a:avLst/>
          </a:prstGeom>
        </p:spPr>
        <p:txBody>
          <a:bodyPr wrap="none">
            <a:spAutoFit/>
          </a:bodyPr>
          <a:lstStyle/>
          <a:p>
            <a:r>
              <a:rPr lang="el-GR" dirty="0" smtClean="0"/>
              <a:t>ω </a:t>
            </a:r>
            <a:r>
              <a:rPr lang="en-US" baseline="30000" dirty="0"/>
              <a:t>2</a:t>
            </a:r>
            <a:r>
              <a:rPr lang="en-US" dirty="0"/>
              <a:t> </a:t>
            </a:r>
            <a:r>
              <a:rPr lang="en-US" dirty="0" smtClean="0"/>
              <a:t> =</a:t>
            </a:r>
            <a:endParaRPr lang="en-US" dirty="0"/>
          </a:p>
        </p:txBody>
      </p:sp>
      <p:sp>
        <p:nvSpPr>
          <p:cNvPr id="75" name="Rectangle 74"/>
          <p:cNvSpPr/>
          <p:nvPr/>
        </p:nvSpPr>
        <p:spPr>
          <a:xfrm>
            <a:off x="5989810" y="4044120"/>
            <a:ext cx="369012" cy="369332"/>
          </a:xfrm>
          <a:prstGeom prst="rect">
            <a:avLst/>
          </a:prstGeom>
        </p:spPr>
        <p:txBody>
          <a:bodyPr wrap="none">
            <a:spAutoFit/>
          </a:bodyPr>
          <a:lstStyle/>
          <a:p>
            <a:r>
              <a:rPr lang="en-US" dirty="0"/>
              <a:t>m</a:t>
            </a:r>
          </a:p>
        </p:txBody>
      </p:sp>
      <p:sp>
        <p:nvSpPr>
          <p:cNvPr id="76" name="Rectangle 75"/>
          <p:cNvSpPr/>
          <p:nvPr/>
        </p:nvSpPr>
        <p:spPr>
          <a:xfrm>
            <a:off x="5943600" y="3770467"/>
            <a:ext cx="405880" cy="369332"/>
          </a:xfrm>
          <a:prstGeom prst="rect">
            <a:avLst/>
          </a:prstGeom>
        </p:spPr>
        <p:txBody>
          <a:bodyPr wrap="none">
            <a:spAutoFit/>
          </a:bodyPr>
          <a:lstStyle/>
          <a:p>
            <a:r>
              <a:rPr lang="en-US" dirty="0" smtClean="0"/>
              <a:t>3k</a:t>
            </a:r>
            <a:endParaRPr lang="en-US" dirty="0"/>
          </a:p>
        </p:txBody>
      </p:sp>
      <p:cxnSp>
        <p:nvCxnSpPr>
          <p:cNvPr id="77" name="Straight Connector 76"/>
          <p:cNvCxnSpPr/>
          <p:nvPr/>
        </p:nvCxnSpPr>
        <p:spPr>
          <a:xfrm>
            <a:off x="5995684" y="4081914"/>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5256218" y="4506085"/>
            <a:ext cx="671979" cy="369332"/>
          </a:xfrm>
          <a:prstGeom prst="rect">
            <a:avLst/>
          </a:prstGeom>
        </p:spPr>
        <p:txBody>
          <a:bodyPr wrap="none">
            <a:spAutoFit/>
          </a:bodyPr>
          <a:lstStyle/>
          <a:p>
            <a:r>
              <a:rPr lang="en-US" dirty="0" smtClean="0"/>
              <a:t>  </a:t>
            </a:r>
            <a:r>
              <a:rPr lang="el-GR" dirty="0" smtClean="0"/>
              <a:t>ω </a:t>
            </a:r>
            <a:r>
              <a:rPr lang="en-US" dirty="0" smtClean="0"/>
              <a:t> =</a:t>
            </a:r>
            <a:endParaRPr lang="en-US" dirty="0"/>
          </a:p>
        </p:txBody>
      </p:sp>
      <p:sp>
        <p:nvSpPr>
          <p:cNvPr id="79" name="Rectangle 78"/>
          <p:cNvSpPr/>
          <p:nvPr/>
        </p:nvSpPr>
        <p:spPr>
          <a:xfrm>
            <a:off x="6000247" y="4691594"/>
            <a:ext cx="369012" cy="369332"/>
          </a:xfrm>
          <a:prstGeom prst="rect">
            <a:avLst/>
          </a:prstGeom>
        </p:spPr>
        <p:txBody>
          <a:bodyPr wrap="none">
            <a:spAutoFit/>
          </a:bodyPr>
          <a:lstStyle/>
          <a:p>
            <a:r>
              <a:rPr lang="en-US" dirty="0"/>
              <a:t>m</a:t>
            </a:r>
          </a:p>
        </p:txBody>
      </p:sp>
      <p:sp>
        <p:nvSpPr>
          <p:cNvPr id="80" name="Rectangle 79"/>
          <p:cNvSpPr/>
          <p:nvPr/>
        </p:nvSpPr>
        <p:spPr>
          <a:xfrm>
            <a:off x="5974489" y="4417941"/>
            <a:ext cx="405880" cy="369332"/>
          </a:xfrm>
          <a:prstGeom prst="rect">
            <a:avLst/>
          </a:prstGeom>
        </p:spPr>
        <p:txBody>
          <a:bodyPr wrap="none">
            <a:spAutoFit/>
          </a:bodyPr>
          <a:lstStyle/>
          <a:p>
            <a:r>
              <a:rPr lang="en-US" dirty="0"/>
              <a:t>3</a:t>
            </a:r>
            <a:r>
              <a:rPr lang="en-US" dirty="0" smtClean="0"/>
              <a:t>k</a:t>
            </a:r>
            <a:endParaRPr lang="en-US" dirty="0"/>
          </a:p>
        </p:txBody>
      </p:sp>
      <p:cxnSp>
        <p:nvCxnSpPr>
          <p:cNvPr id="81" name="Straight Connector 80"/>
          <p:cNvCxnSpPr/>
          <p:nvPr/>
        </p:nvCxnSpPr>
        <p:spPr>
          <a:xfrm>
            <a:off x="6006121" y="4729388"/>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777520" y="4889778"/>
            <a:ext cx="150677" cy="171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5940885" y="4402118"/>
            <a:ext cx="0" cy="6833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V="1">
            <a:off x="6132150" y="4235061"/>
            <a:ext cx="0" cy="365760"/>
          </a:xfrm>
          <a:prstGeom prst="line">
            <a:avLst/>
          </a:prstGeom>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4408057" y="5753476"/>
            <a:ext cx="369012" cy="369332"/>
          </a:xfrm>
          <a:prstGeom prst="rect">
            <a:avLst/>
          </a:prstGeom>
        </p:spPr>
        <p:txBody>
          <a:bodyPr wrap="none">
            <a:spAutoFit/>
          </a:bodyPr>
          <a:lstStyle/>
          <a:p>
            <a:r>
              <a:rPr lang="en-US" dirty="0"/>
              <a:t>m</a:t>
            </a:r>
          </a:p>
        </p:txBody>
      </p:sp>
      <p:sp>
        <p:nvSpPr>
          <p:cNvPr id="86" name="Rectangle 85"/>
          <p:cNvSpPr/>
          <p:nvPr/>
        </p:nvSpPr>
        <p:spPr>
          <a:xfrm>
            <a:off x="4433815" y="5479823"/>
            <a:ext cx="288862" cy="369332"/>
          </a:xfrm>
          <a:prstGeom prst="rect">
            <a:avLst/>
          </a:prstGeom>
        </p:spPr>
        <p:txBody>
          <a:bodyPr wrap="none">
            <a:spAutoFit/>
          </a:bodyPr>
          <a:lstStyle/>
          <a:p>
            <a:r>
              <a:rPr lang="en-US" dirty="0"/>
              <a:t>k</a:t>
            </a:r>
          </a:p>
        </p:txBody>
      </p:sp>
      <p:cxnSp>
        <p:nvCxnSpPr>
          <p:cNvPr id="87" name="Straight Connector 86"/>
          <p:cNvCxnSpPr/>
          <p:nvPr/>
        </p:nvCxnSpPr>
        <p:spPr>
          <a:xfrm>
            <a:off x="4413931" y="5791270"/>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348695" y="5464000"/>
            <a:ext cx="0" cy="6833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6200000" flipV="1">
            <a:off x="4539960" y="5296943"/>
            <a:ext cx="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197071" y="5970957"/>
            <a:ext cx="150677" cy="171148"/>
          </a:xfrm>
          <a:prstGeom prst="line">
            <a:avLst/>
          </a:prstGeom>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5334878" y="5753475"/>
            <a:ext cx="369012" cy="369332"/>
          </a:xfrm>
          <a:prstGeom prst="rect">
            <a:avLst/>
          </a:prstGeom>
        </p:spPr>
        <p:txBody>
          <a:bodyPr wrap="none">
            <a:spAutoFit/>
          </a:bodyPr>
          <a:lstStyle/>
          <a:p>
            <a:r>
              <a:rPr lang="en-US" dirty="0"/>
              <a:t>m</a:t>
            </a:r>
          </a:p>
        </p:txBody>
      </p:sp>
      <p:sp>
        <p:nvSpPr>
          <p:cNvPr id="92" name="Rectangle 91"/>
          <p:cNvSpPr/>
          <p:nvPr/>
        </p:nvSpPr>
        <p:spPr>
          <a:xfrm>
            <a:off x="5309120" y="5479822"/>
            <a:ext cx="405880" cy="369332"/>
          </a:xfrm>
          <a:prstGeom prst="rect">
            <a:avLst/>
          </a:prstGeom>
        </p:spPr>
        <p:txBody>
          <a:bodyPr wrap="none">
            <a:spAutoFit/>
          </a:bodyPr>
          <a:lstStyle/>
          <a:p>
            <a:r>
              <a:rPr lang="en-US" dirty="0"/>
              <a:t>3</a:t>
            </a:r>
            <a:r>
              <a:rPr lang="en-US" dirty="0" smtClean="0"/>
              <a:t>k</a:t>
            </a:r>
            <a:endParaRPr lang="en-US" dirty="0"/>
          </a:p>
        </p:txBody>
      </p:sp>
      <p:cxnSp>
        <p:nvCxnSpPr>
          <p:cNvPr id="93" name="Straight Connector 92"/>
          <p:cNvCxnSpPr/>
          <p:nvPr/>
        </p:nvCxnSpPr>
        <p:spPr>
          <a:xfrm>
            <a:off x="5340752" y="5791269"/>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112151" y="5951659"/>
            <a:ext cx="150677" cy="171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5275516" y="5463999"/>
            <a:ext cx="0" cy="683386"/>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6200000" flipV="1">
            <a:off x="5466781" y="5296942"/>
            <a:ext cx="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23275" y="5111262"/>
            <a:ext cx="512064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940267" y="5142235"/>
            <a:ext cx="3443571" cy="923330"/>
          </a:xfrm>
          <a:prstGeom prst="rect">
            <a:avLst/>
          </a:prstGeom>
          <a:noFill/>
        </p:spPr>
        <p:txBody>
          <a:bodyPr wrap="none" rtlCol="0">
            <a:spAutoFit/>
          </a:bodyPr>
          <a:lstStyle/>
          <a:p>
            <a:r>
              <a:rPr lang="en-US" dirty="0" smtClean="0">
                <a:latin typeface="Times New Roman" pitchFamily="18" charset="0"/>
                <a:cs typeface="Times New Roman" pitchFamily="18" charset="0"/>
              </a:rPr>
              <a:t>Smallest of these two is called as</a:t>
            </a:r>
          </a:p>
          <a:p>
            <a:r>
              <a:rPr lang="en-US" dirty="0" smtClean="0">
                <a:latin typeface="Times New Roman" pitchFamily="18" charset="0"/>
                <a:cs typeface="Times New Roman" pitchFamily="18" charset="0"/>
              </a:rPr>
              <a:t>first natural frequency and largest </a:t>
            </a:r>
          </a:p>
          <a:p>
            <a:r>
              <a:rPr lang="en-US" dirty="0" smtClean="0">
                <a:latin typeface="Times New Roman" pitchFamily="18" charset="0"/>
                <a:cs typeface="Times New Roman" pitchFamily="18" charset="0"/>
              </a:rPr>
              <a:t>is called second natural frequency</a:t>
            </a:r>
            <a:endParaRPr lang="en-US" dirty="0">
              <a:latin typeface="Times New Roman" pitchFamily="18" charset="0"/>
              <a:cs typeface="Times New Roman" pitchFamily="18" charset="0"/>
            </a:endParaRPr>
          </a:p>
        </p:txBody>
      </p:sp>
      <p:sp>
        <p:nvSpPr>
          <p:cNvPr id="97" name="Rectangle 96"/>
          <p:cNvSpPr/>
          <p:nvPr/>
        </p:nvSpPr>
        <p:spPr>
          <a:xfrm>
            <a:off x="4050698" y="5410200"/>
            <a:ext cx="874808" cy="8082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a:stCxn id="97" idx="2"/>
          </p:cNvCxnSpPr>
          <p:nvPr/>
        </p:nvCxnSpPr>
        <p:spPr>
          <a:xfrm>
            <a:off x="4488102" y="6218487"/>
            <a:ext cx="0" cy="369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4265936" y="6478814"/>
            <a:ext cx="529312" cy="369332"/>
          </a:xfrm>
          <a:prstGeom prst="rect">
            <a:avLst/>
          </a:prstGeom>
        </p:spPr>
        <p:txBody>
          <a:bodyPr wrap="none">
            <a:spAutoFit/>
          </a:bodyPr>
          <a:lstStyle/>
          <a:p>
            <a:r>
              <a:rPr lang="en-US" dirty="0"/>
              <a:t> </a:t>
            </a:r>
            <a:r>
              <a:rPr lang="el-GR" dirty="0" smtClean="0"/>
              <a:t>ω</a:t>
            </a:r>
            <a:r>
              <a:rPr lang="en-US" baseline="-25000" dirty="0" smtClean="0"/>
              <a:t>1</a:t>
            </a:r>
            <a:r>
              <a:rPr lang="el-GR" dirty="0" smtClean="0"/>
              <a:t> </a:t>
            </a:r>
            <a:endParaRPr lang="en-US" dirty="0"/>
          </a:p>
        </p:txBody>
      </p:sp>
      <p:sp>
        <p:nvSpPr>
          <p:cNvPr id="101" name="Rectangle 100"/>
          <p:cNvSpPr/>
          <p:nvPr/>
        </p:nvSpPr>
        <p:spPr>
          <a:xfrm>
            <a:off x="5006039" y="5410200"/>
            <a:ext cx="874808" cy="8082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Arrow Connector 101"/>
          <p:cNvCxnSpPr>
            <a:stCxn id="101" idx="2"/>
          </p:cNvCxnSpPr>
          <p:nvPr/>
        </p:nvCxnSpPr>
        <p:spPr>
          <a:xfrm>
            <a:off x="5443443" y="6218487"/>
            <a:ext cx="0" cy="369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5221277" y="6478814"/>
            <a:ext cx="529312" cy="369332"/>
          </a:xfrm>
          <a:prstGeom prst="rect">
            <a:avLst/>
          </a:prstGeom>
        </p:spPr>
        <p:txBody>
          <a:bodyPr wrap="none">
            <a:spAutoFit/>
          </a:bodyPr>
          <a:lstStyle/>
          <a:p>
            <a:r>
              <a:rPr lang="en-US" dirty="0"/>
              <a:t> </a:t>
            </a:r>
            <a:r>
              <a:rPr lang="el-GR" dirty="0" smtClean="0"/>
              <a:t>ω</a:t>
            </a:r>
            <a:r>
              <a:rPr lang="en-US" baseline="-25000" dirty="0" smtClean="0"/>
              <a:t>2</a:t>
            </a:r>
            <a:r>
              <a:rPr lang="el-GR" dirty="0" smtClean="0"/>
              <a:t> </a:t>
            </a:r>
            <a:endParaRPr lang="en-US" dirty="0"/>
          </a:p>
        </p:txBody>
      </p:sp>
      <p:sp>
        <p:nvSpPr>
          <p:cNvPr id="104" name="Rectangle 103"/>
          <p:cNvSpPr/>
          <p:nvPr/>
        </p:nvSpPr>
        <p:spPr>
          <a:xfrm>
            <a:off x="6000247" y="6065565"/>
            <a:ext cx="2869312" cy="369332"/>
          </a:xfrm>
          <a:prstGeom prst="rect">
            <a:avLst/>
          </a:prstGeom>
        </p:spPr>
        <p:txBody>
          <a:bodyPr wrap="none">
            <a:spAutoFit/>
          </a:bodyPr>
          <a:lstStyle/>
          <a:p>
            <a:r>
              <a:rPr lang="en-US" dirty="0"/>
              <a:t> </a:t>
            </a:r>
            <a:r>
              <a:rPr lang="el-GR" dirty="0" smtClean="0"/>
              <a:t>ω</a:t>
            </a:r>
            <a:r>
              <a:rPr lang="en-US" baseline="-25000" dirty="0" smtClean="0"/>
              <a:t>1 </a:t>
            </a:r>
            <a:r>
              <a:rPr lang="en-US" dirty="0" smtClean="0"/>
              <a:t> = first natural frequency</a:t>
            </a:r>
            <a:r>
              <a:rPr lang="el-GR" dirty="0" smtClean="0"/>
              <a:t> </a:t>
            </a:r>
            <a:endParaRPr lang="en-US" dirty="0"/>
          </a:p>
        </p:txBody>
      </p:sp>
      <p:sp>
        <p:nvSpPr>
          <p:cNvPr id="105" name="Rectangle 104"/>
          <p:cNvSpPr/>
          <p:nvPr/>
        </p:nvSpPr>
        <p:spPr>
          <a:xfrm>
            <a:off x="6029772" y="6434897"/>
            <a:ext cx="3136821" cy="369332"/>
          </a:xfrm>
          <a:prstGeom prst="rect">
            <a:avLst/>
          </a:prstGeom>
        </p:spPr>
        <p:txBody>
          <a:bodyPr wrap="none">
            <a:spAutoFit/>
          </a:bodyPr>
          <a:lstStyle/>
          <a:p>
            <a:r>
              <a:rPr lang="en-US" dirty="0"/>
              <a:t> </a:t>
            </a:r>
            <a:r>
              <a:rPr lang="el-GR" dirty="0" smtClean="0"/>
              <a:t>ω</a:t>
            </a:r>
            <a:r>
              <a:rPr lang="en-US" baseline="-25000" dirty="0" smtClean="0"/>
              <a:t>2</a:t>
            </a:r>
            <a:r>
              <a:rPr lang="el-GR" dirty="0" smtClean="0"/>
              <a:t> </a:t>
            </a:r>
            <a:r>
              <a:rPr lang="en-US" dirty="0" smtClean="0"/>
              <a:t> = second natural frequency</a:t>
            </a:r>
            <a:endParaRPr lang="en-US" dirty="0"/>
          </a:p>
        </p:txBody>
      </p:sp>
    </p:spTree>
    <p:extLst>
      <p:ext uri="{BB962C8B-B14F-4D97-AF65-F5344CB8AC3E}">
        <p14:creationId xmlns:p14="http://schemas.microsoft.com/office/powerpoint/2010/main" val="2806880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First mode Shape</a:t>
            </a:r>
            <a:endParaRPr lang="en-US" sz="3200" dirty="0">
              <a:latin typeface="Times New Roman" pitchFamily="18" charset="0"/>
              <a:cs typeface="Times New Roman" pitchFamily="18" charset="0"/>
            </a:endParaRPr>
          </a:p>
        </p:txBody>
      </p:sp>
      <p:sp>
        <p:nvSpPr>
          <p:cNvPr id="39" name="Rectangle 38"/>
          <p:cNvSpPr/>
          <p:nvPr/>
        </p:nvSpPr>
        <p:spPr>
          <a:xfrm>
            <a:off x="601872" y="782122"/>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18" name="Rectangle 17"/>
          <p:cNvSpPr/>
          <p:nvPr/>
        </p:nvSpPr>
        <p:spPr>
          <a:xfrm>
            <a:off x="1392976" y="1231470"/>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19" name="Rectangle 18"/>
          <p:cNvSpPr/>
          <p:nvPr/>
        </p:nvSpPr>
        <p:spPr>
          <a:xfrm>
            <a:off x="1631153" y="870006"/>
            <a:ext cx="341760" cy="369332"/>
          </a:xfrm>
          <a:prstGeom prst="rect">
            <a:avLst/>
          </a:prstGeom>
        </p:spPr>
        <p:txBody>
          <a:bodyPr wrap="none">
            <a:spAutoFit/>
          </a:bodyPr>
          <a:lstStyle/>
          <a:p>
            <a:r>
              <a:rPr lang="en-US" dirty="0" smtClean="0"/>
              <a:t>k </a:t>
            </a:r>
            <a:endParaRPr lang="en-US" dirty="0"/>
          </a:p>
        </p:txBody>
      </p:sp>
      <p:sp>
        <p:nvSpPr>
          <p:cNvPr id="20" name="Rectangle 19"/>
          <p:cNvSpPr/>
          <p:nvPr/>
        </p:nvSpPr>
        <p:spPr>
          <a:xfrm>
            <a:off x="560229" y="1172568"/>
            <a:ext cx="502061" cy="369332"/>
          </a:xfrm>
          <a:prstGeom prst="rect">
            <a:avLst/>
          </a:prstGeom>
        </p:spPr>
        <p:txBody>
          <a:bodyPr wrap="none">
            <a:spAutoFit/>
          </a:bodyPr>
          <a:lstStyle/>
          <a:p>
            <a:r>
              <a:rPr lang="en-US" dirty="0"/>
              <a:t> A</a:t>
            </a:r>
            <a:r>
              <a:rPr lang="en-US" baseline="-25000" dirty="0"/>
              <a:t>2</a:t>
            </a:r>
            <a:r>
              <a:rPr lang="en-US" dirty="0"/>
              <a:t> </a:t>
            </a:r>
          </a:p>
        </p:txBody>
      </p:sp>
      <p:sp>
        <p:nvSpPr>
          <p:cNvPr id="21" name="Rectangle 20"/>
          <p:cNvSpPr/>
          <p:nvPr/>
        </p:nvSpPr>
        <p:spPr>
          <a:xfrm>
            <a:off x="1062290" y="927891"/>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29" name="Straight Connector 28"/>
          <p:cNvCxnSpPr/>
          <p:nvPr/>
        </p:nvCxnSpPr>
        <p:spPr>
          <a:xfrm flipV="1">
            <a:off x="601872" y="1211205"/>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7551" y="1211205"/>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60229" y="846623"/>
            <a:ext cx="1842234" cy="784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451830" y="824432"/>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52" name="Rectangle 51"/>
          <p:cNvSpPr/>
          <p:nvPr/>
        </p:nvSpPr>
        <p:spPr>
          <a:xfrm>
            <a:off x="6194118" y="888933"/>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53" name="Rectangle 52"/>
          <p:cNvSpPr/>
          <p:nvPr/>
        </p:nvSpPr>
        <p:spPr>
          <a:xfrm>
            <a:off x="6487994" y="1213946"/>
            <a:ext cx="341760" cy="369332"/>
          </a:xfrm>
          <a:prstGeom prst="rect">
            <a:avLst/>
          </a:prstGeom>
        </p:spPr>
        <p:txBody>
          <a:bodyPr wrap="none">
            <a:spAutoFit/>
          </a:bodyPr>
          <a:lstStyle/>
          <a:p>
            <a:r>
              <a:rPr lang="en-US" dirty="0" smtClean="0"/>
              <a:t>k </a:t>
            </a:r>
            <a:endParaRPr lang="en-US" dirty="0"/>
          </a:p>
        </p:txBody>
      </p:sp>
      <p:sp>
        <p:nvSpPr>
          <p:cNvPr id="54" name="Rectangle 53"/>
          <p:cNvSpPr/>
          <p:nvPr/>
        </p:nvSpPr>
        <p:spPr>
          <a:xfrm>
            <a:off x="5410187" y="1214878"/>
            <a:ext cx="502061" cy="369332"/>
          </a:xfrm>
          <a:prstGeom prst="rect">
            <a:avLst/>
          </a:prstGeom>
        </p:spPr>
        <p:txBody>
          <a:bodyPr wrap="none">
            <a:spAutoFit/>
          </a:bodyPr>
          <a:lstStyle/>
          <a:p>
            <a:r>
              <a:rPr lang="en-US" dirty="0"/>
              <a:t> A</a:t>
            </a:r>
            <a:r>
              <a:rPr lang="en-US" baseline="-25000" dirty="0"/>
              <a:t>2</a:t>
            </a:r>
            <a:r>
              <a:rPr lang="en-US" dirty="0"/>
              <a:t> </a:t>
            </a:r>
          </a:p>
        </p:txBody>
      </p:sp>
      <p:sp>
        <p:nvSpPr>
          <p:cNvPr id="56" name="Rectangle 55"/>
          <p:cNvSpPr/>
          <p:nvPr/>
        </p:nvSpPr>
        <p:spPr>
          <a:xfrm>
            <a:off x="5912248" y="970201"/>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57" name="Straight Connector 56"/>
          <p:cNvCxnSpPr/>
          <p:nvPr/>
        </p:nvCxnSpPr>
        <p:spPr>
          <a:xfrm flipV="1">
            <a:off x="5451830" y="1253515"/>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357509" y="1253515"/>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410187" y="888933"/>
            <a:ext cx="1842234" cy="784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a:off x="2438400" y="1211205"/>
            <a:ext cx="3657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743200" y="1034359"/>
            <a:ext cx="1283594" cy="369332"/>
          </a:xfrm>
          <a:prstGeom prst="rect">
            <a:avLst/>
          </a:prstGeom>
          <a:noFill/>
        </p:spPr>
        <p:txBody>
          <a:bodyPr wrap="square" rtlCol="0">
            <a:spAutoFit/>
          </a:bodyPr>
          <a:lstStyle/>
          <a:p>
            <a:r>
              <a:rPr lang="en-US" dirty="0" smtClean="0"/>
              <a:t>Equation-1</a:t>
            </a:r>
            <a:endParaRPr lang="en-US" dirty="0"/>
          </a:p>
        </p:txBody>
      </p:sp>
      <p:cxnSp>
        <p:nvCxnSpPr>
          <p:cNvPr id="62" name="Straight Arrow Connector 61"/>
          <p:cNvCxnSpPr/>
          <p:nvPr/>
        </p:nvCxnSpPr>
        <p:spPr>
          <a:xfrm>
            <a:off x="7235185" y="1273362"/>
            <a:ext cx="3087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481021" y="1063831"/>
            <a:ext cx="1283594" cy="369332"/>
          </a:xfrm>
          <a:prstGeom prst="rect">
            <a:avLst/>
          </a:prstGeom>
          <a:noFill/>
        </p:spPr>
        <p:txBody>
          <a:bodyPr wrap="square" rtlCol="0">
            <a:spAutoFit/>
          </a:bodyPr>
          <a:lstStyle/>
          <a:p>
            <a:r>
              <a:rPr lang="en-US" dirty="0" smtClean="0"/>
              <a:t>Equation-2</a:t>
            </a:r>
            <a:endParaRPr lang="en-US" dirty="0"/>
          </a:p>
        </p:txBody>
      </p:sp>
      <p:cxnSp>
        <p:nvCxnSpPr>
          <p:cNvPr id="8" name="Straight Connector 7"/>
          <p:cNvCxnSpPr/>
          <p:nvPr/>
        </p:nvCxnSpPr>
        <p:spPr>
          <a:xfrm>
            <a:off x="4795248" y="772268"/>
            <a:ext cx="0" cy="6075878"/>
          </a:xfrm>
          <a:prstGeom prst="line">
            <a:avLst/>
          </a:prstGeom>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117044" y="1981200"/>
            <a:ext cx="2016556" cy="369332"/>
          </a:xfrm>
          <a:prstGeom prst="rect">
            <a:avLst/>
          </a:prstGeom>
          <a:noFill/>
        </p:spPr>
        <p:txBody>
          <a:bodyPr wrap="square" rtlCol="0">
            <a:spAutoFit/>
          </a:bodyPr>
          <a:lstStyle/>
          <a:p>
            <a:r>
              <a:rPr lang="en-US" u="sng" dirty="0" smtClean="0"/>
              <a:t>First mode shape</a:t>
            </a:r>
            <a:endParaRPr lang="en-US" u="sng" dirty="0"/>
          </a:p>
        </p:txBody>
      </p:sp>
      <p:sp>
        <p:nvSpPr>
          <p:cNvPr id="3" name="Rectangle 2"/>
          <p:cNvSpPr/>
          <p:nvPr/>
        </p:nvSpPr>
        <p:spPr>
          <a:xfrm>
            <a:off x="659775" y="2350532"/>
            <a:ext cx="805029" cy="369332"/>
          </a:xfrm>
          <a:prstGeom prst="rect">
            <a:avLst/>
          </a:prstGeom>
        </p:spPr>
        <p:txBody>
          <a:bodyPr wrap="none">
            <a:spAutoFit/>
          </a:bodyPr>
          <a:lstStyle/>
          <a:p>
            <a:r>
              <a:rPr lang="el-GR" dirty="0" smtClean="0"/>
              <a:t>ω</a:t>
            </a:r>
            <a:r>
              <a:rPr lang="en-US" dirty="0" smtClean="0"/>
              <a:t> = </a:t>
            </a:r>
            <a:r>
              <a:rPr lang="el-GR" dirty="0" smtClean="0"/>
              <a:t>ω</a:t>
            </a:r>
            <a:r>
              <a:rPr lang="en-US" baseline="-25000" dirty="0" smtClean="0"/>
              <a:t>1</a:t>
            </a:r>
            <a:endParaRPr lang="en-US" baseline="-25000" dirty="0"/>
          </a:p>
        </p:txBody>
      </p:sp>
      <p:sp>
        <p:nvSpPr>
          <p:cNvPr id="106" name="Rectangle 105"/>
          <p:cNvSpPr/>
          <p:nvPr/>
        </p:nvSpPr>
        <p:spPr>
          <a:xfrm>
            <a:off x="637809" y="2655363"/>
            <a:ext cx="632030" cy="464871"/>
          </a:xfrm>
          <a:prstGeom prst="rect">
            <a:avLst/>
          </a:prstGeom>
        </p:spPr>
        <p:txBody>
          <a:bodyPr wrap="square">
            <a:spAutoFit/>
          </a:bodyPr>
          <a:lstStyle/>
          <a:p>
            <a:pPr>
              <a:lnSpc>
                <a:spcPct val="150000"/>
              </a:lnSpc>
            </a:pPr>
            <a:r>
              <a:rPr lang="en-US" dirty="0" smtClean="0"/>
              <a:t>A</a:t>
            </a:r>
            <a:r>
              <a:rPr lang="en-US" baseline="-25000" dirty="0" smtClean="0"/>
              <a:t>11</a:t>
            </a:r>
            <a:endParaRPr lang="en-US" dirty="0"/>
          </a:p>
        </p:txBody>
      </p:sp>
      <p:sp>
        <p:nvSpPr>
          <p:cNvPr id="107" name="Rectangle 106"/>
          <p:cNvSpPr/>
          <p:nvPr/>
        </p:nvSpPr>
        <p:spPr>
          <a:xfrm>
            <a:off x="1428913" y="3104711"/>
            <a:ext cx="1383712" cy="369332"/>
          </a:xfrm>
          <a:prstGeom prst="rect">
            <a:avLst/>
          </a:prstGeom>
        </p:spPr>
        <p:txBody>
          <a:bodyPr wrap="none">
            <a:spAutoFit/>
          </a:bodyPr>
          <a:lstStyle/>
          <a:p>
            <a:r>
              <a:rPr lang="en-US" dirty="0"/>
              <a:t>2k -m </a:t>
            </a:r>
            <a:r>
              <a:rPr lang="en-US" dirty="0" smtClean="0"/>
              <a:t>( </a:t>
            </a:r>
            <a:r>
              <a:rPr lang="el-GR" dirty="0" smtClean="0"/>
              <a:t>ω</a:t>
            </a:r>
            <a:r>
              <a:rPr lang="en-US" baseline="-25000" dirty="0" smtClean="0"/>
              <a:t>1</a:t>
            </a:r>
            <a:r>
              <a:rPr lang="el-GR" dirty="0" smtClean="0"/>
              <a:t> </a:t>
            </a:r>
            <a:r>
              <a:rPr lang="en-US" dirty="0" smtClean="0"/>
              <a:t>) </a:t>
            </a:r>
            <a:r>
              <a:rPr lang="en-US" baseline="30000" dirty="0" smtClean="0"/>
              <a:t>2</a:t>
            </a:r>
            <a:endParaRPr lang="en-US" dirty="0"/>
          </a:p>
        </p:txBody>
      </p:sp>
      <p:sp>
        <p:nvSpPr>
          <p:cNvPr id="108" name="Rectangle 107"/>
          <p:cNvSpPr/>
          <p:nvPr/>
        </p:nvSpPr>
        <p:spPr>
          <a:xfrm>
            <a:off x="1868040" y="2743247"/>
            <a:ext cx="341760" cy="369332"/>
          </a:xfrm>
          <a:prstGeom prst="rect">
            <a:avLst/>
          </a:prstGeom>
        </p:spPr>
        <p:txBody>
          <a:bodyPr wrap="none">
            <a:spAutoFit/>
          </a:bodyPr>
          <a:lstStyle/>
          <a:p>
            <a:r>
              <a:rPr lang="en-US" dirty="0" smtClean="0"/>
              <a:t>k </a:t>
            </a:r>
            <a:endParaRPr lang="en-US" dirty="0"/>
          </a:p>
        </p:txBody>
      </p:sp>
      <p:sp>
        <p:nvSpPr>
          <p:cNvPr id="109" name="Rectangle 108"/>
          <p:cNvSpPr/>
          <p:nvPr/>
        </p:nvSpPr>
        <p:spPr>
          <a:xfrm>
            <a:off x="596166" y="3045809"/>
            <a:ext cx="580608" cy="369332"/>
          </a:xfrm>
          <a:prstGeom prst="rect">
            <a:avLst/>
          </a:prstGeom>
        </p:spPr>
        <p:txBody>
          <a:bodyPr wrap="none">
            <a:spAutoFit/>
          </a:bodyPr>
          <a:lstStyle/>
          <a:p>
            <a:r>
              <a:rPr lang="en-US" dirty="0"/>
              <a:t> </a:t>
            </a:r>
            <a:r>
              <a:rPr lang="en-US" dirty="0" smtClean="0"/>
              <a:t>A</a:t>
            </a:r>
            <a:r>
              <a:rPr lang="en-US" baseline="-25000" dirty="0" smtClean="0"/>
              <a:t>21</a:t>
            </a:r>
            <a:r>
              <a:rPr lang="en-US" dirty="0" smtClean="0"/>
              <a:t> </a:t>
            </a:r>
            <a:endParaRPr lang="en-US" dirty="0"/>
          </a:p>
        </p:txBody>
      </p:sp>
      <p:sp>
        <p:nvSpPr>
          <p:cNvPr id="110" name="Rectangle 109"/>
          <p:cNvSpPr/>
          <p:nvPr/>
        </p:nvSpPr>
        <p:spPr>
          <a:xfrm>
            <a:off x="1098227" y="2801132"/>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11" name="Straight Connector 110"/>
          <p:cNvCxnSpPr/>
          <p:nvPr/>
        </p:nvCxnSpPr>
        <p:spPr>
          <a:xfrm flipV="1">
            <a:off x="637809" y="3084446"/>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543488" y="3084446"/>
            <a:ext cx="10777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637809" y="3547511"/>
            <a:ext cx="632030" cy="464871"/>
          </a:xfrm>
          <a:prstGeom prst="rect">
            <a:avLst/>
          </a:prstGeom>
        </p:spPr>
        <p:txBody>
          <a:bodyPr wrap="square">
            <a:spAutoFit/>
          </a:bodyPr>
          <a:lstStyle/>
          <a:p>
            <a:pPr>
              <a:lnSpc>
                <a:spcPct val="150000"/>
              </a:lnSpc>
            </a:pPr>
            <a:r>
              <a:rPr lang="en-US" dirty="0" smtClean="0"/>
              <a:t>A</a:t>
            </a:r>
            <a:r>
              <a:rPr lang="en-US" baseline="-25000" dirty="0" smtClean="0"/>
              <a:t>11</a:t>
            </a:r>
            <a:endParaRPr lang="en-US" dirty="0"/>
          </a:p>
        </p:txBody>
      </p:sp>
      <p:sp>
        <p:nvSpPr>
          <p:cNvPr id="115" name="Rectangle 114"/>
          <p:cNvSpPr/>
          <p:nvPr/>
        </p:nvSpPr>
        <p:spPr>
          <a:xfrm>
            <a:off x="1428913" y="3996859"/>
            <a:ext cx="686406" cy="369332"/>
          </a:xfrm>
          <a:prstGeom prst="rect">
            <a:avLst/>
          </a:prstGeom>
        </p:spPr>
        <p:txBody>
          <a:bodyPr wrap="none">
            <a:spAutoFit/>
          </a:bodyPr>
          <a:lstStyle/>
          <a:p>
            <a:r>
              <a:rPr lang="en-US" dirty="0"/>
              <a:t>2k </a:t>
            </a:r>
            <a:r>
              <a:rPr lang="en-US" dirty="0" smtClean="0"/>
              <a:t>- k</a:t>
            </a:r>
            <a:endParaRPr lang="en-US" dirty="0"/>
          </a:p>
        </p:txBody>
      </p:sp>
      <p:sp>
        <p:nvSpPr>
          <p:cNvPr id="116" name="Rectangle 115"/>
          <p:cNvSpPr/>
          <p:nvPr/>
        </p:nvSpPr>
        <p:spPr>
          <a:xfrm>
            <a:off x="1661976" y="3635395"/>
            <a:ext cx="341760" cy="369332"/>
          </a:xfrm>
          <a:prstGeom prst="rect">
            <a:avLst/>
          </a:prstGeom>
        </p:spPr>
        <p:txBody>
          <a:bodyPr wrap="none">
            <a:spAutoFit/>
          </a:bodyPr>
          <a:lstStyle/>
          <a:p>
            <a:r>
              <a:rPr lang="en-US" dirty="0" smtClean="0"/>
              <a:t>k </a:t>
            </a:r>
            <a:endParaRPr lang="en-US" dirty="0"/>
          </a:p>
        </p:txBody>
      </p:sp>
      <p:sp>
        <p:nvSpPr>
          <p:cNvPr id="117" name="Rectangle 116"/>
          <p:cNvSpPr/>
          <p:nvPr/>
        </p:nvSpPr>
        <p:spPr>
          <a:xfrm>
            <a:off x="596166" y="3937957"/>
            <a:ext cx="580608" cy="369332"/>
          </a:xfrm>
          <a:prstGeom prst="rect">
            <a:avLst/>
          </a:prstGeom>
        </p:spPr>
        <p:txBody>
          <a:bodyPr wrap="none">
            <a:spAutoFit/>
          </a:bodyPr>
          <a:lstStyle/>
          <a:p>
            <a:r>
              <a:rPr lang="en-US" dirty="0"/>
              <a:t> </a:t>
            </a:r>
            <a:r>
              <a:rPr lang="en-US" dirty="0" smtClean="0"/>
              <a:t>A</a:t>
            </a:r>
            <a:r>
              <a:rPr lang="en-US" baseline="-25000" dirty="0" smtClean="0"/>
              <a:t>21</a:t>
            </a:r>
            <a:r>
              <a:rPr lang="en-US" dirty="0" smtClean="0"/>
              <a:t> </a:t>
            </a:r>
            <a:endParaRPr lang="en-US" dirty="0"/>
          </a:p>
        </p:txBody>
      </p:sp>
      <p:sp>
        <p:nvSpPr>
          <p:cNvPr id="118" name="Rectangle 117"/>
          <p:cNvSpPr/>
          <p:nvPr/>
        </p:nvSpPr>
        <p:spPr>
          <a:xfrm>
            <a:off x="1098227" y="3693280"/>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19" name="Straight Connector 118"/>
          <p:cNvCxnSpPr/>
          <p:nvPr/>
        </p:nvCxnSpPr>
        <p:spPr>
          <a:xfrm flipV="1">
            <a:off x="637809" y="3976594"/>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543488" y="3988158"/>
            <a:ext cx="590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Rectangle 120"/>
          <p:cNvSpPr/>
          <p:nvPr/>
        </p:nvSpPr>
        <p:spPr>
          <a:xfrm>
            <a:off x="3036183" y="2899780"/>
            <a:ext cx="776175" cy="369332"/>
          </a:xfrm>
          <a:prstGeom prst="rect">
            <a:avLst/>
          </a:prstGeom>
        </p:spPr>
        <p:txBody>
          <a:bodyPr wrap="none">
            <a:spAutoFit/>
          </a:bodyPr>
          <a:lstStyle/>
          <a:p>
            <a:r>
              <a:rPr lang="el-GR" dirty="0" smtClean="0"/>
              <a:t>ω</a:t>
            </a:r>
            <a:r>
              <a:rPr lang="en-US" baseline="-25000" dirty="0" smtClean="0"/>
              <a:t>1</a:t>
            </a:r>
            <a:r>
              <a:rPr lang="el-GR" dirty="0" smtClean="0"/>
              <a:t> </a:t>
            </a:r>
            <a:r>
              <a:rPr lang="en-US" baseline="30000" dirty="0"/>
              <a:t>2</a:t>
            </a:r>
            <a:r>
              <a:rPr lang="en-US" dirty="0"/>
              <a:t> </a:t>
            </a:r>
            <a:r>
              <a:rPr lang="en-US" dirty="0" smtClean="0"/>
              <a:t> =</a:t>
            </a:r>
            <a:endParaRPr lang="en-US" dirty="0"/>
          </a:p>
        </p:txBody>
      </p:sp>
      <p:sp>
        <p:nvSpPr>
          <p:cNvPr id="122" name="Rectangle 121"/>
          <p:cNvSpPr/>
          <p:nvPr/>
        </p:nvSpPr>
        <p:spPr>
          <a:xfrm>
            <a:off x="3780212" y="3085289"/>
            <a:ext cx="369012" cy="369332"/>
          </a:xfrm>
          <a:prstGeom prst="rect">
            <a:avLst/>
          </a:prstGeom>
        </p:spPr>
        <p:txBody>
          <a:bodyPr wrap="none">
            <a:spAutoFit/>
          </a:bodyPr>
          <a:lstStyle/>
          <a:p>
            <a:r>
              <a:rPr lang="en-US" dirty="0"/>
              <a:t>m</a:t>
            </a:r>
          </a:p>
        </p:txBody>
      </p:sp>
      <p:sp>
        <p:nvSpPr>
          <p:cNvPr id="123" name="Rectangle 122"/>
          <p:cNvSpPr/>
          <p:nvPr/>
        </p:nvSpPr>
        <p:spPr>
          <a:xfrm>
            <a:off x="3805970" y="2811636"/>
            <a:ext cx="288862" cy="369332"/>
          </a:xfrm>
          <a:prstGeom prst="rect">
            <a:avLst/>
          </a:prstGeom>
        </p:spPr>
        <p:txBody>
          <a:bodyPr wrap="none">
            <a:spAutoFit/>
          </a:bodyPr>
          <a:lstStyle/>
          <a:p>
            <a:r>
              <a:rPr lang="en-US" dirty="0"/>
              <a:t>k</a:t>
            </a:r>
          </a:p>
        </p:txBody>
      </p:sp>
      <p:cxnSp>
        <p:nvCxnSpPr>
          <p:cNvPr id="124" name="Straight Connector 123"/>
          <p:cNvCxnSpPr/>
          <p:nvPr/>
        </p:nvCxnSpPr>
        <p:spPr>
          <a:xfrm>
            <a:off x="3786086" y="3123083"/>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Rectangle 124"/>
          <p:cNvSpPr/>
          <p:nvPr/>
        </p:nvSpPr>
        <p:spPr>
          <a:xfrm>
            <a:off x="3088670" y="2776824"/>
            <a:ext cx="1178530" cy="7706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643497" y="4484116"/>
            <a:ext cx="632030" cy="464871"/>
          </a:xfrm>
          <a:prstGeom prst="rect">
            <a:avLst/>
          </a:prstGeom>
        </p:spPr>
        <p:txBody>
          <a:bodyPr wrap="square">
            <a:spAutoFit/>
          </a:bodyPr>
          <a:lstStyle/>
          <a:p>
            <a:pPr>
              <a:lnSpc>
                <a:spcPct val="150000"/>
              </a:lnSpc>
            </a:pPr>
            <a:r>
              <a:rPr lang="en-US" dirty="0" smtClean="0"/>
              <a:t>A</a:t>
            </a:r>
            <a:r>
              <a:rPr lang="en-US" baseline="-25000" dirty="0" smtClean="0"/>
              <a:t>11</a:t>
            </a:r>
            <a:endParaRPr lang="en-US" dirty="0"/>
          </a:p>
        </p:txBody>
      </p:sp>
      <p:sp>
        <p:nvSpPr>
          <p:cNvPr id="127" name="Rectangle 126"/>
          <p:cNvSpPr/>
          <p:nvPr/>
        </p:nvSpPr>
        <p:spPr>
          <a:xfrm>
            <a:off x="1666423" y="4933464"/>
            <a:ext cx="288862" cy="369332"/>
          </a:xfrm>
          <a:prstGeom prst="rect">
            <a:avLst/>
          </a:prstGeom>
        </p:spPr>
        <p:txBody>
          <a:bodyPr wrap="none">
            <a:spAutoFit/>
          </a:bodyPr>
          <a:lstStyle/>
          <a:p>
            <a:r>
              <a:rPr lang="en-US" dirty="0" smtClean="0"/>
              <a:t>k</a:t>
            </a:r>
            <a:endParaRPr lang="en-US" dirty="0"/>
          </a:p>
        </p:txBody>
      </p:sp>
      <p:sp>
        <p:nvSpPr>
          <p:cNvPr id="128" name="Rectangle 127"/>
          <p:cNvSpPr/>
          <p:nvPr/>
        </p:nvSpPr>
        <p:spPr>
          <a:xfrm>
            <a:off x="1667664" y="4572000"/>
            <a:ext cx="341760" cy="369332"/>
          </a:xfrm>
          <a:prstGeom prst="rect">
            <a:avLst/>
          </a:prstGeom>
        </p:spPr>
        <p:txBody>
          <a:bodyPr wrap="none">
            <a:spAutoFit/>
          </a:bodyPr>
          <a:lstStyle/>
          <a:p>
            <a:r>
              <a:rPr lang="en-US" dirty="0" smtClean="0"/>
              <a:t>k </a:t>
            </a:r>
            <a:endParaRPr lang="en-US" dirty="0"/>
          </a:p>
        </p:txBody>
      </p:sp>
      <p:sp>
        <p:nvSpPr>
          <p:cNvPr id="129" name="Rectangle 128"/>
          <p:cNvSpPr/>
          <p:nvPr/>
        </p:nvSpPr>
        <p:spPr>
          <a:xfrm>
            <a:off x="601854" y="4874562"/>
            <a:ext cx="580608" cy="369332"/>
          </a:xfrm>
          <a:prstGeom prst="rect">
            <a:avLst/>
          </a:prstGeom>
        </p:spPr>
        <p:txBody>
          <a:bodyPr wrap="none">
            <a:spAutoFit/>
          </a:bodyPr>
          <a:lstStyle/>
          <a:p>
            <a:r>
              <a:rPr lang="en-US" dirty="0"/>
              <a:t> </a:t>
            </a:r>
            <a:r>
              <a:rPr lang="en-US" dirty="0" smtClean="0"/>
              <a:t>A</a:t>
            </a:r>
            <a:r>
              <a:rPr lang="en-US" baseline="-25000" dirty="0" smtClean="0"/>
              <a:t>21</a:t>
            </a:r>
            <a:r>
              <a:rPr lang="en-US" dirty="0" smtClean="0"/>
              <a:t> </a:t>
            </a:r>
            <a:endParaRPr lang="en-US" dirty="0"/>
          </a:p>
        </p:txBody>
      </p:sp>
      <p:sp>
        <p:nvSpPr>
          <p:cNvPr id="130" name="Rectangle 129"/>
          <p:cNvSpPr/>
          <p:nvPr/>
        </p:nvSpPr>
        <p:spPr>
          <a:xfrm>
            <a:off x="1103915" y="4629885"/>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31" name="Straight Connector 130"/>
          <p:cNvCxnSpPr/>
          <p:nvPr/>
        </p:nvCxnSpPr>
        <p:spPr>
          <a:xfrm flipV="1">
            <a:off x="643497" y="4913199"/>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1549176" y="4924763"/>
            <a:ext cx="590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Rectangle 132"/>
          <p:cNvSpPr/>
          <p:nvPr/>
        </p:nvSpPr>
        <p:spPr>
          <a:xfrm>
            <a:off x="693582" y="5334053"/>
            <a:ext cx="632030" cy="464871"/>
          </a:xfrm>
          <a:prstGeom prst="rect">
            <a:avLst/>
          </a:prstGeom>
        </p:spPr>
        <p:txBody>
          <a:bodyPr wrap="square">
            <a:spAutoFit/>
          </a:bodyPr>
          <a:lstStyle/>
          <a:p>
            <a:pPr>
              <a:lnSpc>
                <a:spcPct val="150000"/>
              </a:lnSpc>
            </a:pPr>
            <a:r>
              <a:rPr lang="en-US" dirty="0" smtClean="0"/>
              <a:t>A</a:t>
            </a:r>
            <a:r>
              <a:rPr lang="en-US" baseline="-25000" dirty="0" smtClean="0"/>
              <a:t>11</a:t>
            </a:r>
            <a:endParaRPr lang="en-US" dirty="0"/>
          </a:p>
        </p:txBody>
      </p:sp>
      <p:sp>
        <p:nvSpPr>
          <p:cNvPr id="136" name="Rectangle 135"/>
          <p:cNvSpPr/>
          <p:nvPr/>
        </p:nvSpPr>
        <p:spPr>
          <a:xfrm>
            <a:off x="651939" y="5724499"/>
            <a:ext cx="580608" cy="369332"/>
          </a:xfrm>
          <a:prstGeom prst="rect">
            <a:avLst/>
          </a:prstGeom>
        </p:spPr>
        <p:txBody>
          <a:bodyPr wrap="none">
            <a:spAutoFit/>
          </a:bodyPr>
          <a:lstStyle/>
          <a:p>
            <a:r>
              <a:rPr lang="en-US" dirty="0"/>
              <a:t> </a:t>
            </a:r>
            <a:r>
              <a:rPr lang="en-US" dirty="0" smtClean="0"/>
              <a:t>A</a:t>
            </a:r>
            <a:r>
              <a:rPr lang="en-US" baseline="-25000" dirty="0" smtClean="0"/>
              <a:t>21</a:t>
            </a:r>
            <a:r>
              <a:rPr lang="en-US" dirty="0" smtClean="0"/>
              <a:t> </a:t>
            </a:r>
            <a:endParaRPr lang="en-US" dirty="0"/>
          </a:p>
        </p:txBody>
      </p:sp>
      <p:sp>
        <p:nvSpPr>
          <p:cNvPr id="137" name="Rectangle 136"/>
          <p:cNvSpPr/>
          <p:nvPr/>
        </p:nvSpPr>
        <p:spPr>
          <a:xfrm>
            <a:off x="1154000" y="5479822"/>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38" name="Straight Connector 137"/>
          <p:cNvCxnSpPr/>
          <p:nvPr/>
        </p:nvCxnSpPr>
        <p:spPr>
          <a:xfrm flipV="1">
            <a:off x="693582" y="5763136"/>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43488" y="5540730"/>
            <a:ext cx="411797" cy="369332"/>
          </a:xfrm>
          <a:prstGeom prst="rect">
            <a:avLst/>
          </a:prstGeom>
          <a:noFill/>
        </p:spPr>
        <p:txBody>
          <a:bodyPr wrap="square" rtlCol="0">
            <a:spAutoFit/>
          </a:bodyPr>
          <a:lstStyle/>
          <a:p>
            <a:r>
              <a:rPr lang="en-US" dirty="0" smtClean="0"/>
              <a:t>1</a:t>
            </a:r>
            <a:endParaRPr lang="en-US" dirty="0"/>
          </a:p>
        </p:txBody>
      </p:sp>
      <p:sp>
        <p:nvSpPr>
          <p:cNvPr id="140" name="Rectangle 139"/>
          <p:cNvSpPr/>
          <p:nvPr/>
        </p:nvSpPr>
        <p:spPr>
          <a:xfrm>
            <a:off x="693581" y="5440441"/>
            <a:ext cx="1261703" cy="8082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1" name="Straight Arrow Connector 140"/>
          <p:cNvCxnSpPr/>
          <p:nvPr/>
        </p:nvCxnSpPr>
        <p:spPr>
          <a:xfrm>
            <a:off x="1963843" y="5791269"/>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2407220" y="5606603"/>
            <a:ext cx="1859980" cy="369332"/>
          </a:xfrm>
          <a:prstGeom prst="rect">
            <a:avLst/>
          </a:prstGeom>
          <a:noFill/>
        </p:spPr>
        <p:txBody>
          <a:bodyPr wrap="square" rtlCol="0">
            <a:spAutoFit/>
          </a:bodyPr>
          <a:lstStyle/>
          <a:p>
            <a:r>
              <a:rPr lang="en-US" dirty="0" smtClean="0"/>
              <a:t>First mode shape</a:t>
            </a:r>
            <a:endParaRPr lang="en-US" dirty="0"/>
          </a:p>
        </p:txBody>
      </p:sp>
      <p:sp>
        <p:nvSpPr>
          <p:cNvPr id="143" name="TextBox 142"/>
          <p:cNvSpPr txBox="1"/>
          <p:nvPr/>
        </p:nvSpPr>
        <p:spPr>
          <a:xfrm>
            <a:off x="4903970" y="1981200"/>
            <a:ext cx="2016556" cy="369332"/>
          </a:xfrm>
          <a:prstGeom prst="rect">
            <a:avLst/>
          </a:prstGeom>
          <a:noFill/>
        </p:spPr>
        <p:txBody>
          <a:bodyPr wrap="square" rtlCol="0">
            <a:spAutoFit/>
          </a:bodyPr>
          <a:lstStyle/>
          <a:p>
            <a:r>
              <a:rPr lang="en-US" u="sng" dirty="0" smtClean="0"/>
              <a:t>First mode shape</a:t>
            </a:r>
            <a:endParaRPr lang="en-US" u="sng" dirty="0"/>
          </a:p>
        </p:txBody>
      </p:sp>
      <p:sp>
        <p:nvSpPr>
          <p:cNvPr id="144" name="Rectangle 143"/>
          <p:cNvSpPr/>
          <p:nvPr/>
        </p:nvSpPr>
        <p:spPr>
          <a:xfrm>
            <a:off x="4953000" y="2350532"/>
            <a:ext cx="805029" cy="369332"/>
          </a:xfrm>
          <a:prstGeom prst="rect">
            <a:avLst/>
          </a:prstGeom>
        </p:spPr>
        <p:txBody>
          <a:bodyPr wrap="none">
            <a:spAutoFit/>
          </a:bodyPr>
          <a:lstStyle/>
          <a:p>
            <a:r>
              <a:rPr lang="el-GR" dirty="0" smtClean="0"/>
              <a:t>ω</a:t>
            </a:r>
            <a:r>
              <a:rPr lang="en-US" dirty="0" smtClean="0"/>
              <a:t> = </a:t>
            </a:r>
            <a:r>
              <a:rPr lang="el-GR" dirty="0" smtClean="0"/>
              <a:t>ω</a:t>
            </a:r>
            <a:r>
              <a:rPr lang="en-US" baseline="-25000" dirty="0" smtClean="0"/>
              <a:t>1</a:t>
            </a:r>
            <a:endParaRPr lang="en-US" baseline="-25000" dirty="0"/>
          </a:p>
        </p:txBody>
      </p:sp>
      <p:sp>
        <p:nvSpPr>
          <p:cNvPr id="145" name="Rectangle 144"/>
          <p:cNvSpPr/>
          <p:nvPr/>
        </p:nvSpPr>
        <p:spPr>
          <a:xfrm>
            <a:off x="4994643" y="2773725"/>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146" name="Rectangle 145"/>
          <p:cNvSpPr/>
          <p:nvPr/>
        </p:nvSpPr>
        <p:spPr>
          <a:xfrm>
            <a:off x="5736931" y="2838226"/>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147" name="Rectangle 146"/>
          <p:cNvSpPr/>
          <p:nvPr/>
        </p:nvSpPr>
        <p:spPr>
          <a:xfrm>
            <a:off x="6030807" y="3163239"/>
            <a:ext cx="341760" cy="369332"/>
          </a:xfrm>
          <a:prstGeom prst="rect">
            <a:avLst/>
          </a:prstGeom>
        </p:spPr>
        <p:txBody>
          <a:bodyPr wrap="none">
            <a:spAutoFit/>
          </a:bodyPr>
          <a:lstStyle/>
          <a:p>
            <a:r>
              <a:rPr lang="en-US" dirty="0" smtClean="0"/>
              <a:t>k </a:t>
            </a:r>
            <a:endParaRPr lang="en-US" dirty="0"/>
          </a:p>
        </p:txBody>
      </p:sp>
      <p:sp>
        <p:nvSpPr>
          <p:cNvPr id="148" name="Rectangle 147"/>
          <p:cNvSpPr/>
          <p:nvPr/>
        </p:nvSpPr>
        <p:spPr>
          <a:xfrm>
            <a:off x="4953000" y="3164171"/>
            <a:ext cx="502061" cy="369332"/>
          </a:xfrm>
          <a:prstGeom prst="rect">
            <a:avLst/>
          </a:prstGeom>
        </p:spPr>
        <p:txBody>
          <a:bodyPr wrap="none">
            <a:spAutoFit/>
          </a:bodyPr>
          <a:lstStyle/>
          <a:p>
            <a:r>
              <a:rPr lang="en-US" dirty="0"/>
              <a:t> A</a:t>
            </a:r>
            <a:r>
              <a:rPr lang="en-US" baseline="-25000" dirty="0"/>
              <a:t>2</a:t>
            </a:r>
            <a:r>
              <a:rPr lang="en-US" dirty="0"/>
              <a:t> </a:t>
            </a:r>
          </a:p>
        </p:txBody>
      </p:sp>
      <p:sp>
        <p:nvSpPr>
          <p:cNvPr id="149" name="Rectangle 148"/>
          <p:cNvSpPr/>
          <p:nvPr/>
        </p:nvSpPr>
        <p:spPr>
          <a:xfrm>
            <a:off x="5455061" y="2919494"/>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50" name="Straight Connector 149"/>
          <p:cNvCxnSpPr/>
          <p:nvPr/>
        </p:nvCxnSpPr>
        <p:spPr>
          <a:xfrm flipV="1">
            <a:off x="4994643" y="3202808"/>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5900322" y="3202808"/>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Rectangle 152"/>
          <p:cNvSpPr/>
          <p:nvPr/>
        </p:nvSpPr>
        <p:spPr>
          <a:xfrm>
            <a:off x="7888912" y="3130679"/>
            <a:ext cx="369012" cy="369332"/>
          </a:xfrm>
          <a:prstGeom prst="rect">
            <a:avLst/>
          </a:prstGeom>
        </p:spPr>
        <p:txBody>
          <a:bodyPr wrap="none">
            <a:spAutoFit/>
          </a:bodyPr>
          <a:lstStyle/>
          <a:p>
            <a:r>
              <a:rPr lang="en-US" dirty="0"/>
              <a:t>m</a:t>
            </a:r>
          </a:p>
        </p:txBody>
      </p:sp>
      <p:sp>
        <p:nvSpPr>
          <p:cNvPr id="154" name="Rectangle 153"/>
          <p:cNvSpPr/>
          <p:nvPr/>
        </p:nvSpPr>
        <p:spPr>
          <a:xfrm>
            <a:off x="7914670" y="2857026"/>
            <a:ext cx="288862" cy="369332"/>
          </a:xfrm>
          <a:prstGeom prst="rect">
            <a:avLst/>
          </a:prstGeom>
        </p:spPr>
        <p:txBody>
          <a:bodyPr wrap="none">
            <a:spAutoFit/>
          </a:bodyPr>
          <a:lstStyle/>
          <a:p>
            <a:r>
              <a:rPr lang="en-US" dirty="0"/>
              <a:t>k</a:t>
            </a:r>
          </a:p>
        </p:txBody>
      </p:sp>
      <p:cxnSp>
        <p:nvCxnSpPr>
          <p:cNvPr id="155" name="Straight Connector 154"/>
          <p:cNvCxnSpPr/>
          <p:nvPr/>
        </p:nvCxnSpPr>
        <p:spPr>
          <a:xfrm>
            <a:off x="7894786" y="3168473"/>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7197370" y="2822214"/>
            <a:ext cx="1178530" cy="7706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4994643" y="3784820"/>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158" name="Rectangle 157"/>
          <p:cNvSpPr/>
          <p:nvPr/>
        </p:nvSpPr>
        <p:spPr>
          <a:xfrm>
            <a:off x="5736931" y="3849321"/>
            <a:ext cx="633507" cy="369332"/>
          </a:xfrm>
          <a:prstGeom prst="rect">
            <a:avLst/>
          </a:prstGeom>
        </p:spPr>
        <p:txBody>
          <a:bodyPr wrap="none">
            <a:spAutoFit/>
          </a:bodyPr>
          <a:lstStyle/>
          <a:p>
            <a:r>
              <a:rPr lang="en-US" dirty="0"/>
              <a:t>2k </a:t>
            </a:r>
            <a:r>
              <a:rPr lang="en-US" dirty="0" smtClean="0"/>
              <a:t>-k</a:t>
            </a:r>
            <a:endParaRPr lang="en-US" dirty="0"/>
          </a:p>
        </p:txBody>
      </p:sp>
      <p:sp>
        <p:nvSpPr>
          <p:cNvPr id="159" name="Rectangle 158"/>
          <p:cNvSpPr/>
          <p:nvPr/>
        </p:nvSpPr>
        <p:spPr>
          <a:xfrm>
            <a:off x="6030807" y="4174334"/>
            <a:ext cx="341760" cy="369332"/>
          </a:xfrm>
          <a:prstGeom prst="rect">
            <a:avLst/>
          </a:prstGeom>
        </p:spPr>
        <p:txBody>
          <a:bodyPr wrap="none">
            <a:spAutoFit/>
          </a:bodyPr>
          <a:lstStyle/>
          <a:p>
            <a:r>
              <a:rPr lang="en-US" dirty="0" smtClean="0"/>
              <a:t>k </a:t>
            </a:r>
            <a:endParaRPr lang="en-US" dirty="0"/>
          </a:p>
        </p:txBody>
      </p:sp>
      <p:sp>
        <p:nvSpPr>
          <p:cNvPr id="160" name="Rectangle 159"/>
          <p:cNvSpPr/>
          <p:nvPr/>
        </p:nvSpPr>
        <p:spPr>
          <a:xfrm>
            <a:off x="4953000" y="4175266"/>
            <a:ext cx="502061" cy="369332"/>
          </a:xfrm>
          <a:prstGeom prst="rect">
            <a:avLst/>
          </a:prstGeom>
        </p:spPr>
        <p:txBody>
          <a:bodyPr wrap="none">
            <a:spAutoFit/>
          </a:bodyPr>
          <a:lstStyle/>
          <a:p>
            <a:r>
              <a:rPr lang="en-US" dirty="0"/>
              <a:t> A</a:t>
            </a:r>
            <a:r>
              <a:rPr lang="en-US" baseline="-25000" dirty="0"/>
              <a:t>2</a:t>
            </a:r>
            <a:r>
              <a:rPr lang="en-US" dirty="0"/>
              <a:t> </a:t>
            </a:r>
          </a:p>
        </p:txBody>
      </p:sp>
      <p:sp>
        <p:nvSpPr>
          <p:cNvPr id="161" name="Rectangle 160"/>
          <p:cNvSpPr/>
          <p:nvPr/>
        </p:nvSpPr>
        <p:spPr>
          <a:xfrm>
            <a:off x="5455061" y="3930589"/>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62" name="Straight Connector 161"/>
          <p:cNvCxnSpPr/>
          <p:nvPr/>
        </p:nvCxnSpPr>
        <p:spPr>
          <a:xfrm flipV="1">
            <a:off x="4994643" y="4213903"/>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5797290" y="4213903"/>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Rectangle 163"/>
          <p:cNvSpPr/>
          <p:nvPr/>
        </p:nvSpPr>
        <p:spPr>
          <a:xfrm>
            <a:off x="7197370" y="2983807"/>
            <a:ext cx="776175" cy="369332"/>
          </a:xfrm>
          <a:prstGeom prst="rect">
            <a:avLst/>
          </a:prstGeom>
        </p:spPr>
        <p:txBody>
          <a:bodyPr wrap="none">
            <a:spAutoFit/>
          </a:bodyPr>
          <a:lstStyle/>
          <a:p>
            <a:r>
              <a:rPr lang="el-GR" dirty="0" smtClean="0"/>
              <a:t>ω</a:t>
            </a:r>
            <a:r>
              <a:rPr lang="en-US" baseline="-25000" dirty="0" smtClean="0"/>
              <a:t>1</a:t>
            </a:r>
            <a:r>
              <a:rPr lang="el-GR" dirty="0" smtClean="0"/>
              <a:t> </a:t>
            </a:r>
            <a:r>
              <a:rPr lang="en-US" baseline="30000" dirty="0"/>
              <a:t>2</a:t>
            </a:r>
            <a:r>
              <a:rPr lang="en-US" dirty="0"/>
              <a:t> </a:t>
            </a:r>
            <a:r>
              <a:rPr lang="en-US" dirty="0" smtClean="0"/>
              <a:t> =</a:t>
            </a:r>
            <a:endParaRPr lang="en-US" dirty="0"/>
          </a:p>
        </p:txBody>
      </p:sp>
      <p:sp>
        <p:nvSpPr>
          <p:cNvPr id="165" name="Rectangle 164"/>
          <p:cNvSpPr/>
          <p:nvPr/>
        </p:nvSpPr>
        <p:spPr>
          <a:xfrm>
            <a:off x="5009914" y="4629884"/>
            <a:ext cx="632030" cy="464871"/>
          </a:xfrm>
          <a:prstGeom prst="rect">
            <a:avLst/>
          </a:prstGeom>
        </p:spPr>
        <p:txBody>
          <a:bodyPr wrap="square">
            <a:spAutoFit/>
          </a:bodyPr>
          <a:lstStyle/>
          <a:p>
            <a:pPr>
              <a:lnSpc>
                <a:spcPct val="150000"/>
              </a:lnSpc>
            </a:pPr>
            <a:r>
              <a:rPr lang="en-US" dirty="0" smtClean="0"/>
              <a:t>A</a:t>
            </a:r>
            <a:r>
              <a:rPr lang="en-US" baseline="-25000" dirty="0" smtClean="0"/>
              <a:t>11</a:t>
            </a:r>
            <a:endParaRPr lang="en-US" dirty="0"/>
          </a:p>
        </p:txBody>
      </p:sp>
      <p:sp>
        <p:nvSpPr>
          <p:cNvPr id="166" name="Rectangle 165"/>
          <p:cNvSpPr/>
          <p:nvPr/>
        </p:nvSpPr>
        <p:spPr>
          <a:xfrm>
            <a:off x="6032840" y="5079232"/>
            <a:ext cx="288862" cy="369332"/>
          </a:xfrm>
          <a:prstGeom prst="rect">
            <a:avLst/>
          </a:prstGeom>
        </p:spPr>
        <p:txBody>
          <a:bodyPr wrap="none">
            <a:spAutoFit/>
          </a:bodyPr>
          <a:lstStyle/>
          <a:p>
            <a:r>
              <a:rPr lang="en-US" dirty="0" smtClean="0"/>
              <a:t>k</a:t>
            </a:r>
            <a:endParaRPr lang="en-US" dirty="0"/>
          </a:p>
        </p:txBody>
      </p:sp>
      <p:sp>
        <p:nvSpPr>
          <p:cNvPr id="167" name="Rectangle 166"/>
          <p:cNvSpPr/>
          <p:nvPr/>
        </p:nvSpPr>
        <p:spPr>
          <a:xfrm>
            <a:off x="6034081" y="4717768"/>
            <a:ext cx="341760" cy="369332"/>
          </a:xfrm>
          <a:prstGeom prst="rect">
            <a:avLst/>
          </a:prstGeom>
        </p:spPr>
        <p:txBody>
          <a:bodyPr wrap="none">
            <a:spAutoFit/>
          </a:bodyPr>
          <a:lstStyle/>
          <a:p>
            <a:r>
              <a:rPr lang="en-US" dirty="0" smtClean="0"/>
              <a:t>k </a:t>
            </a:r>
            <a:endParaRPr lang="en-US" dirty="0"/>
          </a:p>
        </p:txBody>
      </p:sp>
      <p:sp>
        <p:nvSpPr>
          <p:cNvPr id="168" name="Rectangle 167"/>
          <p:cNvSpPr/>
          <p:nvPr/>
        </p:nvSpPr>
        <p:spPr>
          <a:xfrm>
            <a:off x="4968271" y="5020330"/>
            <a:ext cx="580608" cy="369332"/>
          </a:xfrm>
          <a:prstGeom prst="rect">
            <a:avLst/>
          </a:prstGeom>
        </p:spPr>
        <p:txBody>
          <a:bodyPr wrap="none">
            <a:spAutoFit/>
          </a:bodyPr>
          <a:lstStyle/>
          <a:p>
            <a:r>
              <a:rPr lang="en-US" dirty="0"/>
              <a:t> </a:t>
            </a:r>
            <a:r>
              <a:rPr lang="en-US" dirty="0" smtClean="0"/>
              <a:t>A</a:t>
            </a:r>
            <a:r>
              <a:rPr lang="en-US" baseline="-25000" dirty="0" smtClean="0"/>
              <a:t>21</a:t>
            </a:r>
            <a:r>
              <a:rPr lang="en-US" dirty="0" smtClean="0"/>
              <a:t> </a:t>
            </a:r>
            <a:endParaRPr lang="en-US" dirty="0"/>
          </a:p>
        </p:txBody>
      </p:sp>
      <p:sp>
        <p:nvSpPr>
          <p:cNvPr id="169" name="Rectangle 168"/>
          <p:cNvSpPr/>
          <p:nvPr/>
        </p:nvSpPr>
        <p:spPr>
          <a:xfrm>
            <a:off x="5470332" y="4775653"/>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70" name="Straight Connector 169"/>
          <p:cNvCxnSpPr/>
          <p:nvPr/>
        </p:nvCxnSpPr>
        <p:spPr>
          <a:xfrm flipV="1">
            <a:off x="5009914" y="5058967"/>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5915593" y="5070531"/>
            <a:ext cx="590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Rectangle 171"/>
          <p:cNvSpPr/>
          <p:nvPr/>
        </p:nvSpPr>
        <p:spPr>
          <a:xfrm>
            <a:off x="5043899" y="5441991"/>
            <a:ext cx="632030" cy="464871"/>
          </a:xfrm>
          <a:prstGeom prst="rect">
            <a:avLst/>
          </a:prstGeom>
        </p:spPr>
        <p:txBody>
          <a:bodyPr wrap="square">
            <a:spAutoFit/>
          </a:bodyPr>
          <a:lstStyle/>
          <a:p>
            <a:pPr>
              <a:lnSpc>
                <a:spcPct val="150000"/>
              </a:lnSpc>
            </a:pPr>
            <a:r>
              <a:rPr lang="en-US" dirty="0" smtClean="0"/>
              <a:t>A</a:t>
            </a:r>
            <a:r>
              <a:rPr lang="en-US" baseline="-25000" dirty="0" smtClean="0"/>
              <a:t>11</a:t>
            </a:r>
            <a:endParaRPr lang="en-US" dirty="0"/>
          </a:p>
        </p:txBody>
      </p:sp>
      <p:sp>
        <p:nvSpPr>
          <p:cNvPr id="173" name="Rectangle 172"/>
          <p:cNvSpPr/>
          <p:nvPr/>
        </p:nvSpPr>
        <p:spPr>
          <a:xfrm>
            <a:off x="5002256" y="5832437"/>
            <a:ext cx="580608" cy="369332"/>
          </a:xfrm>
          <a:prstGeom prst="rect">
            <a:avLst/>
          </a:prstGeom>
        </p:spPr>
        <p:txBody>
          <a:bodyPr wrap="none">
            <a:spAutoFit/>
          </a:bodyPr>
          <a:lstStyle/>
          <a:p>
            <a:r>
              <a:rPr lang="en-US" dirty="0"/>
              <a:t> </a:t>
            </a:r>
            <a:r>
              <a:rPr lang="en-US" dirty="0" smtClean="0"/>
              <a:t>A</a:t>
            </a:r>
            <a:r>
              <a:rPr lang="en-US" baseline="-25000" dirty="0" smtClean="0"/>
              <a:t>21</a:t>
            </a:r>
            <a:r>
              <a:rPr lang="en-US" dirty="0" smtClean="0"/>
              <a:t> </a:t>
            </a:r>
            <a:endParaRPr lang="en-US" dirty="0"/>
          </a:p>
        </p:txBody>
      </p:sp>
      <p:sp>
        <p:nvSpPr>
          <p:cNvPr id="174" name="Rectangle 173"/>
          <p:cNvSpPr/>
          <p:nvPr/>
        </p:nvSpPr>
        <p:spPr>
          <a:xfrm>
            <a:off x="5504317" y="5587760"/>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75" name="Straight Connector 174"/>
          <p:cNvCxnSpPr/>
          <p:nvPr/>
        </p:nvCxnSpPr>
        <p:spPr>
          <a:xfrm flipV="1">
            <a:off x="5043899" y="5871074"/>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5893805" y="5648668"/>
            <a:ext cx="411797" cy="369332"/>
          </a:xfrm>
          <a:prstGeom prst="rect">
            <a:avLst/>
          </a:prstGeom>
          <a:noFill/>
        </p:spPr>
        <p:txBody>
          <a:bodyPr wrap="square" rtlCol="0">
            <a:spAutoFit/>
          </a:bodyPr>
          <a:lstStyle/>
          <a:p>
            <a:r>
              <a:rPr lang="en-US" dirty="0" smtClean="0"/>
              <a:t>1</a:t>
            </a:r>
            <a:endParaRPr lang="en-US" dirty="0"/>
          </a:p>
        </p:txBody>
      </p:sp>
      <p:sp>
        <p:nvSpPr>
          <p:cNvPr id="177" name="Rectangle 176"/>
          <p:cNvSpPr/>
          <p:nvPr/>
        </p:nvSpPr>
        <p:spPr>
          <a:xfrm>
            <a:off x="5043898" y="5548379"/>
            <a:ext cx="1261703" cy="8082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8" name="Straight Arrow Connector 177"/>
          <p:cNvCxnSpPr/>
          <p:nvPr/>
        </p:nvCxnSpPr>
        <p:spPr>
          <a:xfrm>
            <a:off x="6314160" y="5899207"/>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6757537" y="5714541"/>
            <a:ext cx="1859980" cy="369332"/>
          </a:xfrm>
          <a:prstGeom prst="rect">
            <a:avLst/>
          </a:prstGeom>
          <a:noFill/>
        </p:spPr>
        <p:txBody>
          <a:bodyPr wrap="square" rtlCol="0">
            <a:spAutoFit/>
          </a:bodyPr>
          <a:lstStyle/>
          <a:p>
            <a:r>
              <a:rPr lang="en-US" dirty="0" smtClean="0"/>
              <a:t>First mode shape</a:t>
            </a:r>
            <a:endParaRPr lang="en-US" dirty="0"/>
          </a:p>
        </p:txBody>
      </p:sp>
    </p:spTree>
    <p:extLst>
      <p:ext uri="{BB962C8B-B14F-4D97-AF65-F5344CB8AC3E}">
        <p14:creationId xmlns:p14="http://schemas.microsoft.com/office/powerpoint/2010/main" val="1932575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Second mode Shape</a:t>
            </a:r>
            <a:endParaRPr lang="en-US" sz="3200" dirty="0">
              <a:latin typeface="Times New Roman" pitchFamily="18" charset="0"/>
              <a:cs typeface="Times New Roman" pitchFamily="18" charset="0"/>
            </a:endParaRPr>
          </a:p>
        </p:txBody>
      </p:sp>
      <p:sp>
        <p:nvSpPr>
          <p:cNvPr id="39" name="Rectangle 38"/>
          <p:cNvSpPr/>
          <p:nvPr/>
        </p:nvSpPr>
        <p:spPr>
          <a:xfrm>
            <a:off x="601872" y="782122"/>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18" name="Rectangle 17"/>
          <p:cNvSpPr/>
          <p:nvPr/>
        </p:nvSpPr>
        <p:spPr>
          <a:xfrm>
            <a:off x="1392976" y="1231470"/>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19" name="Rectangle 18"/>
          <p:cNvSpPr/>
          <p:nvPr/>
        </p:nvSpPr>
        <p:spPr>
          <a:xfrm>
            <a:off x="1631153" y="870006"/>
            <a:ext cx="341760" cy="369332"/>
          </a:xfrm>
          <a:prstGeom prst="rect">
            <a:avLst/>
          </a:prstGeom>
        </p:spPr>
        <p:txBody>
          <a:bodyPr wrap="none">
            <a:spAutoFit/>
          </a:bodyPr>
          <a:lstStyle/>
          <a:p>
            <a:r>
              <a:rPr lang="en-US" dirty="0" smtClean="0"/>
              <a:t>k </a:t>
            </a:r>
            <a:endParaRPr lang="en-US" dirty="0"/>
          </a:p>
        </p:txBody>
      </p:sp>
      <p:sp>
        <p:nvSpPr>
          <p:cNvPr id="20" name="Rectangle 19"/>
          <p:cNvSpPr/>
          <p:nvPr/>
        </p:nvSpPr>
        <p:spPr>
          <a:xfrm>
            <a:off x="560229" y="1172568"/>
            <a:ext cx="502061" cy="369332"/>
          </a:xfrm>
          <a:prstGeom prst="rect">
            <a:avLst/>
          </a:prstGeom>
        </p:spPr>
        <p:txBody>
          <a:bodyPr wrap="none">
            <a:spAutoFit/>
          </a:bodyPr>
          <a:lstStyle/>
          <a:p>
            <a:r>
              <a:rPr lang="en-US" dirty="0"/>
              <a:t> A</a:t>
            </a:r>
            <a:r>
              <a:rPr lang="en-US" baseline="-25000" dirty="0"/>
              <a:t>2</a:t>
            </a:r>
            <a:r>
              <a:rPr lang="en-US" dirty="0"/>
              <a:t> </a:t>
            </a:r>
          </a:p>
        </p:txBody>
      </p:sp>
      <p:sp>
        <p:nvSpPr>
          <p:cNvPr id="21" name="Rectangle 20"/>
          <p:cNvSpPr/>
          <p:nvPr/>
        </p:nvSpPr>
        <p:spPr>
          <a:xfrm>
            <a:off x="1062290" y="927891"/>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29" name="Straight Connector 28"/>
          <p:cNvCxnSpPr/>
          <p:nvPr/>
        </p:nvCxnSpPr>
        <p:spPr>
          <a:xfrm flipV="1">
            <a:off x="601872" y="1211205"/>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07551" y="1211205"/>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60229" y="846623"/>
            <a:ext cx="1842234" cy="784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451830" y="824432"/>
            <a:ext cx="632030" cy="507831"/>
          </a:xfrm>
          <a:prstGeom prst="rect">
            <a:avLst/>
          </a:prstGeom>
        </p:spPr>
        <p:txBody>
          <a:bodyPr wrap="square">
            <a:spAutoFit/>
          </a:bodyPr>
          <a:lstStyle/>
          <a:p>
            <a:pPr>
              <a:lnSpc>
                <a:spcPct val="150000"/>
              </a:lnSpc>
            </a:pPr>
            <a:r>
              <a:rPr lang="en-US" dirty="0" smtClean="0"/>
              <a:t>A</a:t>
            </a:r>
            <a:r>
              <a:rPr lang="en-US" baseline="-25000" dirty="0" smtClean="0"/>
              <a:t>1</a:t>
            </a:r>
            <a:endParaRPr lang="en-US" dirty="0"/>
          </a:p>
        </p:txBody>
      </p:sp>
      <p:sp>
        <p:nvSpPr>
          <p:cNvPr id="52" name="Rectangle 51"/>
          <p:cNvSpPr/>
          <p:nvPr/>
        </p:nvSpPr>
        <p:spPr>
          <a:xfrm>
            <a:off x="6194118" y="888933"/>
            <a:ext cx="1058303" cy="369332"/>
          </a:xfrm>
          <a:prstGeom prst="rect">
            <a:avLst/>
          </a:prstGeom>
        </p:spPr>
        <p:txBody>
          <a:bodyPr wrap="none">
            <a:spAutoFit/>
          </a:bodyPr>
          <a:lstStyle/>
          <a:p>
            <a:r>
              <a:rPr lang="en-US" dirty="0"/>
              <a:t>2k -m </a:t>
            </a:r>
            <a:r>
              <a:rPr lang="el-GR" dirty="0"/>
              <a:t>ω </a:t>
            </a:r>
            <a:r>
              <a:rPr lang="en-US" baseline="30000" dirty="0"/>
              <a:t>2</a:t>
            </a:r>
            <a:endParaRPr lang="en-US" dirty="0"/>
          </a:p>
        </p:txBody>
      </p:sp>
      <p:sp>
        <p:nvSpPr>
          <p:cNvPr id="53" name="Rectangle 52"/>
          <p:cNvSpPr/>
          <p:nvPr/>
        </p:nvSpPr>
        <p:spPr>
          <a:xfrm>
            <a:off x="6487994" y="1213946"/>
            <a:ext cx="341760" cy="369332"/>
          </a:xfrm>
          <a:prstGeom prst="rect">
            <a:avLst/>
          </a:prstGeom>
        </p:spPr>
        <p:txBody>
          <a:bodyPr wrap="none">
            <a:spAutoFit/>
          </a:bodyPr>
          <a:lstStyle/>
          <a:p>
            <a:r>
              <a:rPr lang="en-US" dirty="0" smtClean="0"/>
              <a:t>k </a:t>
            </a:r>
            <a:endParaRPr lang="en-US" dirty="0"/>
          </a:p>
        </p:txBody>
      </p:sp>
      <p:sp>
        <p:nvSpPr>
          <p:cNvPr id="54" name="Rectangle 53"/>
          <p:cNvSpPr/>
          <p:nvPr/>
        </p:nvSpPr>
        <p:spPr>
          <a:xfrm>
            <a:off x="5410187" y="1214878"/>
            <a:ext cx="502061" cy="369332"/>
          </a:xfrm>
          <a:prstGeom prst="rect">
            <a:avLst/>
          </a:prstGeom>
        </p:spPr>
        <p:txBody>
          <a:bodyPr wrap="none">
            <a:spAutoFit/>
          </a:bodyPr>
          <a:lstStyle/>
          <a:p>
            <a:r>
              <a:rPr lang="en-US" dirty="0"/>
              <a:t> A</a:t>
            </a:r>
            <a:r>
              <a:rPr lang="en-US" baseline="-25000" dirty="0"/>
              <a:t>2</a:t>
            </a:r>
            <a:r>
              <a:rPr lang="en-US" dirty="0"/>
              <a:t> </a:t>
            </a:r>
          </a:p>
        </p:txBody>
      </p:sp>
      <p:sp>
        <p:nvSpPr>
          <p:cNvPr id="56" name="Rectangle 55"/>
          <p:cNvSpPr/>
          <p:nvPr/>
        </p:nvSpPr>
        <p:spPr>
          <a:xfrm>
            <a:off x="5912248" y="970201"/>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57" name="Straight Connector 56"/>
          <p:cNvCxnSpPr/>
          <p:nvPr/>
        </p:nvCxnSpPr>
        <p:spPr>
          <a:xfrm flipV="1">
            <a:off x="5451830" y="1253515"/>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357509" y="1253515"/>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410187" y="888933"/>
            <a:ext cx="1842234" cy="7844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a:off x="2438400" y="1211205"/>
            <a:ext cx="3657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743200" y="1034359"/>
            <a:ext cx="1283594" cy="369332"/>
          </a:xfrm>
          <a:prstGeom prst="rect">
            <a:avLst/>
          </a:prstGeom>
          <a:noFill/>
        </p:spPr>
        <p:txBody>
          <a:bodyPr wrap="square" rtlCol="0">
            <a:spAutoFit/>
          </a:bodyPr>
          <a:lstStyle/>
          <a:p>
            <a:r>
              <a:rPr lang="en-US" dirty="0" smtClean="0"/>
              <a:t>Equation-1</a:t>
            </a:r>
            <a:endParaRPr lang="en-US" dirty="0"/>
          </a:p>
        </p:txBody>
      </p:sp>
      <p:cxnSp>
        <p:nvCxnSpPr>
          <p:cNvPr id="62" name="Straight Arrow Connector 61"/>
          <p:cNvCxnSpPr/>
          <p:nvPr/>
        </p:nvCxnSpPr>
        <p:spPr>
          <a:xfrm>
            <a:off x="7235185" y="1273362"/>
            <a:ext cx="3087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481021" y="1063831"/>
            <a:ext cx="1283594" cy="369332"/>
          </a:xfrm>
          <a:prstGeom prst="rect">
            <a:avLst/>
          </a:prstGeom>
          <a:noFill/>
        </p:spPr>
        <p:txBody>
          <a:bodyPr wrap="square" rtlCol="0">
            <a:spAutoFit/>
          </a:bodyPr>
          <a:lstStyle/>
          <a:p>
            <a:r>
              <a:rPr lang="en-US" dirty="0" smtClean="0"/>
              <a:t>Equation-2</a:t>
            </a:r>
            <a:endParaRPr lang="en-US" dirty="0"/>
          </a:p>
        </p:txBody>
      </p:sp>
      <p:cxnSp>
        <p:nvCxnSpPr>
          <p:cNvPr id="8" name="Straight Connector 7"/>
          <p:cNvCxnSpPr/>
          <p:nvPr/>
        </p:nvCxnSpPr>
        <p:spPr>
          <a:xfrm>
            <a:off x="4795248" y="772268"/>
            <a:ext cx="0" cy="6075878"/>
          </a:xfrm>
          <a:prstGeom prst="line">
            <a:avLst/>
          </a:prstGeom>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117044" y="1981200"/>
            <a:ext cx="2016556" cy="369332"/>
          </a:xfrm>
          <a:prstGeom prst="rect">
            <a:avLst/>
          </a:prstGeom>
          <a:noFill/>
        </p:spPr>
        <p:txBody>
          <a:bodyPr wrap="square" rtlCol="0">
            <a:spAutoFit/>
          </a:bodyPr>
          <a:lstStyle/>
          <a:p>
            <a:r>
              <a:rPr lang="en-US" u="sng" dirty="0" smtClean="0"/>
              <a:t>First mode shape</a:t>
            </a:r>
            <a:endParaRPr lang="en-US" u="sng" dirty="0"/>
          </a:p>
        </p:txBody>
      </p:sp>
      <p:sp>
        <p:nvSpPr>
          <p:cNvPr id="3" name="Rectangle 2"/>
          <p:cNvSpPr/>
          <p:nvPr/>
        </p:nvSpPr>
        <p:spPr>
          <a:xfrm>
            <a:off x="659775" y="2350532"/>
            <a:ext cx="805029" cy="369332"/>
          </a:xfrm>
          <a:prstGeom prst="rect">
            <a:avLst/>
          </a:prstGeom>
        </p:spPr>
        <p:txBody>
          <a:bodyPr wrap="none">
            <a:spAutoFit/>
          </a:bodyPr>
          <a:lstStyle/>
          <a:p>
            <a:r>
              <a:rPr lang="el-GR" dirty="0" smtClean="0"/>
              <a:t>ω</a:t>
            </a:r>
            <a:r>
              <a:rPr lang="en-US" dirty="0" smtClean="0"/>
              <a:t> = </a:t>
            </a:r>
            <a:r>
              <a:rPr lang="el-GR" dirty="0" smtClean="0"/>
              <a:t>ω</a:t>
            </a:r>
            <a:r>
              <a:rPr lang="en-US" baseline="-25000" dirty="0" smtClean="0"/>
              <a:t>2</a:t>
            </a:r>
            <a:endParaRPr lang="en-US" baseline="-25000" dirty="0"/>
          </a:p>
        </p:txBody>
      </p:sp>
      <p:sp>
        <p:nvSpPr>
          <p:cNvPr id="106" name="Rectangle 105"/>
          <p:cNvSpPr/>
          <p:nvPr/>
        </p:nvSpPr>
        <p:spPr>
          <a:xfrm>
            <a:off x="637809" y="2655363"/>
            <a:ext cx="632030" cy="50783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107" name="Rectangle 106"/>
          <p:cNvSpPr/>
          <p:nvPr/>
        </p:nvSpPr>
        <p:spPr>
          <a:xfrm>
            <a:off x="1428913" y="3104711"/>
            <a:ext cx="1383712" cy="369332"/>
          </a:xfrm>
          <a:prstGeom prst="rect">
            <a:avLst/>
          </a:prstGeom>
        </p:spPr>
        <p:txBody>
          <a:bodyPr wrap="none">
            <a:spAutoFit/>
          </a:bodyPr>
          <a:lstStyle/>
          <a:p>
            <a:r>
              <a:rPr lang="en-US" dirty="0"/>
              <a:t>2k -m </a:t>
            </a:r>
            <a:r>
              <a:rPr lang="en-US" dirty="0" smtClean="0"/>
              <a:t>( </a:t>
            </a:r>
            <a:r>
              <a:rPr lang="el-GR" dirty="0" smtClean="0"/>
              <a:t>ω</a:t>
            </a:r>
            <a:r>
              <a:rPr lang="en-US" baseline="-25000" dirty="0" smtClean="0"/>
              <a:t>2</a:t>
            </a:r>
            <a:r>
              <a:rPr lang="el-GR" dirty="0" smtClean="0"/>
              <a:t> </a:t>
            </a:r>
            <a:r>
              <a:rPr lang="en-US" dirty="0" smtClean="0"/>
              <a:t>) </a:t>
            </a:r>
            <a:r>
              <a:rPr lang="en-US" baseline="30000" dirty="0" smtClean="0"/>
              <a:t>2</a:t>
            </a:r>
            <a:endParaRPr lang="en-US" dirty="0"/>
          </a:p>
        </p:txBody>
      </p:sp>
      <p:sp>
        <p:nvSpPr>
          <p:cNvPr id="108" name="Rectangle 107"/>
          <p:cNvSpPr/>
          <p:nvPr/>
        </p:nvSpPr>
        <p:spPr>
          <a:xfrm>
            <a:off x="1868040" y="2743247"/>
            <a:ext cx="341760" cy="369332"/>
          </a:xfrm>
          <a:prstGeom prst="rect">
            <a:avLst/>
          </a:prstGeom>
        </p:spPr>
        <p:txBody>
          <a:bodyPr wrap="none">
            <a:spAutoFit/>
          </a:bodyPr>
          <a:lstStyle/>
          <a:p>
            <a:r>
              <a:rPr lang="en-US" dirty="0" smtClean="0"/>
              <a:t>k </a:t>
            </a:r>
            <a:endParaRPr lang="en-US" dirty="0"/>
          </a:p>
        </p:txBody>
      </p:sp>
      <p:sp>
        <p:nvSpPr>
          <p:cNvPr id="109" name="Rectangle 108"/>
          <p:cNvSpPr/>
          <p:nvPr/>
        </p:nvSpPr>
        <p:spPr>
          <a:xfrm>
            <a:off x="596166" y="3045809"/>
            <a:ext cx="527709" cy="369332"/>
          </a:xfrm>
          <a:prstGeom prst="rect">
            <a:avLst/>
          </a:prstGeom>
        </p:spPr>
        <p:txBody>
          <a:bodyPr wrap="none">
            <a:spAutoFit/>
          </a:bodyPr>
          <a:lstStyle/>
          <a:p>
            <a:r>
              <a:rPr lang="en-US" dirty="0"/>
              <a:t> </a:t>
            </a:r>
            <a:r>
              <a:rPr lang="en-US" dirty="0" smtClean="0"/>
              <a:t>A</a:t>
            </a:r>
            <a:r>
              <a:rPr lang="en-US" baseline="-25000" dirty="0" smtClean="0"/>
              <a:t>22</a:t>
            </a:r>
            <a:endParaRPr lang="en-US" dirty="0"/>
          </a:p>
        </p:txBody>
      </p:sp>
      <p:sp>
        <p:nvSpPr>
          <p:cNvPr id="110" name="Rectangle 109"/>
          <p:cNvSpPr/>
          <p:nvPr/>
        </p:nvSpPr>
        <p:spPr>
          <a:xfrm>
            <a:off x="1098227" y="2801132"/>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11" name="Straight Connector 110"/>
          <p:cNvCxnSpPr/>
          <p:nvPr/>
        </p:nvCxnSpPr>
        <p:spPr>
          <a:xfrm flipV="1">
            <a:off x="637809" y="3084446"/>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543488" y="3084446"/>
            <a:ext cx="10777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637809" y="3547511"/>
            <a:ext cx="632030" cy="50783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115" name="Rectangle 114"/>
          <p:cNvSpPr/>
          <p:nvPr/>
        </p:nvSpPr>
        <p:spPr>
          <a:xfrm>
            <a:off x="1428913" y="3996859"/>
            <a:ext cx="803425" cy="369332"/>
          </a:xfrm>
          <a:prstGeom prst="rect">
            <a:avLst/>
          </a:prstGeom>
        </p:spPr>
        <p:txBody>
          <a:bodyPr wrap="none">
            <a:spAutoFit/>
          </a:bodyPr>
          <a:lstStyle/>
          <a:p>
            <a:r>
              <a:rPr lang="en-US" dirty="0"/>
              <a:t>2k </a:t>
            </a:r>
            <a:r>
              <a:rPr lang="en-US" dirty="0" smtClean="0"/>
              <a:t>- 3k</a:t>
            </a:r>
            <a:endParaRPr lang="en-US" dirty="0"/>
          </a:p>
        </p:txBody>
      </p:sp>
      <p:sp>
        <p:nvSpPr>
          <p:cNvPr id="116" name="Rectangle 115"/>
          <p:cNvSpPr/>
          <p:nvPr/>
        </p:nvSpPr>
        <p:spPr>
          <a:xfrm>
            <a:off x="1661976" y="3635395"/>
            <a:ext cx="341760" cy="369332"/>
          </a:xfrm>
          <a:prstGeom prst="rect">
            <a:avLst/>
          </a:prstGeom>
        </p:spPr>
        <p:txBody>
          <a:bodyPr wrap="none">
            <a:spAutoFit/>
          </a:bodyPr>
          <a:lstStyle/>
          <a:p>
            <a:r>
              <a:rPr lang="en-US" dirty="0" smtClean="0"/>
              <a:t>k </a:t>
            </a:r>
            <a:endParaRPr lang="en-US" dirty="0"/>
          </a:p>
        </p:txBody>
      </p:sp>
      <p:sp>
        <p:nvSpPr>
          <p:cNvPr id="117" name="Rectangle 116"/>
          <p:cNvSpPr/>
          <p:nvPr/>
        </p:nvSpPr>
        <p:spPr>
          <a:xfrm>
            <a:off x="596166" y="3937957"/>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118" name="Rectangle 117"/>
          <p:cNvSpPr/>
          <p:nvPr/>
        </p:nvSpPr>
        <p:spPr>
          <a:xfrm>
            <a:off x="1098227" y="3693280"/>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19" name="Straight Connector 118"/>
          <p:cNvCxnSpPr/>
          <p:nvPr/>
        </p:nvCxnSpPr>
        <p:spPr>
          <a:xfrm flipV="1">
            <a:off x="637809" y="3976594"/>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543488" y="3988158"/>
            <a:ext cx="590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Rectangle 120"/>
          <p:cNvSpPr/>
          <p:nvPr/>
        </p:nvSpPr>
        <p:spPr>
          <a:xfrm>
            <a:off x="3036183" y="2899780"/>
            <a:ext cx="776175" cy="369332"/>
          </a:xfrm>
          <a:prstGeom prst="rect">
            <a:avLst/>
          </a:prstGeom>
        </p:spPr>
        <p:txBody>
          <a:bodyPr wrap="none">
            <a:spAutoFit/>
          </a:bodyPr>
          <a:lstStyle/>
          <a:p>
            <a:r>
              <a:rPr lang="el-GR" dirty="0" smtClean="0"/>
              <a:t>ω</a:t>
            </a:r>
            <a:r>
              <a:rPr lang="en-US" baseline="-25000" dirty="0" smtClean="0"/>
              <a:t>2</a:t>
            </a:r>
            <a:r>
              <a:rPr lang="el-GR" dirty="0" smtClean="0"/>
              <a:t> </a:t>
            </a:r>
            <a:r>
              <a:rPr lang="en-US" baseline="30000" dirty="0"/>
              <a:t>2</a:t>
            </a:r>
            <a:r>
              <a:rPr lang="en-US" dirty="0"/>
              <a:t> </a:t>
            </a:r>
            <a:r>
              <a:rPr lang="en-US" dirty="0" smtClean="0"/>
              <a:t> =</a:t>
            </a:r>
            <a:endParaRPr lang="en-US" dirty="0"/>
          </a:p>
        </p:txBody>
      </p:sp>
      <p:sp>
        <p:nvSpPr>
          <p:cNvPr id="122" name="Rectangle 121"/>
          <p:cNvSpPr/>
          <p:nvPr/>
        </p:nvSpPr>
        <p:spPr>
          <a:xfrm>
            <a:off x="3780212" y="3085289"/>
            <a:ext cx="369012" cy="369332"/>
          </a:xfrm>
          <a:prstGeom prst="rect">
            <a:avLst/>
          </a:prstGeom>
        </p:spPr>
        <p:txBody>
          <a:bodyPr wrap="none">
            <a:spAutoFit/>
          </a:bodyPr>
          <a:lstStyle/>
          <a:p>
            <a:r>
              <a:rPr lang="en-US" dirty="0"/>
              <a:t>m</a:t>
            </a:r>
          </a:p>
        </p:txBody>
      </p:sp>
      <p:sp>
        <p:nvSpPr>
          <p:cNvPr id="123" name="Rectangle 122"/>
          <p:cNvSpPr/>
          <p:nvPr/>
        </p:nvSpPr>
        <p:spPr>
          <a:xfrm>
            <a:off x="3733800" y="2811636"/>
            <a:ext cx="405880" cy="369332"/>
          </a:xfrm>
          <a:prstGeom prst="rect">
            <a:avLst/>
          </a:prstGeom>
        </p:spPr>
        <p:txBody>
          <a:bodyPr wrap="none">
            <a:spAutoFit/>
          </a:bodyPr>
          <a:lstStyle/>
          <a:p>
            <a:r>
              <a:rPr lang="en-US" dirty="0"/>
              <a:t>3</a:t>
            </a:r>
            <a:r>
              <a:rPr lang="en-US" dirty="0" smtClean="0"/>
              <a:t>k</a:t>
            </a:r>
            <a:endParaRPr lang="en-US" dirty="0"/>
          </a:p>
        </p:txBody>
      </p:sp>
      <p:cxnSp>
        <p:nvCxnSpPr>
          <p:cNvPr id="124" name="Straight Connector 123"/>
          <p:cNvCxnSpPr/>
          <p:nvPr/>
        </p:nvCxnSpPr>
        <p:spPr>
          <a:xfrm>
            <a:off x="3786086" y="3123083"/>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Rectangle 124"/>
          <p:cNvSpPr/>
          <p:nvPr/>
        </p:nvSpPr>
        <p:spPr>
          <a:xfrm>
            <a:off x="3088670" y="2776824"/>
            <a:ext cx="1178530" cy="7706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643497" y="4484116"/>
            <a:ext cx="632030" cy="50783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127" name="Rectangle 126"/>
          <p:cNvSpPr/>
          <p:nvPr/>
        </p:nvSpPr>
        <p:spPr>
          <a:xfrm>
            <a:off x="1666423" y="4933464"/>
            <a:ext cx="359394" cy="369332"/>
          </a:xfrm>
          <a:prstGeom prst="rect">
            <a:avLst/>
          </a:prstGeom>
        </p:spPr>
        <p:txBody>
          <a:bodyPr wrap="none">
            <a:spAutoFit/>
          </a:bodyPr>
          <a:lstStyle/>
          <a:p>
            <a:r>
              <a:rPr lang="en-US" dirty="0" smtClean="0"/>
              <a:t>-k</a:t>
            </a:r>
            <a:endParaRPr lang="en-US" dirty="0"/>
          </a:p>
        </p:txBody>
      </p:sp>
      <p:sp>
        <p:nvSpPr>
          <p:cNvPr id="128" name="Rectangle 127"/>
          <p:cNvSpPr/>
          <p:nvPr/>
        </p:nvSpPr>
        <p:spPr>
          <a:xfrm>
            <a:off x="1667664" y="4572000"/>
            <a:ext cx="341760" cy="369332"/>
          </a:xfrm>
          <a:prstGeom prst="rect">
            <a:avLst/>
          </a:prstGeom>
        </p:spPr>
        <p:txBody>
          <a:bodyPr wrap="none">
            <a:spAutoFit/>
          </a:bodyPr>
          <a:lstStyle/>
          <a:p>
            <a:r>
              <a:rPr lang="en-US" dirty="0" smtClean="0"/>
              <a:t>k </a:t>
            </a:r>
            <a:endParaRPr lang="en-US" dirty="0"/>
          </a:p>
        </p:txBody>
      </p:sp>
      <p:sp>
        <p:nvSpPr>
          <p:cNvPr id="129" name="Rectangle 128"/>
          <p:cNvSpPr/>
          <p:nvPr/>
        </p:nvSpPr>
        <p:spPr>
          <a:xfrm>
            <a:off x="601854" y="4874562"/>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130" name="Rectangle 129"/>
          <p:cNvSpPr/>
          <p:nvPr/>
        </p:nvSpPr>
        <p:spPr>
          <a:xfrm>
            <a:off x="1103915" y="4629885"/>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31" name="Straight Connector 130"/>
          <p:cNvCxnSpPr/>
          <p:nvPr/>
        </p:nvCxnSpPr>
        <p:spPr>
          <a:xfrm flipV="1">
            <a:off x="643497" y="4913199"/>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1549176" y="4924763"/>
            <a:ext cx="590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Rectangle 132"/>
          <p:cNvSpPr/>
          <p:nvPr/>
        </p:nvSpPr>
        <p:spPr>
          <a:xfrm>
            <a:off x="693582" y="5334053"/>
            <a:ext cx="632030" cy="50783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136" name="Rectangle 135"/>
          <p:cNvSpPr/>
          <p:nvPr/>
        </p:nvSpPr>
        <p:spPr>
          <a:xfrm>
            <a:off x="651939" y="5724499"/>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137" name="Rectangle 136"/>
          <p:cNvSpPr/>
          <p:nvPr/>
        </p:nvSpPr>
        <p:spPr>
          <a:xfrm>
            <a:off x="1154000" y="5479822"/>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38" name="Straight Connector 137"/>
          <p:cNvCxnSpPr/>
          <p:nvPr/>
        </p:nvCxnSpPr>
        <p:spPr>
          <a:xfrm flipV="1">
            <a:off x="693582" y="5763136"/>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43488" y="5540730"/>
            <a:ext cx="411797" cy="369332"/>
          </a:xfrm>
          <a:prstGeom prst="rect">
            <a:avLst/>
          </a:prstGeom>
          <a:noFill/>
        </p:spPr>
        <p:txBody>
          <a:bodyPr wrap="square" rtlCol="0">
            <a:spAutoFit/>
          </a:bodyPr>
          <a:lstStyle/>
          <a:p>
            <a:r>
              <a:rPr lang="en-US" dirty="0" smtClean="0"/>
              <a:t>-1</a:t>
            </a:r>
            <a:endParaRPr lang="en-US" dirty="0"/>
          </a:p>
        </p:txBody>
      </p:sp>
      <p:sp>
        <p:nvSpPr>
          <p:cNvPr id="140" name="Rectangle 139"/>
          <p:cNvSpPr/>
          <p:nvPr/>
        </p:nvSpPr>
        <p:spPr>
          <a:xfrm>
            <a:off x="693581" y="5440441"/>
            <a:ext cx="1261703" cy="8082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1" name="Straight Arrow Connector 140"/>
          <p:cNvCxnSpPr/>
          <p:nvPr/>
        </p:nvCxnSpPr>
        <p:spPr>
          <a:xfrm>
            <a:off x="1963843" y="5791269"/>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2407220" y="5606603"/>
            <a:ext cx="2088580" cy="369332"/>
          </a:xfrm>
          <a:prstGeom prst="rect">
            <a:avLst/>
          </a:prstGeom>
          <a:noFill/>
        </p:spPr>
        <p:txBody>
          <a:bodyPr wrap="square" rtlCol="0">
            <a:spAutoFit/>
          </a:bodyPr>
          <a:lstStyle/>
          <a:p>
            <a:r>
              <a:rPr lang="en-US" dirty="0"/>
              <a:t>S</a:t>
            </a:r>
            <a:r>
              <a:rPr lang="en-US" dirty="0" smtClean="0"/>
              <a:t>econd mode shape</a:t>
            </a:r>
            <a:endParaRPr lang="en-US" dirty="0"/>
          </a:p>
        </p:txBody>
      </p:sp>
      <p:sp>
        <p:nvSpPr>
          <p:cNvPr id="143" name="TextBox 142"/>
          <p:cNvSpPr txBox="1"/>
          <p:nvPr/>
        </p:nvSpPr>
        <p:spPr>
          <a:xfrm>
            <a:off x="4903970" y="1981200"/>
            <a:ext cx="2016556" cy="369332"/>
          </a:xfrm>
          <a:prstGeom prst="rect">
            <a:avLst/>
          </a:prstGeom>
          <a:noFill/>
        </p:spPr>
        <p:txBody>
          <a:bodyPr wrap="square" rtlCol="0">
            <a:spAutoFit/>
          </a:bodyPr>
          <a:lstStyle/>
          <a:p>
            <a:r>
              <a:rPr lang="en-US" u="sng" dirty="0" smtClean="0"/>
              <a:t>First mode shape</a:t>
            </a:r>
            <a:endParaRPr lang="en-US" u="sng" dirty="0"/>
          </a:p>
        </p:txBody>
      </p:sp>
      <p:sp>
        <p:nvSpPr>
          <p:cNvPr id="144" name="Rectangle 143"/>
          <p:cNvSpPr/>
          <p:nvPr/>
        </p:nvSpPr>
        <p:spPr>
          <a:xfrm>
            <a:off x="4953000" y="2350532"/>
            <a:ext cx="805029" cy="369332"/>
          </a:xfrm>
          <a:prstGeom prst="rect">
            <a:avLst/>
          </a:prstGeom>
        </p:spPr>
        <p:txBody>
          <a:bodyPr wrap="none">
            <a:spAutoFit/>
          </a:bodyPr>
          <a:lstStyle/>
          <a:p>
            <a:r>
              <a:rPr lang="el-GR" dirty="0" smtClean="0"/>
              <a:t>ω</a:t>
            </a:r>
            <a:r>
              <a:rPr lang="en-US" dirty="0" smtClean="0"/>
              <a:t> = </a:t>
            </a:r>
            <a:r>
              <a:rPr lang="el-GR" dirty="0" smtClean="0"/>
              <a:t>ω</a:t>
            </a:r>
            <a:r>
              <a:rPr lang="en-US" baseline="-25000" dirty="0" smtClean="0"/>
              <a:t>1</a:t>
            </a:r>
            <a:endParaRPr lang="en-US" baseline="-25000" dirty="0"/>
          </a:p>
        </p:txBody>
      </p:sp>
      <p:sp>
        <p:nvSpPr>
          <p:cNvPr id="145" name="Rectangle 144"/>
          <p:cNvSpPr/>
          <p:nvPr/>
        </p:nvSpPr>
        <p:spPr>
          <a:xfrm>
            <a:off x="4994643" y="2773725"/>
            <a:ext cx="632030" cy="46487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146" name="Rectangle 145"/>
          <p:cNvSpPr/>
          <p:nvPr/>
        </p:nvSpPr>
        <p:spPr>
          <a:xfrm>
            <a:off x="5736931" y="2838226"/>
            <a:ext cx="1136850" cy="369332"/>
          </a:xfrm>
          <a:prstGeom prst="rect">
            <a:avLst/>
          </a:prstGeom>
        </p:spPr>
        <p:txBody>
          <a:bodyPr wrap="none">
            <a:spAutoFit/>
          </a:bodyPr>
          <a:lstStyle/>
          <a:p>
            <a:r>
              <a:rPr lang="en-US" dirty="0"/>
              <a:t>2k -m </a:t>
            </a:r>
            <a:r>
              <a:rPr lang="el-GR" dirty="0" smtClean="0"/>
              <a:t>ω</a:t>
            </a:r>
            <a:r>
              <a:rPr lang="en-US" baseline="-25000" dirty="0" smtClean="0"/>
              <a:t>2</a:t>
            </a:r>
            <a:r>
              <a:rPr lang="el-GR" dirty="0" smtClean="0"/>
              <a:t> </a:t>
            </a:r>
            <a:r>
              <a:rPr lang="en-US" baseline="30000" dirty="0"/>
              <a:t>2</a:t>
            </a:r>
            <a:endParaRPr lang="en-US" dirty="0"/>
          </a:p>
        </p:txBody>
      </p:sp>
      <p:sp>
        <p:nvSpPr>
          <p:cNvPr id="147" name="Rectangle 146"/>
          <p:cNvSpPr/>
          <p:nvPr/>
        </p:nvSpPr>
        <p:spPr>
          <a:xfrm>
            <a:off x="6030807" y="3163239"/>
            <a:ext cx="341760" cy="369332"/>
          </a:xfrm>
          <a:prstGeom prst="rect">
            <a:avLst/>
          </a:prstGeom>
        </p:spPr>
        <p:txBody>
          <a:bodyPr wrap="none">
            <a:spAutoFit/>
          </a:bodyPr>
          <a:lstStyle/>
          <a:p>
            <a:r>
              <a:rPr lang="en-US" dirty="0" smtClean="0"/>
              <a:t>k </a:t>
            </a:r>
            <a:endParaRPr lang="en-US" dirty="0"/>
          </a:p>
        </p:txBody>
      </p:sp>
      <p:sp>
        <p:nvSpPr>
          <p:cNvPr id="148" name="Rectangle 147"/>
          <p:cNvSpPr/>
          <p:nvPr/>
        </p:nvSpPr>
        <p:spPr>
          <a:xfrm>
            <a:off x="4953000" y="3164171"/>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149" name="Rectangle 148"/>
          <p:cNvSpPr/>
          <p:nvPr/>
        </p:nvSpPr>
        <p:spPr>
          <a:xfrm>
            <a:off x="5455061" y="2919494"/>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50" name="Straight Connector 149"/>
          <p:cNvCxnSpPr/>
          <p:nvPr/>
        </p:nvCxnSpPr>
        <p:spPr>
          <a:xfrm flipV="1">
            <a:off x="4994643" y="3202808"/>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5900322" y="3202808"/>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Rectangle 152"/>
          <p:cNvSpPr/>
          <p:nvPr/>
        </p:nvSpPr>
        <p:spPr>
          <a:xfrm>
            <a:off x="7888912" y="3130679"/>
            <a:ext cx="369012" cy="369332"/>
          </a:xfrm>
          <a:prstGeom prst="rect">
            <a:avLst/>
          </a:prstGeom>
        </p:spPr>
        <p:txBody>
          <a:bodyPr wrap="none">
            <a:spAutoFit/>
          </a:bodyPr>
          <a:lstStyle/>
          <a:p>
            <a:r>
              <a:rPr lang="en-US" dirty="0"/>
              <a:t>m</a:t>
            </a:r>
          </a:p>
        </p:txBody>
      </p:sp>
      <p:sp>
        <p:nvSpPr>
          <p:cNvPr id="154" name="Rectangle 153"/>
          <p:cNvSpPr/>
          <p:nvPr/>
        </p:nvSpPr>
        <p:spPr>
          <a:xfrm>
            <a:off x="7914670" y="2857026"/>
            <a:ext cx="405880" cy="369332"/>
          </a:xfrm>
          <a:prstGeom prst="rect">
            <a:avLst/>
          </a:prstGeom>
        </p:spPr>
        <p:txBody>
          <a:bodyPr wrap="none">
            <a:spAutoFit/>
          </a:bodyPr>
          <a:lstStyle/>
          <a:p>
            <a:r>
              <a:rPr lang="en-US" dirty="0" smtClean="0"/>
              <a:t>3k</a:t>
            </a:r>
            <a:endParaRPr lang="en-US" dirty="0"/>
          </a:p>
        </p:txBody>
      </p:sp>
      <p:cxnSp>
        <p:nvCxnSpPr>
          <p:cNvPr id="155" name="Straight Connector 154"/>
          <p:cNvCxnSpPr/>
          <p:nvPr/>
        </p:nvCxnSpPr>
        <p:spPr>
          <a:xfrm>
            <a:off x="7894786" y="3168473"/>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7197370" y="2822214"/>
            <a:ext cx="1178530" cy="7706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4994643" y="3784820"/>
            <a:ext cx="632030" cy="46487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158" name="Rectangle 157"/>
          <p:cNvSpPr/>
          <p:nvPr/>
        </p:nvSpPr>
        <p:spPr>
          <a:xfrm>
            <a:off x="5736931" y="3849321"/>
            <a:ext cx="750526" cy="369332"/>
          </a:xfrm>
          <a:prstGeom prst="rect">
            <a:avLst/>
          </a:prstGeom>
        </p:spPr>
        <p:txBody>
          <a:bodyPr wrap="none">
            <a:spAutoFit/>
          </a:bodyPr>
          <a:lstStyle/>
          <a:p>
            <a:r>
              <a:rPr lang="en-US" dirty="0"/>
              <a:t>2k </a:t>
            </a:r>
            <a:r>
              <a:rPr lang="en-US" dirty="0" smtClean="0"/>
              <a:t>-3k</a:t>
            </a:r>
            <a:endParaRPr lang="en-US" dirty="0"/>
          </a:p>
        </p:txBody>
      </p:sp>
      <p:sp>
        <p:nvSpPr>
          <p:cNvPr id="159" name="Rectangle 158"/>
          <p:cNvSpPr/>
          <p:nvPr/>
        </p:nvSpPr>
        <p:spPr>
          <a:xfrm>
            <a:off x="6030807" y="4174334"/>
            <a:ext cx="341760" cy="369332"/>
          </a:xfrm>
          <a:prstGeom prst="rect">
            <a:avLst/>
          </a:prstGeom>
        </p:spPr>
        <p:txBody>
          <a:bodyPr wrap="none">
            <a:spAutoFit/>
          </a:bodyPr>
          <a:lstStyle/>
          <a:p>
            <a:r>
              <a:rPr lang="en-US" dirty="0" smtClean="0"/>
              <a:t>k </a:t>
            </a:r>
            <a:endParaRPr lang="en-US" dirty="0"/>
          </a:p>
        </p:txBody>
      </p:sp>
      <p:sp>
        <p:nvSpPr>
          <p:cNvPr id="160" name="Rectangle 159"/>
          <p:cNvSpPr/>
          <p:nvPr/>
        </p:nvSpPr>
        <p:spPr>
          <a:xfrm>
            <a:off x="4953000" y="4175266"/>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161" name="Rectangle 160"/>
          <p:cNvSpPr/>
          <p:nvPr/>
        </p:nvSpPr>
        <p:spPr>
          <a:xfrm>
            <a:off x="5455061" y="3930589"/>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62" name="Straight Connector 161"/>
          <p:cNvCxnSpPr/>
          <p:nvPr/>
        </p:nvCxnSpPr>
        <p:spPr>
          <a:xfrm flipV="1">
            <a:off x="4994643" y="4213903"/>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5797290" y="4213903"/>
            <a:ext cx="749255" cy="4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Rectangle 163"/>
          <p:cNvSpPr/>
          <p:nvPr/>
        </p:nvSpPr>
        <p:spPr>
          <a:xfrm>
            <a:off x="7197370" y="2983807"/>
            <a:ext cx="776175" cy="369332"/>
          </a:xfrm>
          <a:prstGeom prst="rect">
            <a:avLst/>
          </a:prstGeom>
        </p:spPr>
        <p:txBody>
          <a:bodyPr wrap="none">
            <a:spAutoFit/>
          </a:bodyPr>
          <a:lstStyle/>
          <a:p>
            <a:r>
              <a:rPr lang="el-GR" dirty="0" smtClean="0"/>
              <a:t>ω</a:t>
            </a:r>
            <a:r>
              <a:rPr lang="en-US" baseline="-25000" dirty="0" smtClean="0"/>
              <a:t>2</a:t>
            </a:r>
            <a:r>
              <a:rPr lang="el-GR" dirty="0" smtClean="0"/>
              <a:t> </a:t>
            </a:r>
            <a:r>
              <a:rPr lang="en-US" baseline="30000" dirty="0"/>
              <a:t>2</a:t>
            </a:r>
            <a:r>
              <a:rPr lang="en-US" dirty="0"/>
              <a:t> </a:t>
            </a:r>
            <a:r>
              <a:rPr lang="en-US" dirty="0" smtClean="0"/>
              <a:t> =</a:t>
            </a:r>
            <a:endParaRPr lang="en-US" dirty="0"/>
          </a:p>
        </p:txBody>
      </p:sp>
      <p:sp>
        <p:nvSpPr>
          <p:cNvPr id="165" name="Rectangle 164"/>
          <p:cNvSpPr/>
          <p:nvPr/>
        </p:nvSpPr>
        <p:spPr>
          <a:xfrm>
            <a:off x="5009914" y="4629884"/>
            <a:ext cx="632030" cy="50783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166" name="Rectangle 165"/>
          <p:cNvSpPr/>
          <p:nvPr/>
        </p:nvSpPr>
        <p:spPr>
          <a:xfrm>
            <a:off x="6032840" y="5079232"/>
            <a:ext cx="288862" cy="369332"/>
          </a:xfrm>
          <a:prstGeom prst="rect">
            <a:avLst/>
          </a:prstGeom>
        </p:spPr>
        <p:txBody>
          <a:bodyPr wrap="none">
            <a:spAutoFit/>
          </a:bodyPr>
          <a:lstStyle/>
          <a:p>
            <a:r>
              <a:rPr lang="en-US" dirty="0" smtClean="0"/>
              <a:t>k</a:t>
            </a:r>
            <a:endParaRPr lang="en-US" dirty="0"/>
          </a:p>
        </p:txBody>
      </p:sp>
      <p:sp>
        <p:nvSpPr>
          <p:cNvPr id="167" name="Rectangle 166"/>
          <p:cNvSpPr/>
          <p:nvPr/>
        </p:nvSpPr>
        <p:spPr>
          <a:xfrm>
            <a:off x="5988508" y="4717768"/>
            <a:ext cx="412292" cy="369332"/>
          </a:xfrm>
          <a:prstGeom prst="rect">
            <a:avLst/>
          </a:prstGeom>
        </p:spPr>
        <p:txBody>
          <a:bodyPr wrap="none">
            <a:spAutoFit/>
          </a:bodyPr>
          <a:lstStyle/>
          <a:p>
            <a:r>
              <a:rPr lang="en-US" dirty="0" smtClean="0"/>
              <a:t>-k </a:t>
            </a:r>
            <a:endParaRPr lang="en-US" dirty="0"/>
          </a:p>
        </p:txBody>
      </p:sp>
      <p:sp>
        <p:nvSpPr>
          <p:cNvPr id="168" name="Rectangle 167"/>
          <p:cNvSpPr/>
          <p:nvPr/>
        </p:nvSpPr>
        <p:spPr>
          <a:xfrm>
            <a:off x="4968271" y="5020330"/>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169" name="Rectangle 168"/>
          <p:cNvSpPr/>
          <p:nvPr/>
        </p:nvSpPr>
        <p:spPr>
          <a:xfrm>
            <a:off x="5470332" y="4775653"/>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70" name="Straight Connector 169"/>
          <p:cNvCxnSpPr/>
          <p:nvPr/>
        </p:nvCxnSpPr>
        <p:spPr>
          <a:xfrm flipV="1">
            <a:off x="5009914" y="5058967"/>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5915593" y="5070531"/>
            <a:ext cx="590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Rectangle 171"/>
          <p:cNvSpPr/>
          <p:nvPr/>
        </p:nvSpPr>
        <p:spPr>
          <a:xfrm>
            <a:off x="5043899" y="5441991"/>
            <a:ext cx="632030" cy="46487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173" name="Rectangle 172"/>
          <p:cNvSpPr/>
          <p:nvPr/>
        </p:nvSpPr>
        <p:spPr>
          <a:xfrm>
            <a:off x="5002256" y="5832437"/>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174" name="Rectangle 173"/>
          <p:cNvSpPr/>
          <p:nvPr/>
        </p:nvSpPr>
        <p:spPr>
          <a:xfrm>
            <a:off x="5504317" y="5587760"/>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75" name="Straight Connector 174"/>
          <p:cNvCxnSpPr/>
          <p:nvPr/>
        </p:nvCxnSpPr>
        <p:spPr>
          <a:xfrm flipV="1">
            <a:off x="5043899" y="5871074"/>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5893805" y="5648668"/>
            <a:ext cx="411797" cy="369332"/>
          </a:xfrm>
          <a:prstGeom prst="rect">
            <a:avLst/>
          </a:prstGeom>
          <a:noFill/>
        </p:spPr>
        <p:txBody>
          <a:bodyPr wrap="square" rtlCol="0">
            <a:spAutoFit/>
          </a:bodyPr>
          <a:lstStyle/>
          <a:p>
            <a:r>
              <a:rPr lang="en-US" dirty="0" smtClean="0"/>
              <a:t>-1</a:t>
            </a:r>
            <a:endParaRPr lang="en-US" dirty="0"/>
          </a:p>
        </p:txBody>
      </p:sp>
      <p:sp>
        <p:nvSpPr>
          <p:cNvPr id="177" name="Rectangle 176"/>
          <p:cNvSpPr/>
          <p:nvPr/>
        </p:nvSpPr>
        <p:spPr>
          <a:xfrm>
            <a:off x="5043898" y="5548379"/>
            <a:ext cx="1261703" cy="8082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8" name="Straight Arrow Connector 177"/>
          <p:cNvCxnSpPr/>
          <p:nvPr/>
        </p:nvCxnSpPr>
        <p:spPr>
          <a:xfrm>
            <a:off x="6314160" y="5899207"/>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6757536" y="5714541"/>
            <a:ext cx="2157863" cy="369332"/>
          </a:xfrm>
          <a:prstGeom prst="rect">
            <a:avLst/>
          </a:prstGeom>
          <a:noFill/>
        </p:spPr>
        <p:txBody>
          <a:bodyPr wrap="square" rtlCol="0">
            <a:spAutoFit/>
          </a:bodyPr>
          <a:lstStyle/>
          <a:p>
            <a:r>
              <a:rPr lang="en-US" dirty="0" smtClean="0"/>
              <a:t>Second mode shape</a:t>
            </a:r>
            <a:endParaRPr lang="en-US" dirty="0"/>
          </a:p>
        </p:txBody>
      </p:sp>
    </p:spTree>
    <p:extLst>
      <p:ext uri="{BB962C8B-B14F-4D97-AF65-F5344CB8AC3E}">
        <p14:creationId xmlns:p14="http://schemas.microsoft.com/office/powerpoint/2010/main" val="148496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Mode shape plot</a:t>
            </a:r>
            <a:endParaRPr lang="en-US" sz="3200" dirty="0">
              <a:latin typeface="Times New Roman" pitchFamily="18" charset="0"/>
              <a:cs typeface="Times New Roman" pitchFamily="18" charset="0"/>
            </a:endParaRPr>
          </a:p>
        </p:txBody>
      </p:sp>
      <p:pic>
        <p:nvPicPr>
          <p:cNvPr id="9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34165"/>
            <a:ext cx="4206849" cy="146441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78627" y="2377165"/>
            <a:ext cx="0" cy="265176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584064" y="2072365"/>
            <a:ext cx="0" cy="292608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40827" y="2011405"/>
            <a:ext cx="0" cy="301752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3907627" y="2062491"/>
            <a:ext cx="0" cy="292608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78627" y="5028925"/>
            <a:ext cx="3429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78627" y="3962125"/>
            <a:ext cx="1105437"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593723" y="3962125"/>
            <a:ext cx="1188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2840827" y="3962125"/>
            <a:ext cx="1066800" cy="10668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99575" y="4343125"/>
            <a:ext cx="599404" cy="369332"/>
          </a:xfrm>
          <a:prstGeom prst="rect">
            <a:avLst/>
          </a:prstGeom>
          <a:noFill/>
        </p:spPr>
        <p:txBody>
          <a:bodyPr wrap="square" rtlCol="0">
            <a:spAutoFit/>
          </a:bodyPr>
          <a:lstStyle/>
          <a:p>
            <a:r>
              <a:rPr lang="en-US" dirty="0" smtClean="0"/>
              <a:t>A</a:t>
            </a:r>
            <a:r>
              <a:rPr lang="en-US" baseline="-25000" dirty="0" smtClean="0"/>
              <a:t>11</a:t>
            </a:r>
            <a:endParaRPr lang="en-US" dirty="0"/>
          </a:p>
        </p:txBody>
      </p:sp>
      <p:sp>
        <p:nvSpPr>
          <p:cNvPr id="135" name="TextBox 134"/>
          <p:cNvSpPr txBox="1"/>
          <p:nvPr/>
        </p:nvSpPr>
        <p:spPr>
          <a:xfrm>
            <a:off x="2383627" y="4343125"/>
            <a:ext cx="599404" cy="369332"/>
          </a:xfrm>
          <a:prstGeom prst="rect">
            <a:avLst/>
          </a:prstGeom>
          <a:noFill/>
        </p:spPr>
        <p:txBody>
          <a:bodyPr wrap="square" rtlCol="0">
            <a:spAutoFit/>
          </a:bodyPr>
          <a:lstStyle/>
          <a:p>
            <a:r>
              <a:rPr lang="en-US" dirty="0" smtClean="0"/>
              <a:t>A</a:t>
            </a:r>
            <a:r>
              <a:rPr lang="en-US" baseline="-25000" dirty="0" smtClean="0"/>
              <a:t>21</a:t>
            </a:r>
            <a:endParaRPr lang="en-US" dirty="0"/>
          </a:p>
        </p:txBody>
      </p:sp>
      <p:sp>
        <p:nvSpPr>
          <p:cNvPr id="16" name="TextBox 15"/>
          <p:cNvSpPr txBox="1"/>
          <p:nvPr/>
        </p:nvSpPr>
        <p:spPr>
          <a:xfrm>
            <a:off x="1006144" y="841713"/>
            <a:ext cx="2194560" cy="369332"/>
          </a:xfrm>
          <a:prstGeom prst="rect">
            <a:avLst/>
          </a:prstGeom>
          <a:noFill/>
        </p:spPr>
        <p:txBody>
          <a:bodyPr wrap="square" rtlCol="0">
            <a:spAutoFit/>
          </a:bodyPr>
          <a:lstStyle/>
          <a:p>
            <a:r>
              <a:rPr lang="en-US" u="sng" dirty="0" smtClean="0">
                <a:latin typeface="Times New Roman" pitchFamily="18" charset="0"/>
                <a:cs typeface="Times New Roman" pitchFamily="18" charset="0"/>
              </a:rPr>
              <a:t>First mode shape plot</a:t>
            </a:r>
            <a:endParaRPr lang="en-US" u="sng" dirty="0">
              <a:latin typeface="Times New Roman" pitchFamily="18" charset="0"/>
              <a:cs typeface="Times New Roman" pitchFamily="18" charset="0"/>
            </a:endParaRPr>
          </a:p>
        </p:txBody>
      </p:sp>
      <p:sp>
        <p:nvSpPr>
          <p:cNvPr id="139" name="TextBox 138"/>
          <p:cNvSpPr txBox="1"/>
          <p:nvPr/>
        </p:nvSpPr>
        <p:spPr>
          <a:xfrm>
            <a:off x="478627" y="6324600"/>
            <a:ext cx="3007274" cy="369332"/>
          </a:xfrm>
          <a:prstGeom prst="rect">
            <a:avLst/>
          </a:prstGeom>
          <a:noFill/>
        </p:spPr>
        <p:txBody>
          <a:bodyPr wrap="square" rtlCol="0">
            <a:spAutoFit/>
          </a:bodyPr>
          <a:lstStyle/>
          <a:p>
            <a:pPr marL="285750" indent="-285750">
              <a:buFont typeface="Courier New" pitchFamily="49" charset="0"/>
              <a:buChar char="o"/>
            </a:pPr>
            <a:r>
              <a:rPr lang="en-US" dirty="0" smtClean="0">
                <a:latin typeface="Times New Roman" pitchFamily="18" charset="0"/>
                <a:cs typeface="Times New Roman" pitchFamily="18" charset="0"/>
              </a:rPr>
              <a:t>Both masses are in phase.</a:t>
            </a:r>
            <a:endParaRPr lang="en-US" dirty="0">
              <a:latin typeface="Times New Roman" pitchFamily="18" charset="0"/>
              <a:cs typeface="Times New Roman" pitchFamily="18" charset="0"/>
            </a:endParaRPr>
          </a:p>
        </p:txBody>
      </p:sp>
      <p:pic>
        <p:nvPicPr>
          <p:cNvPr id="152"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120292"/>
            <a:ext cx="4206849" cy="1464410"/>
          </a:xfrm>
          <a:prstGeom prst="rect">
            <a:avLst/>
          </a:prstGeom>
          <a:noFill/>
          <a:extLst>
            <a:ext uri="{909E8E84-426E-40DD-AFC4-6F175D3DCCD1}">
              <a14:hiddenFill xmlns:a14="http://schemas.microsoft.com/office/drawing/2010/main">
                <a:solidFill>
                  <a:srgbClr val="FFFFFF"/>
                </a:solidFill>
              </a14:hiddenFill>
            </a:ext>
          </a:extLst>
        </p:spPr>
      </p:pic>
      <p:cxnSp>
        <p:nvCxnSpPr>
          <p:cNvPr id="180" name="Straight Connector 179"/>
          <p:cNvCxnSpPr/>
          <p:nvPr/>
        </p:nvCxnSpPr>
        <p:spPr>
          <a:xfrm>
            <a:off x="4822027" y="2263292"/>
            <a:ext cx="39533" cy="37500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5927464" y="1958492"/>
            <a:ext cx="0" cy="292608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7184227" y="1897532"/>
            <a:ext cx="0" cy="301752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8251027" y="1948618"/>
            <a:ext cx="0" cy="292608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4822027" y="4915052"/>
            <a:ext cx="3429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4822027" y="3848252"/>
            <a:ext cx="1105437"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5937123" y="3848252"/>
            <a:ext cx="1247104"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H="1">
            <a:off x="7184227" y="4915052"/>
            <a:ext cx="1066800" cy="1098240"/>
          </a:xfrm>
          <a:prstGeom prst="line">
            <a:avLst/>
          </a:prstGeom>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5542975" y="4229252"/>
            <a:ext cx="599404" cy="369332"/>
          </a:xfrm>
          <a:prstGeom prst="rect">
            <a:avLst/>
          </a:prstGeom>
          <a:noFill/>
        </p:spPr>
        <p:txBody>
          <a:bodyPr wrap="square" rtlCol="0">
            <a:spAutoFit/>
          </a:bodyPr>
          <a:lstStyle/>
          <a:p>
            <a:r>
              <a:rPr lang="en-US" dirty="0" smtClean="0"/>
              <a:t>A</a:t>
            </a:r>
            <a:r>
              <a:rPr lang="en-US" baseline="-25000" dirty="0" smtClean="0"/>
              <a:t>12</a:t>
            </a:r>
            <a:endParaRPr lang="en-US" dirty="0"/>
          </a:p>
        </p:txBody>
      </p:sp>
      <p:sp>
        <p:nvSpPr>
          <p:cNvPr id="189" name="TextBox 188"/>
          <p:cNvSpPr txBox="1"/>
          <p:nvPr/>
        </p:nvSpPr>
        <p:spPr>
          <a:xfrm>
            <a:off x="7136468" y="5251017"/>
            <a:ext cx="599404" cy="369332"/>
          </a:xfrm>
          <a:prstGeom prst="rect">
            <a:avLst/>
          </a:prstGeom>
          <a:noFill/>
        </p:spPr>
        <p:txBody>
          <a:bodyPr wrap="square" rtlCol="0">
            <a:spAutoFit/>
          </a:bodyPr>
          <a:lstStyle/>
          <a:p>
            <a:r>
              <a:rPr lang="en-US" dirty="0" smtClean="0"/>
              <a:t>A</a:t>
            </a:r>
            <a:r>
              <a:rPr lang="en-US" baseline="-25000" dirty="0" smtClean="0"/>
              <a:t>22</a:t>
            </a:r>
            <a:endParaRPr lang="en-US" dirty="0"/>
          </a:p>
        </p:txBody>
      </p:sp>
      <p:cxnSp>
        <p:nvCxnSpPr>
          <p:cNvPr id="22" name="Straight Connector 21"/>
          <p:cNvCxnSpPr/>
          <p:nvPr/>
        </p:nvCxnSpPr>
        <p:spPr>
          <a:xfrm flipV="1">
            <a:off x="5927464" y="3848252"/>
            <a:ext cx="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7184227" y="4915052"/>
            <a:ext cx="0" cy="1066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822027" y="3848252"/>
            <a:ext cx="1105437"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4483688" y="3650707"/>
            <a:ext cx="599404" cy="369332"/>
          </a:xfrm>
          <a:prstGeom prst="rect">
            <a:avLst/>
          </a:prstGeom>
          <a:noFill/>
        </p:spPr>
        <p:txBody>
          <a:bodyPr wrap="square" rtlCol="0">
            <a:spAutoFit/>
          </a:bodyPr>
          <a:lstStyle/>
          <a:p>
            <a:r>
              <a:rPr lang="en-US" dirty="0" smtClean="0"/>
              <a:t>+1</a:t>
            </a:r>
            <a:endParaRPr lang="en-US" dirty="0"/>
          </a:p>
        </p:txBody>
      </p:sp>
      <p:cxnSp>
        <p:nvCxnSpPr>
          <p:cNvPr id="193" name="Straight Connector 192"/>
          <p:cNvCxnSpPr/>
          <p:nvPr/>
        </p:nvCxnSpPr>
        <p:spPr>
          <a:xfrm flipH="1">
            <a:off x="4861560" y="6013292"/>
            <a:ext cx="237744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4" name="TextBox 193"/>
          <p:cNvSpPr txBox="1"/>
          <p:nvPr/>
        </p:nvSpPr>
        <p:spPr>
          <a:xfrm>
            <a:off x="4496567" y="5802868"/>
            <a:ext cx="599404" cy="369332"/>
          </a:xfrm>
          <a:prstGeom prst="rect">
            <a:avLst/>
          </a:prstGeom>
          <a:noFill/>
        </p:spPr>
        <p:txBody>
          <a:bodyPr wrap="square" rtlCol="0">
            <a:spAutoFit/>
          </a:bodyPr>
          <a:lstStyle/>
          <a:p>
            <a:r>
              <a:rPr lang="en-US" dirty="0" smtClean="0"/>
              <a:t>- 1</a:t>
            </a:r>
            <a:endParaRPr lang="en-US" dirty="0"/>
          </a:p>
        </p:txBody>
      </p:sp>
      <p:sp>
        <p:nvSpPr>
          <p:cNvPr id="28" name="Oval 27"/>
          <p:cNvSpPr/>
          <p:nvPr/>
        </p:nvSpPr>
        <p:spPr>
          <a:xfrm>
            <a:off x="6511219" y="4839537"/>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Box 194"/>
          <p:cNvSpPr txBox="1"/>
          <p:nvPr/>
        </p:nvSpPr>
        <p:spPr>
          <a:xfrm>
            <a:off x="5542975" y="859178"/>
            <a:ext cx="2708052" cy="369332"/>
          </a:xfrm>
          <a:prstGeom prst="rect">
            <a:avLst/>
          </a:prstGeom>
          <a:noFill/>
        </p:spPr>
        <p:txBody>
          <a:bodyPr wrap="square" rtlCol="0">
            <a:spAutoFit/>
          </a:bodyPr>
          <a:lstStyle/>
          <a:p>
            <a:r>
              <a:rPr lang="en-US" u="sng" dirty="0" smtClean="0">
                <a:latin typeface="Times New Roman" pitchFamily="18" charset="0"/>
                <a:cs typeface="Times New Roman" pitchFamily="18" charset="0"/>
              </a:rPr>
              <a:t>Second mode shape plot</a:t>
            </a:r>
            <a:endParaRPr lang="en-US" u="sng" dirty="0">
              <a:latin typeface="Times New Roman" pitchFamily="18" charset="0"/>
              <a:cs typeface="Times New Roman" pitchFamily="18" charset="0"/>
            </a:endParaRPr>
          </a:p>
        </p:txBody>
      </p:sp>
      <p:cxnSp>
        <p:nvCxnSpPr>
          <p:cNvPr id="32" name="Straight Connector 31"/>
          <p:cNvCxnSpPr/>
          <p:nvPr/>
        </p:nvCxnSpPr>
        <p:spPr>
          <a:xfrm>
            <a:off x="4343400" y="762000"/>
            <a:ext cx="0" cy="6096000"/>
          </a:xfrm>
          <a:prstGeom prst="line">
            <a:avLst/>
          </a:prstGeom>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4778523" y="6338552"/>
            <a:ext cx="3472504" cy="369332"/>
          </a:xfrm>
          <a:prstGeom prst="rect">
            <a:avLst/>
          </a:prstGeom>
          <a:noFill/>
        </p:spPr>
        <p:txBody>
          <a:bodyPr wrap="square" rtlCol="0">
            <a:spAutoFit/>
          </a:bodyPr>
          <a:lstStyle/>
          <a:p>
            <a:pPr marL="285750" indent="-285750">
              <a:buFont typeface="Courier New" pitchFamily="49" charset="0"/>
              <a:buChar char="o"/>
            </a:pPr>
            <a:r>
              <a:rPr lang="en-US" dirty="0" smtClean="0">
                <a:latin typeface="Times New Roman" pitchFamily="18" charset="0"/>
                <a:cs typeface="Times New Roman" pitchFamily="18" charset="0"/>
              </a:rPr>
              <a:t>Both masses are out of  phase.</a:t>
            </a:r>
            <a:endParaRPr lang="en-US" dirty="0">
              <a:latin typeface="Times New Roman" pitchFamily="18" charset="0"/>
              <a:cs typeface="Times New Roman" pitchFamily="18" charset="0"/>
            </a:endParaRPr>
          </a:p>
        </p:txBody>
      </p:sp>
      <p:cxnSp>
        <p:nvCxnSpPr>
          <p:cNvPr id="34" name="Straight Arrow Connector 33"/>
          <p:cNvCxnSpPr>
            <a:stCxn id="28" idx="3"/>
          </p:cNvCxnSpPr>
          <p:nvPr/>
        </p:nvCxnSpPr>
        <p:spPr>
          <a:xfrm flipH="1">
            <a:off x="6142379" y="4917586"/>
            <a:ext cx="382231" cy="546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65403" y="5464172"/>
            <a:ext cx="862923" cy="369332"/>
          </a:xfrm>
          <a:prstGeom prst="rect">
            <a:avLst/>
          </a:prstGeom>
          <a:noFill/>
        </p:spPr>
        <p:txBody>
          <a:bodyPr wrap="square" rtlCol="0">
            <a:spAutoFit/>
          </a:bodyPr>
          <a:lstStyle/>
          <a:p>
            <a:r>
              <a:rPr lang="en-US" dirty="0" smtClean="0"/>
              <a:t>Node</a:t>
            </a:r>
            <a:endParaRPr lang="en-US" dirty="0"/>
          </a:p>
        </p:txBody>
      </p:sp>
    </p:spTree>
    <p:extLst>
      <p:ext uri="{BB962C8B-B14F-4D97-AF65-F5344CB8AC3E}">
        <p14:creationId xmlns:p14="http://schemas.microsoft.com/office/powerpoint/2010/main" val="571507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Node</a:t>
            </a:r>
            <a:endParaRPr lang="en-US" sz="3200" dirty="0">
              <a:latin typeface="Times New Roman" pitchFamily="18" charset="0"/>
              <a:cs typeface="Times New Roman" pitchFamily="18" charset="0"/>
            </a:endParaRPr>
          </a:p>
        </p:txBody>
      </p:sp>
      <p:cxnSp>
        <p:nvCxnSpPr>
          <p:cNvPr id="184" name="Straight Connector 183"/>
          <p:cNvCxnSpPr/>
          <p:nvPr/>
        </p:nvCxnSpPr>
        <p:spPr>
          <a:xfrm>
            <a:off x="2743200" y="2657333"/>
            <a:ext cx="3429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2743200" y="1590533"/>
            <a:ext cx="1105437"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3858296" y="1590533"/>
            <a:ext cx="1247104"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H="1">
            <a:off x="5105400" y="2657333"/>
            <a:ext cx="1066800" cy="1098240"/>
          </a:xfrm>
          <a:prstGeom prst="line">
            <a:avLst/>
          </a:prstGeom>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3464148" y="1971533"/>
            <a:ext cx="599404" cy="369332"/>
          </a:xfrm>
          <a:prstGeom prst="rect">
            <a:avLst/>
          </a:prstGeom>
          <a:noFill/>
        </p:spPr>
        <p:txBody>
          <a:bodyPr wrap="square" rtlCol="0">
            <a:spAutoFit/>
          </a:bodyPr>
          <a:lstStyle/>
          <a:p>
            <a:r>
              <a:rPr lang="en-US" dirty="0" smtClean="0"/>
              <a:t>A</a:t>
            </a:r>
            <a:r>
              <a:rPr lang="en-US" baseline="-25000" dirty="0" smtClean="0"/>
              <a:t>12</a:t>
            </a:r>
            <a:endParaRPr lang="en-US" dirty="0"/>
          </a:p>
        </p:txBody>
      </p:sp>
      <p:sp>
        <p:nvSpPr>
          <p:cNvPr id="189" name="TextBox 188"/>
          <p:cNvSpPr txBox="1"/>
          <p:nvPr/>
        </p:nvSpPr>
        <p:spPr>
          <a:xfrm>
            <a:off x="5057641" y="2993298"/>
            <a:ext cx="599404" cy="369332"/>
          </a:xfrm>
          <a:prstGeom prst="rect">
            <a:avLst/>
          </a:prstGeom>
          <a:noFill/>
        </p:spPr>
        <p:txBody>
          <a:bodyPr wrap="square" rtlCol="0">
            <a:spAutoFit/>
          </a:bodyPr>
          <a:lstStyle/>
          <a:p>
            <a:r>
              <a:rPr lang="en-US" dirty="0" smtClean="0"/>
              <a:t>A</a:t>
            </a:r>
            <a:r>
              <a:rPr lang="en-US" baseline="-25000" dirty="0" smtClean="0"/>
              <a:t>22</a:t>
            </a:r>
            <a:endParaRPr lang="en-US" dirty="0"/>
          </a:p>
        </p:txBody>
      </p:sp>
      <p:cxnSp>
        <p:nvCxnSpPr>
          <p:cNvPr id="22" name="Straight Connector 21"/>
          <p:cNvCxnSpPr/>
          <p:nvPr/>
        </p:nvCxnSpPr>
        <p:spPr>
          <a:xfrm flipV="1">
            <a:off x="3848637" y="1590533"/>
            <a:ext cx="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5105400" y="2657333"/>
            <a:ext cx="0" cy="1066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432392" y="2581818"/>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stCxn id="28" idx="3"/>
          </p:cNvCxnSpPr>
          <p:nvPr/>
        </p:nvCxnSpPr>
        <p:spPr>
          <a:xfrm flipH="1">
            <a:off x="4063552" y="2659867"/>
            <a:ext cx="382231" cy="546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686576" y="3206453"/>
            <a:ext cx="862923" cy="369332"/>
          </a:xfrm>
          <a:prstGeom prst="rect">
            <a:avLst/>
          </a:prstGeom>
          <a:noFill/>
        </p:spPr>
        <p:txBody>
          <a:bodyPr wrap="square" rtlCol="0">
            <a:spAutoFit/>
          </a:bodyPr>
          <a:lstStyle/>
          <a:p>
            <a:r>
              <a:rPr lang="en-US" dirty="0" smtClean="0"/>
              <a:t>Node</a:t>
            </a:r>
            <a:endParaRPr lang="en-US" dirty="0"/>
          </a:p>
        </p:txBody>
      </p:sp>
      <p:sp>
        <p:nvSpPr>
          <p:cNvPr id="3" name="Rectangle 2"/>
          <p:cNvSpPr/>
          <p:nvPr/>
        </p:nvSpPr>
        <p:spPr>
          <a:xfrm>
            <a:off x="152400" y="838200"/>
            <a:ext cx="7996741" cy="369332"/>
          </a:xfrm>
          <a:prstGeom prst="rect">
            <a:avLst/>
          </a:prstGeom>
        </p:spPr>
        <p:txBody>
          <a:bodyPr wrap="none">
            <a:spAutoFit/>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point which vibrate with zero amplitude i.e. The stationary point is called node. </a:t>
            </a: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36" y="4572000"/>
            <a:ext cx="3578940" cy="2182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340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wo degree-of-freedom systems Find the naturalfreq... The uniform 4kg  cylinder A, of mass m and radius r... The uniform 4kg cylinder A, of mass m  and radius r... The uniform 4kg cylin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910" y="1981200"/>
            <a:ext cx="6648445"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228601"/>
            <a:ext cx="6858000" cy="369332"/>
          </a:xfrm>
          <a:prstGeom prst="rect">
            <a:avLst/>
          </a:prstGeom>
        </p:spPr>
        <p:txBody>
          <a:bodyPr wrap="square">
            <a:spAutoFit/>
          </a:bodyPr>
          <a:lstStyle/>
          <a:p>
            <a:pPr marL="457200" indent="-457200">
              <a:buAutoNum type="arabicPeriod"/>
            </a:pPr>
            <a:r>
              <a:rPr lang="en-US" dirty="0" smtClean="0">
                <a:solidFill>
                  <a:srgbClr val="FF0000"/>
                </a:solidFill>
                <a:latin typeface="Times New Roman" pitchFamily="18" charset="0"/>
                <a:cs typeface="Times New Roman" pitchFamily="18" charset="0"/>
              </a:rPr>
              <a:t>Two </a:t>
            </a:r>
            <a:r>
              <a:rPr lang="en-US" dirty="0">
                <a:solidFill>
                  <a:srgbClr val="FF0000"/>
                </a:solidFill>
                <a:latin typeface="Times New Roman" pitchFamily="18" charset="0"/>
                <a:cs typeface="Times New Roman" pitchFamily="18" charset="0"/>
              </a:rPr>
              <a:t>natural frequencies of 2-DOF spring mass </a:t>
            </a:r>
            <a:r>
              <a:rPr lang="en-US" dirty="0" smtClean="0">
                <a:solidFill>
                  <a:srgbClr val="FF0000"/>
                </a:solidFill>
                <a:latin typeface="Times New Roman" pitchFamily="18" charset="0"/>
                <a:cs typeface="Times New Roman" pitchFamily="18" charset="0"/>
              </a:rPr>
              <a:t>system</a:t>
            </a:r>
            <a:endParaRPr lang="en-US" dirty="0">
              <a:solidFill>
                <a:srgbClr val="FF0000"/>
              </a:solidFill>
              <a:latin typeface="Times New Roman" pitchFamily="18" charset="0"/>
              <a:cs typeface="Times New Roman" pitchFamily="18" charset="0"/>
            </a:endParaRPr>
          </a:p>
        </p:txBody>
      </p:sp>
      <p:cxnSp>
        <p:nvCxnSpPr>
          <p:cNvPr id="3" name="Straight Arrow Connector 2"/>
          <p:cNvCxnSpPr/>
          <p:nvPr/>
        </p:nvCxnSpPr>
        <p:spPr>
          <a:xfrm>
            <a:off x="3200400" y="2209800"/>
            <a:ext cx="952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10200" y="2209800"/>
            <a:ext cx="952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05200" y="1752600"/>
            <a:ext cx="533400" cy="369332"/>
          </a:xfrm>
          <a:prstGeom prst="rect">
            <a:avLst/>
          </a:prstGeom>
          <a:noFill/>
        </p:spPr>
        <p:txBody>
          <a:bodyPr wrap="square" rtlCol="0">
            <a:spAutoFit/>
          </a:bodyPr>
          <a:lstStyle/>
          <a:p>
            <a:r>
              <a:rPr lang="en-US" dirty="0" smtClean="0"/>
              <a:t>x</a:t>
            </a:r>
            <a:r>
              <a:rPr lang="en-US" baseline="-25000" dirty="0" smtClean="0"/>
              <a:t>1</a:t>
            </a:r>
            <a:endParaRPr lang="en-US" dirty="0"/>
          </a:p>
        </p:txBody>
      </p:sp>
      <p:sp>
        <p:nvSpPr>
          <p:cNvPr id="9" name="TextBox 8"/>
          <p:cNvSpPr txBox="1"/>
          <p:nvPr/>
        </p:nvSpPr>
        <p:spPr>
          <a:xfrm>
            <a:off x="5619750" y="1796534"/>
            <a:ext cx="533400" cy="369332"/>
          </a:xfrm>
          <a:prstGeom prst="rect">
            <a:avLst/>
          </a:prstGeom>
          <a:noFill/>
        </p:spPr>
        <p:txBody>
          <a:bodyPr wrap="square" rtlCol="0">
            <a:spAutoFit/>
          </a:bodyPr>
          <a:lstStyle/>
          <a:p>
            <a:r>
              <a:rPr lang="en-US" dirty="0" smtClean="0"/>
              <a:t>x</a:t>
            </a:r>
            <a:r>
              <a:rPr lang="en-US" baseline="-25000" dirty="0" smtClean="0"/>
              <a:t>2</a:t>
            </a:r>
            <a:endParaRPr lang="en-US" dirty="0"/>
          </a:p>
        </p:txBody>
      </p:sp>
      <p:pic>
        <p:nvPicPr>
          <p:cNvPr id="10" name="Picture 2" descr="Two degree-of-freedom systems Find the naturalfreq... The uniform 4kg  cylinder A, of mass m and radius r... The uniform 4kg cylinder A, of mass m  and radius r... The uniform 4kg cylinder"/>
          <p:cNvPicPr>
            <a:picLocks noChangeAspect="1" noChangeArrowheads="1"/>
          </p:cNvPicPr>
          <p:nvPr/>
        </p:nvPicPr>
        <p:blipFill rotWithShape="1">
          <a:blip r:embed="rId2">
            <a:extLst>
              <a:ext uri="{28A0092B-C50C-407E-A947-70E740481C1C}">
                <a14:useLocalDpi xmlns:a14="http://schemas.microsoft.com/office/drawing/2010/main" val="0"/>
              </a:ext>
            </a:extLst>
          </a:blip>
          <a:srcRect l="29053" r="52460"/>
          <a:stretch/>
        </p:blipFill>
        <p:spPr bwMode="auto">
          <a:xfrm>
            <a:off x="1748872" y="3722997"/>
            <a:ext cx="1229139" cy="2743200"/>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p:nvPr/>
        </p:nvCxnSpPr>
        <p:spPr>
          <a:xfrm flipH="1">
            <a:off x="952085" y="4773232"/>
            <a:ext cx="781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1254" y="4562062"/>
            <a:ext cx="1031599" cy="369332"/>
          </a:xfrm>
          <a:prstGeom prst="rect">
            <a:avLst/>
          </a:prstGeom>
          <a:noFill/>
        </p:spPr>
        <p:txBody>
          <a:bodyPr wrap="square" rtlCol="0">
            <a:spAutoFit/>
          </a:bodyPr>
          <a:lstStyle/>
          <a:p>
            <a:r>
              <a:rPr lang="en-US" dirty="0" smtClean="0"/>
              <a:t>10 *x</a:t>
            </a:r>
            <a:r>
              <a:rPr lang="en-US" baseline="-25000" dirty="0" smtClean="0"/>
              <a:t>1</a:t>
            </a:r>
            <a:endParaRPr lang="en-US" dirty="0"/>
          </a:p>
        </p:txBody>
      </p:sp>
      <p:cxnSp>
        <p:nvCxnSpPr>
          <p:cNvPr id="17" name="Straight Arrow Connector 16"/>
          <p:cNvCxnSpPr/>
          <p:nvPr/>
        </p:nvCxnSpPr>
        <p:spPr>
          <a:xfrm>
            <a:off x="2978011" y="4743415"/>
            <a:ext cx="476250" cy="3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454261" y="4555436"/>
            <a:ext cx="1378226" cy="369332"/>
          </a:xfrm>
          <a:prstGeom prst="rect">
            <a:avLst/>
          </a:prstGeom>
          <a:noFill/>
        </p:spPr>
        <p:txBody>
          <a:bodyPr wrap="square" rtlCol="0">
            <a:spAutoFit/>
          </a:bodyPr>
          <a:lstStyle/>
          <a:p>
            <a:r>
              <a:rPr lang="en-US" dirty="0" smtClean="0"/>
              <a:t>1*(x</a:t>
            </a:r>
            <a:r>
              <a:rPr lang="en-US" baseline="-25000" dirty="0" smtClean="0"/>
              <a:t>2</a:t>
            </a:r>
            <a:r>
              <a:rPr lang="en-US" dirty="0" smtClean="0"/>
              <a:t> – x</a:t>
            </a:r>
            <a:r>
              <a:rPr lang="en-US" baseline="-25000" dirty="0" smtClean="0"/>
              <a:t>1</a:t>
            </a:r>
            <a:r>
              <a:rPr lang="en-US" dirty="0" smtClean="0"/>
              <a:t> )</a:t>
            </a:r>
            <a:endParaRPr lang="en-US" dirty="0"/>
          </a:p>
        </p:txBody>
      </p:sp>
      <p:pic>
        <p:nvPicPr>
          <p:cNvPr id="21" name="Picture 2" descr="Two degree-of-freedom systems Find the naturalfreq... The uniform 4kg  cylinder A, of mass m and radius r... The uniform 4kg cylinder A, of mass m  and radius r... The uniform 4kg cylinder"/>
          <p:cNvPicPr>
            <a:picLocks noChangeAspect="1" noChangeArrowheads="1"/>
          </p:cNvPicPr>
          <p:nvPr/>
        </p:nvPicPr>
        <p:blipFill rotWithShape="1">
          <a:blip r:embed="rId2">
            <a:extLst>
              <a:ext uri="{28A0092B-C50C-407E-A947-70E740481C1C}">
                <a14:useLocalDpi xmlns:a14="http://schemas.microsoft.com/office/drawing/2010/main" val="0"/>
              </a:ext>
            </a:extLst>
          </a:blip>
          <a:srcRect l="61642" t="21618" r="20917" b="38164"/>
          <a:stretch/>
        </p:blipFill>
        <p:spPr bwMode="auto">
          <a:xfrm>
            <a:off x="6583017" y="4373147"/>
            <a:ext cx="1159565" cy="1103242"/>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4849052" y="4588566"/>
            <a:ext cx="1378226" cy="369332"/>
          </a:xfrm>
          <a:prstGeom prst="rect">
            <a:avLst/>
          </a:prstGeom>
          <a:noFill/>
        </p:spPr>
        <p:txBody>
          <a:bodyPr wrap="square" rtlCol="0">
            <a:spAutoFit/>
          </a:bodyPr>
          <a:lstStyle/>
          <a:p>
            <a:r>
              <a:rPr lang="en-US" dirty="0" smtClean="0"/>
              <a:t>1*(x</a:t>
            </a:r>
            <a:r>
              <a:rPr lang="en-US" baseline="-25000" dirty="0" smtClean="0"/>
              <a:t>2</a:t>
            </a:r>
            <a:r>
              <a:rPr lang="en-US" dirty="0" smtClean="0"/>
              <a:t> – x</a:t>
            </a:r>
            <a:r>
              <a:rPr lang="en-US" baseline="-25000" dirty="0" smtClean="0"/>
              <a:t>1</a:t>
            </a:r>
            <a:r>
              <a:rPr lang="en-US" dirty="0" smtClean="0"/>
              <a:t> )</a:t>
            </a:r>
            <a:endParaRPr lang="en-US" dirty="0"/>
          </a:p>
        </p:txBody>
      </p:sp>
      <p:cxnSp>
        <p:nvCxnSpPr>
          <p:cNvPr id="23" name="Straight Arrow Connector 22"/>
          <p:cNvCxnSpPr/>
          <p:nvPr/>
        </p:nvCxnSpPr>
        <p:spPr>
          <a:xfrm flipH="1">
            <a:off x="5912955" y="4799736"/>
            <a:ext cx="69656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7742582" y="4799736"/>
            <a:ext cx="69656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765774" y="4413840"/>
            <a:ext cx="1378226" cy="369332"/>
          </a:xfrm>
          <a:prstGeom prst="rect">
            <a:avLst/>
          </a:prstGeom>
          <a:noFill/>
        </p:spPr>
        <p:txBody>
          <a:bodyPr wrap="square" rtlCol="0">
            <a:spAutoFit/>
          </a:bodyPr>
          <a:lstStyle/>
          <a:p>
            <a:r>
              <a:rPr lang="en-US" dirty="0" smtClean="0"/>
              <a:t>3*x</a:t>
            </a:r>
            <a:r>
              <a:rPr lang="en-US" baseline="-25000" dirty="0" smtClean="0"/>
              <a:t>2</a:t>
            </a:r>
            <a:endParaRPr lang="en-US" dirty="0"/>
          </a:p>
        </p:txBody>
      </p:sp>
    </p:spTree>
    <p:extLst>
      <p:ext uri="{BB962C8B-B14F-4D97-AF65-F5344CB8AC3E}">
        <p14:creationId xmlns:p14="http://schemas.microsoft.com/office/powerpoint/2010/main" val="2619050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1"/>
            <a:ext cx="6858000" cy="369332"/>
          </a:xfrm>
          <a:prstGeom prst="rect">
            <a:avLst/>
          </a:prstGeom>
        </p:spPr>
        <p:txBody>
          <a:bodyPr wrap="square">
            <a:spAutoFit/>
          </a:bodyPr>
          <a:lstStyle/>
          <a:p>
            <a:pPr marL="457200" indent="-457200">
              <a:buAutoNum type="arabicPeriod"/>
            </a:pPr>
            <a:r>
              <a:rPr lang="en-US" dirty="0" smtClean="0">
                <a:solidFill>
                  <a:srgbClr val="FF0000"/>
                </a:solidFill>
                <a:latin typeface="Times New Roman" pitchFamily="18" charset="0"/>
                <a:cs typeface="Times New Roman" pitchFamily="18" charset="0"/>
              </a:rPr>
              <a:t>Two </a:t>
            </a:r>
            <a:r>
              <a:rPr lang="en-US" dirty="0">
                <a:solidFill>
                  <a:srgbClr val="FF0000"/>
                </a:solidFill>
                <a:latin typeface="Times New Roman" pitchFamily="18" charset="0"/>
                <a:cs typeface="Times New Roman" pitchFamily="18" charset="0"/>
              </a:rPr>
              <a:t>natural frequencies of 2-DOF spring mass </a:t>
            </a:r>
            <a:r>
              <a:rPr lang="en-US" dirty="0" smtClean="0">
                <a:solidFill>
                  <a:srgbClr val="FF0000"/>
                </a:solidFill>
                <a:latin typeface="Times New Roman" pitchFamily="18" charset="0"/>
                <a:cs typeface="Times New Roman" pitchFamily="18" charset="0"/>
              </a:rPr>
              <a:t>system</a:t>
            </a:r>
            <a:endParaRPr lang="en-US" dirty="0">
              <a:solidFill>
                <a:srgbClr val="FF0000"/>
              </a:solidFill>
              <a:latin typeface="Times New Roman" pitchFamily="18" charset="0"/>
              <a:cs typeface="Times New Roman" pitchFamily="18" charset="0"/>
            </a:endParaRPr>
          </a:p>
        </p:txBody>
      </p:sp>
      <p:pic>
        <p:nvPicPr>
          <p:cNvPr id="10" name="Picture 2" descr="Two degree-of-freedom systems Find the naturalfreq... The uniform 4kg  cylinder A, of mass m and radius r... The uniform 4kg cylinder A, of mass m  and radius r... The uniform 4kg cylinder"/>
          <p:cNvPicPr>
            <a:picLocks noChangeAspect="1" noChangeArrowheads="1"/>
          </p:cNvPicPr>
          <p:nvPr/>
        </p:nvPicPr>
        <p:blipFill rotWithShape="1">
          <a:blip r:embed="rId2">
            <a:extLst>
              <a:ext uri="{28A0092B-C50C-407E-A947-70E740481C1C}">
                <a14:useLocalDpi xmlns:a14="http://schemas.microsoft.com/office/drawing/2010/main" val="0"/>
              </a:ext>
            </a:extLst>
          </a:blip>
          <a:srcRect l="29053" t="17211" r="52460" b="29845"/>
          <a:stretch/>
        </p:blipFill>
        <p:spPr bwMode="auto">
          <a:xfrm>
            <a:off x="1785731" y="762796"/>
            <a:ext cx="1229139" cy="1452370"/>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p:nvPr/>
        </p:nvCxnSpPr>
        <p:spPr>
          <a:xfrm flipH="1">
            <a:off x="988944" y="1340921"/>
            <a:ext cx="781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8113" y="1129751"/>
            <a:ext cx="1031599" cy="369332"/>
          </a:xfrm>
          <a:prstGeom prst="rect">
            <a:avLst/>
          </a:prstGeom>
          <a:noFill/>
        </p:spPr>
        <p:txBody>
          <a:bodyPr wrap="square" rtlCol="0">
            <a:spAutoFit/>
          </a:bodyPr>
          <a:lstStyle/>
          <a:p>
            <a:r>
              <a:rPr lang="en-US" dirty="0" smtClean="0"/>
              <a:t>10 *x</a:t>
            </a:r>
            <a:r>
              <a:rPr lang="en-US" baseline="-25000" dirty="0" smtClean="0"/>
              <a:t>1</a:t>
            </a:r>
            <a:endParaRPr lang="en-US" dirty="0"/>
          </a:p>
        </p:txBody>
      </p:sp>
      <p:cxnSp>
        <p:nvCxnSpPr>
          <p:cNvPr id="17" name="Straight Arrow Connector 16"/>
          <p:cNvCxnSpPr/>
          <p:nvPr/>
        </p:nvCxnSpPr>
        <p:spPr>
          <a:xfrm>
            <a:off x="3014870" y="1311104"/>
            <a:ext cx="476250" cy="3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491120" y="1123125"/>
            <a:ext cx="1378226" cy="369332"/>
          </a:xfrm>
          <a:prstGeom prst="rect">
            <a:avLst/>
          </a:prstGeom>
          <a:noFill/>
        </p:spPr>
        <p:txBody>
          <a:bodyPr wrap="square" rtlCol="0">
            <a:spAutoFit/>
          </a:bodyPr>
          <a:lstStyle/>
          <a:p>
            <a:r>
              <a:rPr lang="en-US" dirty="0" smtClean="0"/>
              <a:t>1*(x</a:t>
            </a:r>
            <a:r>
              <a:rPr lang="en-US" baseline="-25000" dirty="0" smtClean="0"/>
              <a:t>2</a:t>
            </a:r>
            <a:r>
              <a:rPr lang="en-US" dirty="0" smtClean="0"/>
              <a:t> – x</a:t>
            </a:r>
            <a:r>
              <a:rPr lang="en-US" baseline="-25000" dirty="0" smtClean="0"/>
              <a:t>1</a:t>
            </a:r>
            <a:r>
              <a:rPr lang="en-US" dirty="0" smtClean="0"/>
              <a:t> )</a:t>
            </a:r>
            <a:endParaRPr lang="en-US" dirty="0"/>
          </a:p>
        </p:txBody>
      </p:sp>
      <p:pic>
        <p:nvPicPr>
          <p:cNvPr id="21" name="Picture 2" descr="Two degree-of-freedom systems Find the naturalfreq... The uniform 4kg  cylinder A, of mass m and radius r... The uniform 4kg cylinder A, of mass m  and radius r... The uniform 4kg cylinder"/>
          <p:cNvPicPr>
            <a:picLocks noChangeAspect="1" noChangeArrowheads="1"/>
          </p:cNvPicPr>
          <p:nvPr/>
        </p:nvPicPr>
        <p:blipFill rotWithShape="1">
          <a:blip r:embed="rId2">
            <a:extLst>
              <a:ext uri="{28A0092B-C50C-407E-A947-70E740481C1C}">
                <a14:useLocalDpi xmlns:a14="http://schemas.microsoft.com/office/drawing/2010/main" val="0"/>
              </a:ext>
            </a:extLst>
          </a:blip>
          <a:srcRect l="61642" t="21618" r="20917" b="38164"/>
          <a:stretch/>
        </p:blipFill>
        <p:spPr bwMode="auto">
          <a:xfrm>
            <a:off x="7010400" y="762796"/>
            <a:ext cx="1159565" cy="1103242"/>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5276435" y="978215"/>
            <a:ext cx="1378226" cy="369332"/>
          </a:xfrm>
          <a:prstGeom prst="rect">
            <a:avLst/>
          </a:prstGeom>
          <a:noFill/>
        </p:spPr>
        <p:txBody>
          <a:bodyPr wrap="square" rtlCol="0">
            <a:spAutoFit/>
          </a:bodyPr>
          <a:lstStyle/>
          <a:p>
            <a:r>
              <a:rPr lang="en-US" dirty="0" smtClean="0"/>
              <a:t>1*(x</a:t>
            </a:r>
            <a:r>
              <a:rPr lang="en-US" baseline="-25000" dirty="0" smtClean="0"/>
              <a:t>2</a:t>
            </a:r>
            <a:r>
              <a:rPr lang="en-US" dirty="0" smtClean="0"/>
              <a:t> – x</a:t>
            </a:r>
            <a:r>
              <a:rPr lang="en-US" baseline="-25000" dirty="0" smtClean="0"/>
              <a:t>1</a:t>
            </a:r>
            <a:r>
              <a:rPr lang="en-US" dirty="0" smtClean="0"/>
              <a:t> )</a:t>
            </a:r>
            <a:endParaRPr lang="en-US" dirty="0"/>
          </a:p>
        </p:txBody>
      </p:sp>
      <p:cxnSp>
        <p:nvCxnSpPr>
          <p:cNvPr id="23" name="Straight Arrow Connector 22"/>
          <p:cNvCxnSpPr/>
          <p:nvPr/>
        </p:nvCxnSpPr>
        <p:spPr>
          <a:xfrm flipH="1">
            <a:off x="6340338" y="1189385"/>
            <a:ext cx="69656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8169965" y="1189385"/>
            <a:ext cx="69656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305800" y="776914"/>
            <a:ext cx="1378226" cy="369332"/>
          </a:xfrm>
          <a:prstGeom prst="rect">
            <a:avLst/>
          </a:prstGeom>
          <a:noFill/>
        </p:spPr>
        <p:txBody>
          <a:bodyPr wrap="square" rtlCol="0">
            <a:spAutoFit/>
          </a:bodyPr>
          <a:lstStyle/>
          <a:p>
            <a:r>
              <a:rPr lang="en-US" dirty="0" smtClean="0"/>
              <a:t>3*x</a:t>
            </a:r>
            <a:r>
              <a:rPr lang="en-US" baseline="-25000" dirty="0" smtClean="0"/>
              <a:t>2</a:t>
            </a:r>
            <a:endParaRPr lang="en-US" dirty="0"/>
          </a:p>
        </p:txBody>
      </p:sp>
      <p:sp>
        <p:nvSpPr>
          <p:cNvPr id="18" name="TextBox 17"/>
          <p:cNvSpPr txBox="1"/>
          <p:nvPr/>
        </p:nvSpPr>
        <p:spPr>
          <a:xfrm>
            <a:off x="473144" y="2849220"/>
            <a:ext cx="3870256" cy="369332"/>
          </a:xfrm>
          <a:prstGeom prst="rect">
            <a:avLst/>
          </a:prstGeom>
          <a:noFill/>
        </p:spPr>
        <p:txBody>
          <a:bodyPr wrap="square" rtlCol="0">
            <a:spAutoFit/>
          </a:bodyPr>
          <a:lstStyle/>
          <a:p>
            <a:r>
              <a:rPr lang="en-US" dirty="0"/>
              <a:t>150* ẍ</a:t>
            </a:r>
            <a:r>
              <a:rPr lang="en-US" baseline="-25000" dirty="0"/>
              <a:t>1  </a:t>
            </a:r>
            <a:r>
              <a:rPr lang="en-US" dirty="0"/>
              <a:t> = 1000(x</a:t>
            </a:r>
            <a:r>
              <a:rPr lang="en-US" baseline="-25000" dirty="0"/>
              <a:t>2</a:t>
            </a:r>
            <a:r>
              <a:rPr lang="en-US" dirty="0"/>
              <a:t>– x</a:t>
            </a:r>
            <a:r>
              <a:rPr lang="en-US" baseline="-25000" dirty="0"/>
              <a:t>1</a:t>
            </a:r>
            <a:r>
              <a:rPr lang="en-US" dirty="0"/>
              <a:t> ) - 10 000*x</a:t>
            </a:r>
            <a:r>
              <a:rPr lang="en-US" baseline="-25000" dirty="0"/>
              <a:t>1</a:t>
            </a:r>
            <a:endParaRPr lang="en-US" dirty="0"/>
          </a:p>
        </p:txBody>
      </p:sp>
      <p:sp>
        <p:nvSpPr>
          <p:cNvPr id="20" name="TextBox 19"/>
          <p:cNvSpPr txBox="1"/>
          <p:nvPr/>
        </p:nvSpPr>
        <p:spPr>
          <a:xfrm>
            <a:off x="473144" y="3657600"/>
            <a:ext cx="3870256" cy="369332"/>
          </a:xfrm>
          <a:prstGeom prst="rect">
            <a:avLst/>
          </a:prstGeom>
          <a:noFill/>
        </p:spPr>
        <p:txBody>
          <a:bodyPr wrap="square" rtlCol="0">
            <a:spAutoFit/>
          </a:bodyPr>
          <a:lstStyle/>
          <a:p>
            <a:r>
              <a:rPr lang="en-US" dirty="0"/>
              <a:t>150* ẍ</a:t>
            </a:r>
            <a:r>
              <a:rPr lang="en-US" baseline="-25000" dirty="0"/>
              <a:t>1  </a:t>
            </a:r>
            <a:r>
              <a:rPr lang="en-US" dirty="0"/>
              <a:t> </a:t>
            </a:r>
            <a:r>
              <a:rPr lang="en-US" dirty="0" smtClean="0"/>
              <a:t>+ 11000x</a:t>
            </a:r>
            <a:r>
              <a:rPr lang="en-US" baseline="-25000" dirty="0" smtClean="0"/>
              <a:t>1</a:t>
            </a:r>
            <a:r>
              <a:rPr lang="en-US" dirty="0" smtClean="0"/>
              <a:t>  - 1000*x</a:t>
            </a:r>
            <a:r>
              <a:rPr lang="en-US" baseline="-25000" dirty="0" smtClean="0"/>
              <a:t>2</a:t>
            </a:r>
            <a:r>
              <a:rPr lang="en-US" dirty="0" smtClean="0"/>
              <a:t> = 0</a:t>
            </a:r>
            <a:endParaRPr lang="en-US" dirty="0"/>
          </a:p>
        </p:txBody>
      </p:sp>
      <p:sp>
        <p:nvSpPr>
          <p:cNvPr id="24" name="TextBox 23"/>
          <p:cNvSpPr txBox="1"/>
          <p:nvPr/>
        </p:nvSpPr>
        <p:spPr>
          <a:xfrm>
            <a:off x="5227672" y="2873353"/>
            <a:ext cx="3870256" cy="369332"/>
          </a:xfrm>
          <a:prstGeom prst="rect">
            <a:avLst/>
          </a:prstGeom>
          <a:noFill/>
        </p:spPr>
        <p:txBody>
          <a:bodyPr wrap="square" rtlCol="0">
            <a:spAutoFit/>
          </a:bodyPr>
          <a:lstStyle/>
          <a:p>
            <a:r>
              <a:rPr lang="en-US" dirty="0" smtClean="0"/>
              <a:t>50* ẍ</a:t>
            </a:r>
            <a:r>
              <a:rPr lang="en-US" baseline="-25000" dirty="0" smtClean="0"/>
              <a:t>2  </a:t>
            </a:r>
            <a:r>
              <a:rPr lang="en-US" dirty="0" smtClean="0"/>
              <a:t> </a:t>
            </a:r>
            <a:r>
              <a:rPr lang="en-US" dirty="0"/>
              <a:t>= </a:t>
            </a:r>
            <a:r>
              <a:rPr lang="en-US" dirty="0" smtClean="0"/>
              <a:t>- 1000(x</a:t>
            </a:r>
            <a:r>
              <a:rPr lang="en-US" baseline="-25000" dirty="0" smtClean="0"/>
              <a:t>2</a:t>
            </a:r>
            <a:r>
              <a:rPr lang="en-US" dirty="0"/>
              <a:t>– x</a:t>
            </a:r>
            <a:r>
              <a:rPr lang="en-US" baseline="-25000" dirty="0"/>
              <a:t>1</a:t>
            </a:r>
            <a:r>
              <a:rPr lang="en-US" dirty="0"/>
              <a:t> ) - </a:t>
            </a:r>
            <a:r>
              <a:rPr lang="en-US" dirty="0" smtClean="0"/>
              <a:t>3 000*x</a:t>
            </a:r>
            <a:r>
              <a:rPr lang="en-US" baseline="-25000" dirty="0" smtClean="0"/>
              <a:t>2</a:t>
            </a:r>
            <a:endParaRPr lang="en-US" dirty="0"/>
          </a:p>
        </p:txBody>
      </p:sp>
      <p:sp>
        <p:nvSpPr>
          <p:cNvPr id="25" name="TextBox 24"/>
          <p:cNvSpPr txBox="1"/>
          <p:nvPr/>
        </p:nvSpPr>
        <p:spPr>
          <a:xfrm>
            <a:off x="5187025" y="3657600"/>
            <a:ext cx="3870256" cy="369332"/>
          </a:xfrm>
          <a:prstGeom prst="rect">
            <a:avLst/>
          </a:prstGeom>
          <a:noFill/>
        </p:spPr>
        <p:txBody>
          <a:bodyPr wrap="square" rtlCol="0">
            <a:spAutoFit/>
          </a:bodyPr>
          <a:lstStyle/>
          <a:p>
            <a:r>
              <a:rPr lang="en-US" dirty="0" smtClean="0"/>
              <a:t>50* ẍ</a:t>
            </a:r>
            <a:r>
              <a:rPr lang="en-US" baseline="-25000" dirty="0" smtClean="0"/>
              <a:t>2 </a:t>
            </a:r>
            <a:r>
              <a:rPr lang="en-US" dirty="0" smtClean="0"/>
              <a:t> - 1000 x</a:t>
            </a:r>
            <a:r>
              <a:rPr lang="en-US" baseline="-25000" dirty="0" smtClean="0"/>
              <a:t>1 </a:t>
            </a:r>
            <a:r>
              <a:rPr lang="en-US" dirty="0" smtClean="0"/>
              <a:t> + 4000 x</a:t>
            </a:r>
            <a:r>
              <a:rPr lang="en-US" baseline="-25000" dirty="0" smtClean="0"/>
              <a:t>2</a:t>
            </a:r>
            <a:r>
              <a:rPr lang="en-US" dirty="0" smtClean="0"/>
              <a:t> = 0</a:t>
            </a:r>
            <a:endParaRPr lang="en-US" dirty="0"/>
          </a:p>
        </p:txBody>
      </p:sp>
      <p:sp>
        <p:nvSpPr>
          <p:cNvPr id="28" name="TextBox 27"/>
          <p:cNvSpPr txBox="1"/>
          <p:nvPr/>
        </p:nvSpPr>
        <p:spPr>
          <a:xfrm>
            <a:off x="442437" y="4648200"/>
            <a:ext cx="4744588" cy="369332"/>
          </a:xfrm>
          <a:prstGeom prst="rect">
            <a:avLst/>
          </a:prstGeom>
          <a:noFill/>
        </p:spPr>
        <p:txBody>
          <a:bodyPr wrap="square" rtlCol="0">
            <a:spAutoFit/>
          </a:bodyPr>
          <a:lstStyle/>
          <a:p>
            <a:r>
              <a:rPr lang="en-US" dirty="0" smtClean="0"/>
              <a:t>150* ẍ</a:t>
            </a:r>
            <a:r>
              <a:rPr lang="en-US" baseline="-25000" dirty="0" smtClean="0"/>
              <a:t>1 </a:t>
            </a:r>
            <a:r>
              <a:rPr lang="en-US" dirty="0" smtClean="0"/>
              <a:t> +</a:t>
            </a:r>
            <a:r>
              <a:rPr lang="en-US" dirty="0"/>
              <a:t> </a:t>
            </a:r>
            <a:r>
              <a:rPr lang="en-US" dirty="0" smtClean="0"/>
              <a:t>0* ẍ</a:t>
            </a:r>
            <a:r>
              <a:rPr lang="en-US" baseline="-25000" dirty="0" smtClean="0"/>
              <a:t>2 </a:t>
            </a:r>
            <a:r>
              <a:rPr lang="en-US" dirty="0" smtClean="0"/>
              <a:t> + 11000x</a:t>
            </a:r>
            <a:r>
              <a:rPr lang="en-US" baseline="-25000" dirty="0" smtClean="0"/>
              <a:t>1</a:t>
            </a:r>
            <a:r>
              <a:rPr lang="en-US" dirty="0" smtClean="0"/>
              <a:t>  - 1000*x</a:t>
            </a:r>
            <a:r>
              <a:rPr lang="en-US" baseline="-25000" dirty="0" smtClean="0"/>
              <a:t>2</a:t>
            </a:r>
            <a:r>
              <a:rPr lang="en-US" dirty="0" smtClean="0"/>
              <a:t> = 0</a:t>
            </a:r>
            <a:endParaRPr lang="en-US" dirty="0"/>
          </a:p>
        </p:txBody>
      </p:sp>
      <p:sp>
        <p:nvSpPr>
          <p:cNvPr id="29" name="TextBox 28"/>
          <p:cNvSpPr txBox="1"/>
          <p:nvPr/>
        </p:nvSpPr>
        <p:spPr>
          <a:xfrm>
            <a:off x="5255547" y="4648200"/>
            <a:ext cx="3870256" cy="369332"/>
          </a:xfrm>
          <a:prstGeom prst="rect">
            <a:avLst/>
          </a:prstGeom>
          <a:noFill/>
        </p:spPr>
        <p:txBody>
          <a:bodyPr wrap="square" rtlCol="0">
            <a:spAutoFit/>
          </a:bodyPr>
          <a:lstStyle/>
          <a:p>
            <a:r>
              <a:rPr lang="en-US" dirty="0" smtClean="0"/>
              <a:t>0* ẍ</a:t>
            </a:r>
            <a:r>
              <a:rPr lang="en-US" baseline="-25000" dirty="0" smtClean="0"/>
              <a:t>1 </a:t>
            </a:r>
            <a:r>
              <a:rPr lang="en-US" dirty="0" smtClean="0"/>
              <a:t> + 50* ẍ</a:t>
            </a:r>
            <a:r>
              <a:rPr lang="en-US" baseline="-25000" dirty="0" smtClean="0"/>
              <a:t>2 </a:t>
            </a:r>
            <a:r>
              <a:rPr lang="en-US" dirty="0" smtClean="0"/>
              <a:t> - 1000 x</a:t>
            </a:r>
            <a:r>
              <a:rPr lang="en-US" baseline="-25000" dirty="0" smtClean="0"/>
              <a:t>1 </a:t>
            </a:r>
            <a:r>
              <a:rPr lang="en-US" dirty="0" smtClean="0"/>
              <a:t> + 4000 x</a:t>
            </a:r>
            <a:r>
              <a:rPr lang="en-US" baseline="-25000" dirty="0" smtClean="0"/>
              <a:t>2</a:t>
            </a:r>
            <a:r>
              <a:rPr lang="en-US" dirty="0" smtClean="0"/>
              <a:t> = 0</a:t>
            </a:r>
            <a:endParaRPr lang="en-US" dirty="0"/>
          </a:p>
        </p:txBody>
      </p:sp>
      <p:sp>
        <p:nvSpPr>
          <p:cNvPr id="2" name="TextBox 1"/>
          <p:cNvSpPr txBox="1"/>
          <p:nvPr/>
        </p:nvSpPr>
        <p:spPr>
          <a:xfrm>
            <a:off x="988944" y="5562600"/>
            <a:ext cx="184731" cy="369332"/>
          </a:xfrm>
          <a:prstGeom prst="rect">
            <a:avLst/>
          </a:prstGeom>
          <a:noFill/>
        </p:spPr>
        <p:txBody>
          <a:bodyPr wrap="none" rtlCol="0">
            <a:spAutoFit/>
          </a:bodyPr>
          <a:lstStyle/>
          <a:p>
            <a:endParaRPr lang="en-US" dirty="0"/>
          </a:p>
        </p:txBody>
      </p:sp>
      <mc:AlternateContent xmlns:mc="http://schemas.openxmlformats.org/markup-compatibility/2006" xmlns:a14="http://schemas.microsoft.com/office/drawing/2010/main">
        <mc:Choice Requires="a14">
          <p:sp>
            <p:nvSpPr>
              <p:cNvPr id="30" name="Rectangle 29"/>
              <p:cNvSpPr/>
              <p:nvPr/>
            </p:nvSpPr>
            <p:spPr>
              <a:xfrm>
                <a:off x="961760" y="5654805"/>
                <a:ext cx="1777602" cy="54688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𝑀</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150</m:t>
                                </m:r>
                              </m:e>
                              <m:e>
                                <m:r>
                                  <m:rPr>
                                    <m:nor/>
                                  </m:rPr>
                                  <a:rPr lang="en-US" dirty="0"/>
                                  <m:t>0</m:t>
                                </m:r>
                              </m:e>
                            </m:mr>
                            <m:mr>
                              <m:e>
                                <m:r>
                                  <m:rPr>
                                    <m:nor/>
                                  </m:rPr>
                                  <a:rPr lang="en-US" dirty="0"/>
                                  <m:t>0</m:t>
                                </m:r>
                              </m:e>
                              <m:e>
                                <m:r>
                                  <m:rPr>
                                    <m:nor/>
                                  </m:rPr>
                                  <a:rPr lang="en-US" dirty="0"/>
                                  <m:t>50</m:t>
                                </m:r>
                              </m:e>
                            </m:mr>
                          </m:m>
                        </m:e>
                      </m:d>
                    </m:oMath>
                  </m:oMathPara>
                </a14:m>
                <a:endParaRPr lang="en-US" dirty="0"/>
              </a:p>
            </p:txBody>
          </p:sp>
        </mc:Choice>
        <mc:Fallback xmlns="">
          <p:sp>
            <p:nvSpPr>
              <p:cNvPr id="30" name="Rectangle 29"/>
              <p:cNvSpPr>
                <a:spLocks noRot="1" noChangeAspect="1" noMove="1" noResize="1" noEditPoints="1" noAdjustHandles="1" noChangeArrowheads="1" noChangeShapeType="1" noTextEdit="1"/>
              </p:cNvSpPr>
              <p:nvPr/>
            </p:nvSpPr>
            <p:spPr>
              <a:xfrm>
                <a:off x="961760" y="5654805"/>
                <a:ext cx="1777602" cy="546881"/>
              </a:xfrm>
              <a:prstGeom prst="rect">
                <a:avLst/>
              </a:prstGeom>
              <a:blipFill rotWithShape="1">
                <a:blip r:embed="rId3"/>
                <a:stretch>
                  <a:fillRect r="-4124" b="-22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5446856" y="5747266"/>
                <a:ext cx="2335191" cy="5447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a:rPr>
                        <m:t>= </m:t>
                      </m:r>
                      <m:d>
                        <m:dPr>
                          <m:begChr m:val="["/>
                          <m:endChr m:val="]"/>
                          <m:ctrlPr>
                            <a:rPr lang="en-US" i="1" smtClean="0">
                              <a:solidFill>
                                <a:schemeClr val="tx1"/>
                              </a:solidFill>
                              <a:latin typeface="Cambria Math"/>
                            </a:rPr>
                          </m:ctrlPr>
                        </m:dPr>
                        <m:e>
                          <m:m>
                            <m:mPr>
                              <m:mcs>
                                <m:mc>
                                  <m:mcPr>
                                    <m:count m:val="2"/>
                                    <m:mcJc m:val="center"/>
                                  </m:mcPr>
                                </m:mc>
                              </m:mcs>
                              <m:ctrlPr>
                                <a:rPr lang="en-US" i="1">
                                  <a:solidFill>
                                    <a:schemeClr val="tx1"/>
                                  </a:solidFill>
                                  <a:latin typeface="Cambria Math"/>
                                </a:rPr>
                              </m:ctrlPr>
                            </m:mPr>
                            <m:mr>
                              <m:e>
                                <m:r>
                                  <m:rPr>
                                    <m:nor/>
                                  </m:rPr>
                                  <a:rPr lang="en-US" dirty="0"/>
                                  <m:t>11000</m:t>
                                </m:r>
                              </m:e>
                              <m:e>
                                <m:r>
                                  <m:rPr>
                                    <m:nor/>
                                  </m:rPr>
                                  <a:rPr lang="en-US" dirty="0"/>
                                  <m:t>− 1000</m:t>
                                </m:r>
                              </m:e>
                            </m:mr>
                            <m:mr>
                              <m:e>
                                <m:r>
                                  <m:rPr>
                                    <m:nor/>
                                  </m:rPr>
                                  <a:rPr lang="en-US" dirty="0"/>
                                  <m:t>− 1000</m:t>
                                </m:r>
                              </m:e>
                              <m:e>
                                <m:r>
                                  <m:rPr>
                                    <m:nor/>
                                  </m:rPr>
                                  <a:rPr lang="en-US" dirty="0"/>
                                  <m:t>4000</m:t>
                                </m:r>
                              </m:e>
                            </m:mr>
                          </m:m>
                        </m:e>
                      </m:d>
                    </m:oMath>
                  </m:oMathPara>
                </a14:m>
                <a:endParaRPr lang="en-US" dirty="0"/>
              </a:p>
            </p:txBody>
          </p:sp>
        </mc:Choice>
        <mc:Fallback xmlns="">
          <p:sp>
            <p:nvSpPr>
              <p:cNvPr id="31" name="Rectangle 30"/>
              <p:cNvSpPr>
                <a:spLocks noRot="1" noChangeAspect="1" noMove="1" noResize="1" noEditPoints="1" noAdjustHandles="1" noChangeArrowheads="1" noChangeShapeType="1" noTextEdit="1"/>
              </p:cNvSpPr>
              <p:nvPr/>
            </p:nvSpPr>
            <p:spPr>
              <a:xfrm>
                <a:off x="5446856" y="5747266"/>
                <a:ext cx="2335191" cy="544765"/>
              </a:xfrm>
              <a:prstGeom prst="rect">
                <a:avLst/>
              </a:prstGeom>
              <a:blipFill rotWithShape="1">
                <a:blip r:embed="rId4"/>
                <a:stretch>
                  <a:fillRect r="-3133" b="-2247"/>
                </a:stretch>
              </a:blipFill>
            </p:spPr>
            <p:txBody>
              <a:bodyPr/>
              <a:lstStyle/>
              <a:p>
                <a:r>
                  <a:rPr lang="en-US">
                    <a:noFill/>
                  </a:rPr>
                  <a:t> </a:t>
                </a:r>
              </a:p>
            </p:txBody>
          </p:sp>
        </mc:Fallback>
      </mc:AlternateContent>
    </p:spTree>
    <p:extLst>
      <p:ext uri="{BB962C8B-B14F-4D97-AF65-F5344CB8AC3E}">
        <p14:creationId xmlns:p14="http://schemas.microsoft.com/office/powerpoint/2010/main" val="3512689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a:latin typeface="Times New Roman" pitchFamily="18" charset="0"/>
                <a:cs typeface="Times New Roman" pitchFamily="18" charset="0"/>
              </a:rPr>
              <a:t>Natural frequencies</a:t>
            </a:r>
          </a:p>
        </p:txBody>
      </p:sp>
      <p:sp>
        <p:nvSpPr>
          <p:cNvPr id="69" name="TextBox 68"/>
          <p:cNvSpPr txBox="1"/>
          <p:nvPr/>
        </p:nvSpPr>
        <p:spPr>
          <a:xfrm>
            <a:off x="190594" y="1954373"/>
            <a:ext cx="2191626" cy="369332"/>
          </a:xfrm>
          <a:prstGeom prst="rect">
            <a:avLst/>
          </a:prstGeom>
          <a:noFill/>
        </p:spPr>
        <p:txBody>
          <a:bodyPr wrap="none" rtlCol="0">
            <a:spAutoFit/>
          </a:bodyPr>
          <a:lstStyle/>
          <a:p>
            <a:r>
              <a:rPr lang="en-US" dirty="0" err="1" smtClean="0">
                <a:latin typeface="Times New Roman" pitchFamily="18" charset="0"/>
                <a:cs typeface="Times New Roman" pitchFamily="18" charset="0"/>
              </a:rPr>
              <a:t>Det</a:t>
            </a:r>
            <a:r>
              <a:rPr lang="en-US" dirty="0" smtClean="0">
                <a:latin typeface="Times New Roman" pitchFamily="18" charset="0"/>
                <a:cs typeface="Times New Roman" pitchFamily="18" charset="0"/>
              </a:rPr>
              <a:t> ( K – </a:t>
            </a:r>
            <a:r>
              <a:rPr lang="el-GR" dirty="0" smtClean="0">
                <a:latin typeface="Times New Roman" pitchFamily="18" charset="0"/>
                <a:cs typeface="Times New Roman" pitchFamily="18" charset="0"/>
              </a:rPr>
              <a:t>ω</a:t>
            </a:r>
            <a:r>
              <a:rPr lang="en-US" baseline="30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M )  = 0</a:t>
            </a:r>
            <a:endParaRPr lang="en-US" sz="1400" baseline="30000" dirty="0">
              <a:latin typeface="Times New Roman" pitchFamily="18" charset="0"/>
              <a:cs typeface="Times New Roman" pitchFamily="18" charset="0"/>
            </a:endParaRPr>
          </a:p>
        </p:txBody>
      </p:sp>
      <p:sp>
        <p:nvSpPr>
          <p:cNvPr id="7" name="TextBox 6"/>
          <p:cNvSpPr txBox="1"/>
          <p:nvPr/>
        </p:nvSpPr>
        <p:spPr>
          <a:xfrm>
            <a:off x="190594" y="1442092"/>
            <a:ext cx="2032672" cy="369332"/>
          </a:xfrm>
          <a:prstGeom prst="rect">
            <a:avLst/>
          </a:prstGeom>
          <a:noFill/>
        </p:spPr>
        <p:txBody>
          <a:bodyPr wrap="none" rtlCol="0">
            <a:spAutoFit/>
          </a:bodyPr>
          <a:lstStyle/>
          <a:p>
            <a:r>
              <a:rPr lang="en-US" u="sng" dirty="0" smtClean="0">
                <a:latin typeface="Times New Roman" pitchFamily="18" charset="0"/>
                <a:cs typeface="Times New Roman" pitchFamily="18" charset="0"/>
              </a:rPr>
              <a:t>Natural frequencies</a:t>
            </a:r>
            <a:endParaRPr lang="en-US" u="sng"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9" name="Rectangle 8"/>
              <p:cNvSpPr/>
              <p:nvPr/>
            </p:nvSpPr>
            <p:spPr>
              <a:xfrm>
                <a:off x="57711" y="2586999"/>
                <a:ext cx="4675319" cy="1654877"/>
              </a:xfrm>
              <a:prstGeom prst="rect">
                <a:avLst/>
              </a:prstGeom>
            </p:spPr>
            <p:txBody>
              <a:bodyPr wrap="none">
                <a:spAutoFit/>
              </a:bodyPr>
              <a:lstStyle/>
              <a:p>
                <a:r>
                  <a:rPr lang="en-US" dirty="0" smtClean="0">
                    <a:latin typeface="Times New Roman" pitchFamily="18" charset="0"/>
                    <a:cs typeface="Times New Roman" pitchFamily="18" charset="0"/>
                  </a:rPr>
                  <a:t>K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  =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11000</m:t>
                              </m:r>
                            </m:e>
                            <m:e>
                              <m:r>
                                <m:rPr>
                                  <m:nor/>
                                </m:rPr>
                                <a:rPr lang="en-US" dirty="0"/>
                                <m:t>− 1000</m:t>
                              </m:r>
                            </m:e>
                          </m:mr>
                          <m:mr>
                            <m:e>
                              <m:r>
                                <m:rPr>
                                  <m:nor/>
                                </m:rPr>
                                <a:rPr lang="en-US" dirty="0"/>
                                <m:t>− 1000</m:t>
                              </m:r>
                            </m:e>
                            <m:e>
                              <m:r>
                                <m:rPr>
                                  <m:nor/>
                                </m:rPr>
                                <a:rPr lang="en-US" dirty="0"/>
                                <m:t>4000</m:t>
                              </m:r>
                            </m:e>
                          </m:mr>
                        </m:m>
                      </m:e>
                    </m:d>
                  </m:oMath>
                </a14:m>
                <a:r>
                  <a:rPr lang="en-US" dirty="0" smtClean="0"/>
                  <a:t> </a:t>
                </a:r>
                <a:r>
                  <a:rPr lang="en-US" dirty="0">
                    <a:latin typeface="Times New Roman" pitchFamily="18" charset="0"/>
                    <a:cs typeface="Times New Roman" pitchFamily="18" charset="0"/>
                  </a:rPr>
                  <a:t>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150</m:t>
                              </m:r>
                            </m:e>
                            <m:e>
                              <m:r>
                                <m:rPr>
                                  <m:nor/>
                                </m:rPr>
                                <a:rPr lang="en-US" dirty="0"/>
                                <m:t>0</m:t>
                              </m:r>
                            </m:e>
                          </m:mr>
                          <m:mr>
                            <m:e>
                              <m:r>
                                <m:rPr>
                                  <m:nor/>
                                </m:rPr>
                                <a:rPr lang="en-US" dirty="0"/>
                                <m:t>0</m:t>
                              </m:r>
                            </m:e>
                            <m:e>
                              <m:r>
                                <m:rPr>
                                  <m:nor/>
                                </m:rPr>
                                <a:rPr lang="en-US" dirty="0"/>
                                <m:t>50</m:t>
                              </m:r>
                            </m:e>
                          </m:mr>
                        </m:m>
                      </m:e>
                    </m:d>
                    <m:r>
                      <a:rPr lang="en-US" i="1" dirty="0">
                        <a:latin typeface="Cambria Math"/>
                      </a:rPr>
                      <m:t> </m:t>
                    </m:r>
                  </m:oMath>
                </a14:m>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a:p>
                <a:endParaRPr lang="en-US" dirty="0"/>
              </a:p>
              <a:p>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57711" y="2586999"/>
                <a:ext cx="4675319" cy="1654877"/>
              </a:xfrm>
              <a:prstGeom prst="rect">
                <a:avLst/>
              </a:prstGeom>
              <a:blipFill rotWithShape="1">
                <a:blip r:embed="rId2"/>
                <a:stretch>
                  <a:fillRect l="-1043" r="-1565" b="-47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322060" y="3720090"/>
                <a:ext cx="3211135" cy="5611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2"/>
                                <m:mcJc m:val="center"/>
                              </m:mcPr>
                            </m:mc>
                          </m:mcs>
                          <m:ctrlPr>
                            <a:rPr lang="en-US" i="1" smtClean="0">
                              <a:latin typeface="Cambria Math"/>
                            </a:rPr>
                          </m:ctrlPr>
                        </m:mPr>
                        <m:mr>
                          <m:e>
                            <m:r>
                              <m:rPr>
                                <m:nor/>
                              </m:rPr>
                              <a:rPr lang="en-US" dirty="0"/>
                              <m:t>11000</m:t>
                            </m:r>
                            <m:r>
                              <a:rPr lang="en-US">
                                <a:latin typeface="Cambria Math"/>
                              </a:rPr>
                              <m:t>−</m:t>
                            </m:r>
                            <m:r>
                              <a:rPr lang="en-US" b="1" i="1" smtClean="0">
                                <a:solidFill>
                                  <a:srgbClr val="FF0000"/>
                                </a:solidFill>
                                <a:latin typeface="Cambria Math"/>
                              </a:rPr>
                              <m:t>𝟏𝟓𝟎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e>
                          <m:e>
                            <m:r>
                              <m:rPr>
                                <m:nor/>
                              </m:rPr>
                              <a:rPr lang="en-US" dirty="0"/>
                              <m:t>− 1000</m:t>
                            </m:r>
                          </m:e>
                        </m:mr>
                        <m:mr>
                          <m:e>
                            <m:r>
                              <m:rPr>
                                <m:nor/>
                              </m:rPr>
                              <a:rPr lang="en-US" dirty="0"/>
                              <m:t>− 1000</m:t>
                            </m:r>
                          </m:e>
                          <m:e>
                            <m:r>
                              <m:rPr>
                                <m:nor/>
                              </m:rPr>
                              <a:rPr lang="en-US" dirty="0"/>
                              <m:t>4000</m:t>
                            </m:r>
                            <m:r>
                              <a:rPr lang="en-US">
                                <a:latin typeface="Cambria Math"/>
                              </a:rPr>
                              <m:t>−</m:t>
                            </m:r>
                            <m:r>
                              <a:rPr lang="en-US" b="1" i="1" smtClean="0">
                                <a:solidFill>
                                  <a:srgbClr val="0070C0"/>
                                </a:solidFill>
                                <a:latin typeface="Cambria Math"/>
                              </a:rPr>
                              <m:t>𝟓</m:t>
                            </m:r>
                            <m:r>
                              <m:rPr>
                                <m:nor/>
                              </m:rPr>
                              <a:rPr lang="en-US" b="0" i="0" smtClean="0">
                                <a:solidFill>
                                  <a:srgbClr val="0070C0"/>
                                </a:solidFill>
                                <a:latin typeface="Cambria Math"/>
                              </a:rPr>
                              <m:t>0</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e>
                        </m:mr>
                      </m:m>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322060" y="3720090"/>
                <a:ext cx="3211135" cy="561179"/>
              </a:xfrm>
              <a:prstGeom prst="rect">
                <a:avLst/>
              </a:prstGeom>
              <a:blipFill rotWithShape="1">
                <a:blip r:embed="rId3"/>
                <a:stretch>
                  <a:fillRect r="-1898" b="-1087"/>
                </a:stretch>
              </a:blipFill>
            </p:spPr>
            <p:txBody>
              <a:bodyPr/>
              <a:lstStyle/>
              <a:p>
                <a:r>
                  <a:rPr lang="en-US">
                    <a:noFill/>
                  </a:rPr>
                  <a:t> </a:t>
                </a:r>
              </a:p>
            </p:txBody>
          </p:sp>
        </mc:Fallback>
      </mc:AlternateContent>
      <p:cxnSp>
        <p:nvCxnSpPr>
          <p:cNvPr id="70" name="Straight Connector 69"/>
          <p:cNvCxnSpPr/>
          <p:nvPr/>
        </p:nvCxnSpPr>
        <p:spPr>
          <a:xfrm>
            <a:off x="289936" y="3600286"/>
            <a:ext cx="0" cy="82888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635134" y="3567690"/>
            <a:ext cx="0" cy="828886"/>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3635134" y="3797467"/>
            <a:ext cx="660758" cy="369332"/>
          </a:xfrm>
          <a:prstGeom prst="rect">
            <a:avLst/>
          </a:prstGeom>
        </p:spPr>
        <p:txBody>
          <a:bodyPr wrap="none">
            <a:spAutoFit/>
          </a:bodyPr>
          <a:lstStyle/>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0</a:t>
            </a:r>
            <a:endParaRPr lang="en-US" dirty="0"/>
          </a:p>
        </p:txBody>
      </p:sp>
      <p:sp>
        <p:nvSpPr>
          <p:cNvPr id="21" name="TextBox 20"/>
          <p:cNvSpPr txBox="1"/>
          <p:nvPr/>
        </p:nvSpPr>
        <p:spPr>
          <a:xfrm>
            <a:off x="2782842" y="1430730"/>
            <a:ext cx="184731" cy="369332"/>
          </a:xfrm>
          <a:prstGeom prst="rect">
            <a:avLst/>
          </a:prstGeom>
          <a:noFill/>
        </p:spPr>
        <p:txBody>
          <a:bodyPr wrap="none" rtlCol="0">
            <a:spAutoFit/>
          </a:bodyPr>
          <a:lstStyle/>
          <a:p>
            <a:endParaRPr lang="en-US" dirty="0"/>
          </a:p>
        </p:txBody>
      </p:sp>
      <mc:AlternateContent xmlns:mc="http://schemas.openxmlformats.org/markup-compatibility/2006" xmlns:a14="http://schemas.microsoft.com/office/drawing/2010/main">
        <mc:Choice Requires="a14">
          <p:sp>
            <p:nvSpPr>
              <p:cNvPr id="22" name="Rectangle 21"/>
              <p:cNvSpPr/>
              <p:nvPr/>
            </p:nvSpPr>
            <p:spPr>
              <a:xfrm>
                <a:off x="0" y="787956"/>
                <a:ext cx="1777602" cy="54688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𝑀</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150</m:t>
                                </m:r>
                              </m:e>
                              <m:e>
                                <m:r>
                                  <m:rPr>
                                    <m:nor/>
                                  </m:rPr>
                                  <a:rPr lang="en-US" dirty="0"/>
                                  <m:t>0</m:t>
                                </m:r>
                              </m:e>
                            </m:mr>
                            <m:mr>
                              <m:e>
                                <m:r>
                                  <m:rPr>
                                    <m:nor/>
                                  </m:rPr>
                                  <a:rPr lang="en-US" dirty="0"/>
                                  <m:t>0</m:t>
                                </m:r>
                              </m:e>
                              <m:e>
                                <m:r>
                                  <m:rPr>
                                    <m:nor/>
                                  </m:rPr>
                                  <a:rPr lang="en-US" dirty="0"/>
                                  <m:t>50</m:t>
                                </m:r>
                              </m:e>
                            </m:mr>
                          </m:m>
                        </m:e>
                      </m:d>
                    </m:oMath>
                  </m:oMathPara>
                </a14:m>
                <a:endParaRPr lang="en-US" dirty="0"/>
              </a:p>
            </p:txBody>
          </p:sp>
        </mc:Choice>
        <mc:Fallback xmlns="">
          <p:sp>
            <p:nvSpPr>
              <p:cNvPr id="22" name="Rectangle 21"/>
              <p:cNvSpPr>
                <a:spLocks noRot="1" noChangeAspect="1" noMove="1" noResize="1" noEditPoints="1" noAdjustHandles="1" noChangeArrowheads="1" noChangeShapeType="1" noTextEdit="1"/>
              </p:cNvSpPr>
              <p:nvPr/>
            </p:nvSpPr>
            <p:spPr>
              <a:xfrm>
                <a:off x="0" y="787956"/>
                <a:ext cx="1777602" cy="546881"/>
              </a:xfrm>
              <a:prstGeom prst="rect">
                <a:avLst/>
              </a:prstGeom>
              <a:blipFill rotWithShape="1">
                <a:blip r:embed="rId4"/>
                <a:stretch>
                  <a:fillRect r="-3767" b="-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1777602" y="832127"/>
                <a:ext cx="2335191" cy="5447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a:rPr>
                        <m:t>= </m:t>
                      </m:r>
                      <m:d>
                        <m:dPr>
                          <m:begChr m:val="["/>
                          <m:endChr m:val="]"/>
                          <m:ctrlPr>
                            <a:rPr lang="en-US" i="1" smtClean="0">
                              <a:solidFill>
                                <a:schemeClr val="tx1"/>
                              </a:solidFill>
                              <a:latin typeface="Cambria Math"/>
                            </a:rPr>
                          </m:ctrlPr>
                        </m:dPr>
                        <m:e>
                          <m:m>
                            <m:mPr>
                              <m:mcs>
                                <m:mc>
                                  <m:mcPr>
                                    <m:count m:val="2"/>
                                    <m:mcJc m:val="center"/>
                                  </m:mcPr>
                                </m:mc>
                              </m:mcs>
                              <m:ctrlPr>
                                <a:rPr lang="en-US" i="1">
                                  <a:solidFill>
                                    <a:schemeClr val="tx1"/>
                                  </a:solidFill>
                                  <a:latin typeface="Cambria Math"/>
                                </a:rPr>
                              </m:ctrlPr>
                            </m:mPr>
                            <m:mr>
                              <m:e>
                                <m:r>
                                  <m:rPr>
                                    <m:nor/>
                                  </m:rPr>
                                  <a:rPr lang="en-US" dirty="0"/>
                                  <m:t>11000</m:t>
                                </m:r>
                              </m:e>
                              <m:e>
                                <m:r>
                                  <m:rPr>
                                    <m:nor/>
                                  </m:rPr>
                                  <a:rPr lang="en-US" dirty="0"/>
                                  <m:t>− 1000</m:t>
                                </m:r>
                              </m:e>
                            </m:mr>
                            <m:mr>
                              <m:e>
                                <m:r>
                                  <m:rPr>
                                    <m:nor/>
                                  </m:rPr>
                                  <a:rPr lang="en-US" dirty="0"/>
                                  <m:t>− 1000</m:t>
                                </m:r>
                              </m:e>
                              <m:e>
                                <m:r>
                                  <m:rPr>
                                    <m:nor/>
                                  </m:rPr>
                                  <a:rPr lang="en-US" dirty="0"/>
                                  <m:t>4000</m:t>
                                </m:r>
                              </m:e>
                            </m:mr>
                          </m:m>
                        </m:e>
                      </m:d>
                    </m:oMath>
                  </m:oMathPara>
                </a14:m>
                <a:endParaRPr lang="en-US" dirty="0"/>
              </a:p>
            </p:txBody>
          </p:sp>
        </mc:Choice>
        <mc:Fallback xmlns="">
          <p:sp>
            <p:nvSpPr>
              <p:cNvPr id="23" name="Rectangle 22"/>
              <p:cNvSpPr>
                <a:spLocks noRot="1" noChangeAspect="1" noMove="1" noResize="1" noEditPoints="1" noAdjustHandles="1" noChangeArrowheads="1" noChangeShapeType="1" noTextEdit="1"/>
              </p:cNvSpPr>
              <p:nvPr/>
            </p:nvSpPr>
            <p:spPr>
              <a:xfrm>
                <a:off x="1777602" y="832127"/>
                <a:ext cx="2335191" cy="544765"/>
              </a:xfrm>
              <a:prstGeom prst="rect">
                <a:avLst/>
              </a:prstGeom>
              <a:blipFill rotWithShape="1">
                <a:blip r:embed="rId5"/>
                <a:stretch>
                  <a:fillRect r="-5222" b="-2247"/>
                </a:stretch>
              </a:blipFill>
            </p:spPr>
            <p:txBody>
              <a:bodyPr/>
              <a:lstStyle/>
              <a:p>
                <a:r>
                  <a:rPr lang="en-US">
                    <a:noFill/>
                  </a:rPr>
                  <a:t> </a:t>
                </a:r>
              </a:p>
            </p:txBody>
          </p:sp>
        </mc:Fallback>
      </mc:AlternateContent>
    </p:spTree>
    <p:extLst>
      <p:ext uri="{BB962C8B-B14F-4D97-AF65-F5344CB8AC3E}">
        <p14:creationId xmlns:p14="http://schemas.microsoft.com/office/powerpoint/2010/main" val="3577111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803" t="6257" r="2953" b="49575"/>
          <a:stretch/>
        </p:blipFill>
        <p:spPr bwMode="auto">
          <a:xfrm>
            <a:off x="4848860" y="228600"/>
            <a:ext cx="4273838" cy="2590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7541" y="1460585"/>
            <a:ext cx="4038600" cy="2585323"/>
          </a:xfrm>
          <a:prstGeom prst="rect">
            <a:avLst/>
          </a:prstGeom>
          <a:noFill/>
        </p:spPr>
        <p:txBody>
          <a:bodyPr wrap="square" rtlCol="0">
            <a:spAutoFit/>
          </a:bodyPr>
          <a:lstStyle/>
          <a:p>
            <a:r>
              <a:rPr lang="en-US" dirty="0" smtClean="0"/>
              <a:t>Solution:</a:t>
            </a:r>
          </a:p>
          <a:p>
            <a:endParaRPr lang="en-US" dirty="0"/>
          </a:p>
          <a:p>
            <a:r>
              <a:rPr lang="en-US" dirty="0" smtClean="0"/>
              <a:t>Due to force F, </a:t>
            </a:r>
          </a:p>
          <a:p>
            <a:r>
              <a:rPr lang="en-US" dirty="0" smtClean="0"/>
              <a:t>Spring -1 stretched at amount of x.</a:t>
            </a:r>
          </a:p>
          <a:p>
            <a:r>
              <a:rPr lang="en-US" dirty="0" smtClean="0"/>
              <a:t>Spring-2 compressed at an amount of x.</a:t>
            </a:r>
          </a:p>
          <a:p>
            <a:endParaRPr lang="en-US" dirty="0"/>
          </a:p>
          <a:p>
            <a:r>
              <a:rPr lang="en-US" b="1" u="sng" dirty="0" smtClean="0"/>
              <a:t>FBD at node at which force F apply</a:t>
            </a:r>
            <a:r>
              <a:rPr lang="en-US" dirty="0" smtClean="0"/>
              <a:t>,</a:t>
            </a:r>
          </a:p>
          <a:p>
            <a:endParaRPr lang="en-US" dirty="0"/>
          </a:p>
          <a:p>
            <a:endParaRPr lang="en-US" dirty="0"/>
          </a:p>
        </p:txBody>
      </p:sp>
      <p:sp>
        <p:nvSpPr>
          <p:cNvPr id="6" name="Oval 5"/>
          <p:cNvSpPr/>
          <p:nvPr/>
        </p:nvSpPr>
        <p:spPr>
          <a:xfrm>
            <a:off x="1676400" y="3761953"/>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6" idx="2"/>
          </p:cNvCxnSpPr>
          <p:nvPr/>
        </p:nvCxnSpPr>
        <p:spPr>
          <a:xfrm>
            <a:off x="1676400" y="3807673"/>
            <a:ext cx="723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00300" y="3662134"/>
            <a:ext cx="647700" cy="369332"/>
          </a:xfrm>
          <a:prstGeom prst="rect">
            <a:avLst/>
          </a:prstGeom>
          <a:noFill/>
        </p:spPr>
        <p:txBody>
          <a:bodyPr wrap="square" rtlCol="0">
            <a:spAutoFit/>
          </a:bodyPr>
          <a:lstStyle/>
          <a:p>
            <a:r>
              <a:rPr lang="en-US" dirty="0" smtClean="0"/>
              <a:t>F</a:t>
            </a:r>
            <a:endParaRPr lang="en-US" dirty="0"/>
          </a:p>
        </p:txBody>
      </p:sp>
      <p:cxnSp>
        <p:nvCxnSpPr>
          <p:cNvPr id="11" name="Straight Arrow Connector 10"/>
          <p:cNvCxnSpPr/>
          <p:nvPr/>
        </p:nvCxnSpPr>
        <p:spPr>
          <a:xfrm flipH="1">
            <a:off x="834390" y="3803517"/>
            <a:ext cx="84201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 y="3577287"/>
            <a:ext cx="647700" cy="369332"/>
          </a:xfrm>
          <a:prstGeom prst="rect">
            <a:avLst/>
          </a:prstGeom>
          <a:noFill/>
        </p:spPr>
        <p:txBody>
          <a:bodyPr wrap="square" rtlCol="0">
            <a:spAutoFit/>
          </a:bodyPr>
          <a:lstStyle/>
          <a:p>
            <a:r>
              <a:rPr lang="en-US" dirty="0" smtClean="0"/>
              <a:t>F</a:t>
            </a:r>
            <a:r>
              <a:rPr lang="en-US" baseline="-25000" dirty="0" smtClean="0"/>
              <a:t>1</a:t>
            </a:r>
            <a:endParaRPr lang="en-US" dirty="0"/>
          </a:p>
        </p:txBody>
      </p:sp>
      <p:cxnSp>
        <p:nvCxnSpPr>
          <p:cNvPr id="14" name="Straight Arrow Connector 13"/>
          <p:cNvCxnSpPr/>
          <p:nvPr/>
        </p:nvCxnSpPr>
        <p:spPr>
          <a:xfrm flipH="1">
            <a:off x="1712769" y="3996830"/>
            <a:ext cx="748145" cy="0"/>
          </a:xfrm>
          <a:prstGeom prst="straightConnector1">
            <a:avLst/>
          </a:prstGeom>
          <a:ln>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60914" y="3927286"/>
            <a:ext cx="647700" cy="369332"/>
          </a:xfrm>
          <a:prstGeom prst="rect">
            <a:avLst/>
          </a:prstGeom>
          <a:noFill/>
        </p:spPr>
        <p:txBody>
          <a:bodyPr wrap="square" rtlCol="0">
            <a:spAutoFit/>
          </a:bodyPr>
          <a:lstStyle/>
          <a:p>
            <a:r>
              <a:rPr lang="en-US" dirty="0" smtClean="0"/>
              <a:t>F</a:t>
            </a:r>
            <a:r>
              <a:rPr lang="en-US" baseline="-25000" dirty="0" smtClean="0"/>
              <a:t>2</a:t>
            </a:r>
            <a:endParaRPr lang="en-US" dirty="0"/>
          </a:p>
        </p:txBody>
      </p:sp>
      <p:sp>
        <p:nvSpPr>
          <p:cNvPr id="17" name="TextBox 16"/>
          <p:cNvSpPr txBox="1"/>
          <p:nvPr/>
        </p:nvSpPr>
        <p:spPr>
          <a:xfrm>
            <a:off x="350520" y="4296618"/>
            <a:ext cx="3375660" cy="2169825"/>
          </a:xfrm>
          <a:prstGeom prst="rect">
            <a:avLst/>
          </a:prstGeom>
          <a:noFill/>
        </p:spPr>
        <p:txBody>
          <a:bodyPr wrap="square" rtlCol="0">
            <a:spAutoFit/>
          </a:bodyPr>
          <a:lstStyle/>
          <a:p>
            <a:pPr>
              <a:lnSpc>
                <a:spcPct val="150000"/>
              </a:lnSpc>
            </a:pPr>
            <a:r>
              <a:rPr lang="en-US" dirty="0" smtClean="0"/>
              <a:t>F</a:t>
            </a:r>
            <a:r>
              <a:rPr lang="en-US" baseline="-25000" dirty="0" smtClean="0"/>
              <a:t>1</a:t>
            </a:r>
            <a:r>
              <a:rPr lang="en-US" dirty="0" smtClean="0"/>
              <a:t> = Spring force due to spring-1</a:t>
            </a:r>
          </a:p>
          <a:p>
            <a:pPr>
              <a:lnSpc>
                <a:spcPct val="150000"/>
              </a:lnSpc>
            </a:pPr>
            <a:r>
              <a:rPr lang="en-US" dirty="0"/>
              <a:t> </a:t>
            </a:r>
            <a:r>
              <a:rPr lang="en-US" dirty="0" smtClean="0"/>
              <a:t>    = k x</a:t>
            </a:r>
          </a:p>
          <a:p>
            <a:pPr>
              <a:lnSpc>
                <a:spcPct val="150000"/>
              </a:lnSpc>
            </a:pPr>
            <a:r>
              <a:rPr lang="en-US" dirty="0" smtClean="0"/>
              <a:t>F</a:t>
            </a:r>
            <a:r>
              <a:rPr lang="en-US" baseline="-25000" dirty="0" smtClean="0"/>
              <a:t>2</a:t>
            </a:r>
            <a:r>
              <a:rPr lang="en-US" dirty="0" smtClean="0"/>
              <a:t>  = Spring force due to spring-2</a:t>
            </a:r>
          </a:p>
          <a:p>
            <a:pPr>
              <a:lnSpc>
                <a:spcPct val="150000"/>
              </a:lnSpc>
            </a:pPr>
            <a:r>
              <a:rPr lang="en-US" dirty="0"/>
              <a:t> </a:t>
            </a:r>
            <a:r>
              <a:rPr lang="en-US" dirty="0" smtClean="0"/>
              <a:t>     = k x</a:t>
            </a:r>
          </a:p>
          <a:p>
            <a:pPr>
              <a:lnSpc>
                <a:spcPct val="150000"/>
              </a:lnSpc>
            </a:pPr>
            <a:r>
              <a:rPr lang="en-US" dirty="0" smtClean="0"/>
              <a:t>F = F</a:t>
            </a:r>
            <a:r>
              <a:rPr lang="en-US" baseline="-25000" dirty="0" smtClean="0"/>
              <a:t>1</a:t>
            </a:r>
            <a:r>
              <a:rPr lang="en-US" dirty="0" smtClean="0"/>
              <a:t> + F</a:t>
            </a:r>
            <a:r>
              <a:rPr lang="en-US" baseline="-25000" dirty="0" smtClean="0"/>
              <a:t>2</a:t>
            </a:r>
            <a:endParaRPr lang="en-US" dirty="0"/>
          </a:p>
        </p:txBody>
      </p:sp>
      <p:sp>
        <p:nvSpPr>
          <p:cNvPr id="22" name="TextBox 21"/>
          <p:cNvSpPr txBox="1"/>
          <p:nvPr/>
        </p:nvSpPr>
        <p:spPr>
          <a:xfrm>
            <a:off x="4876800" y="3996830"/>
            <a:ext cx="4076700" cy="646331"/>
          </a:xfrm>
          <a:prstGeom prst="rect">
            <a:avLst/>
          </a:prstGeom>
          <a:noFill/>
        </p:spPr>
        <p:txBody>
          <a:bodyPr wrap="square" rtlCol="0">
            <a:spAutoFit/>
          </a:bodyPr>
          <a:lstStyle/>
          <a:p>
            <a:r>
              <a:rPr lang="en-US" dirty="0" smtClean="0"/>
              <a:t>Spring is in parallel.</a:t>
            </a:r>
          </a:p>
          <a:p>
            <a:r>
              <a:rPr lang="en-US" dirty="0" smtClean="0"/>
              <a:t>Since deflection in spring is same.</a:t>
            </a:r>
            <a:endParaRPr lang="en-US" dirty="0"/>
          </a:p>
        </p:txBody>
      </p:sp>
      <p:cxnSp>
        <p:nvCxnSpPr>
          <p:cNvPr id="24" name="Straight Connector 23"/>
          <p:cNvCxnSpPr/>
          <p:nvPr/>
        </p:nvCxnSpPr>
        <p:spPr>
          <a:xfrm>
            <a:off x="4876800" y="4657016"/>
            <a:ext cx="4225634"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904510" y="4729739"/>
            <a:ext cx="4048990" cy="2169825"/>
          </a:xfrm>
          <a:prstGeom prst="rect">
            <a:avLst/>
          </a:prstGeom>
          <a:noFill/>
        </p:spPr>
        <p:txBody>
          <a:bodyPr wrap="square" rtlCol="0">
            <a:spAutoFit/>
          </a:bodyPr>
          <a:lstStyle/>
          <a:p>
            <a:pPr>
              <a:lnSpc>
                <a:spcPct val="150000"/>
              </a:lnSpc>
            </a:pPr>
            <a:r>
              <a:rPr lang="en-US" dirty="0" smtClean="0"/>
              <a:t>Potential energy stored in spring-1</a:t>
            </a:r>
          </a:p>
          <a:p>
            <a:pPr>
              <a:lnSpc>
                <a:spcPct val="150000"/>
              </a:lnSpc>
            </a:pPr>
            <a:r>
              <a:rPr lang="en-US" dirty="0" smtClean="0"/>
              <a:t>U</a:t>
            </a:r>
            <a:r>
              <a:rPr lang="en-US" baseline="-25000" dirty="0" smtClean="0"/>
              <a:t>1 </a:t>
            </a:r>
            <a:r>
              <a:rPr lang="en-US" dirty="0" smtClean="0"/>
              <a:t> = (1/2) * stiffness constant * (extension or compression on spring )</a:t>
            </a:r>
            <a:r>
              <a:rPr lang="en-US" baseline="30000" dirty="0" smtClean="0"/>
              <a:t>2</a:t>
            </a:r>
          </a:p>
          <a:p>
            <a:pPr>
              <a:lnSpc>
                <a:spcPct val="150000"/>
              </a:lnSpc>
            </a:pPr>
            <a:r>
              <a:rPr lang="en-US" dirty="0" smtClean="0"/>
              <a:t>U</a:t>
            </a:r>
            <a:r>
              <a:rPr lang="en-US" baseline="-25000" dirty="0" smtClean="0"/>
              <a:t>1</a:t>
            </a:r>
            <a:r>
              <a:rPr lang="en-US" dirty="0" smtClean="0"/>
              <a:t> = (1/2) * k * x</a:t>
            </a:r>
            <a:r>
              <a:rPr lang="en-US" baseline="30000" dirty="0" smtClean="0"/>
              <a:t>2</a:t>
            </a:r>
            <a:endParaRPr lang="en-US" dirty="0" smtClean="0"/>
          </a:p>
          <a:p>
            <a:pPr>
              <a:lnSpc>
                <a:spcPct val="150000"/>
              </a:lnSpc>
            </a:pPr>
            <a:endParaRPr lang="en-US" dirty="0"/>
          </a:p>
        </p:txBody>
      </p:sp>
      <p:sp>
        <p:nvSpPr>
          <p:cNvPr id="26" name="Rectangle 25"/>
          <p:cNvSpPr/>
          <p:nvPr/>
        </p:nvSpPr>
        <p:spPr>
          <a:xfrm>
            <a:off x="350520" y="6061365"/>
            <a:ext cx="109728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a:off x="1447800" y="6213765"/>
            <a:ext cx="6390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086841" y="6013058"/>
            <a:ext cx="2724785" cy="369332"/>
          </a:xfrm>
          <a:prstGeom prst="rect">
            <a:avLst/>
          </a:prstGeom>
        </p:spPr>
        <p:txBody>
          <a:bodyPr wrap="none">
            <a:spAutoFit/>
          </a:bodyPr>
          <a:lstStyle/>
          <a:p>
            <a:r>
              <a:rPr lang="en-US" dirty="0" smtClean="0"/>
              <a:t>Force equilibrium equation</a:t>
            </a:r>
            <a:endParaRPr lang="en-US" dirty="0"/>
          </a:p>
        </p:txBody>
      </p:sp>
    </p:spTree>
    <p:extLst>
      <p:ext uri="{BB962C8B-B14F-4D97-AF65-F5344CB8AC3E}">
        <p14:creationId xmlns:p14="http://schemas.microsoft.com/office/powerpoint/2010/main" val="4036654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lstStyle/>
          <a:p>
            <a:pPr algn="l"/>
            <a:r>
              <a:rPr lang="en-US" dirty="0" smtClean="0"/>
              <a:t>Outline</a:t>
            </a:r>
            <a:endParaRPr lang="en-US" dirty="0"/>
          </a:p>
        </p:txBody>
      </p:sp>
      <p:sp>
        <p:nvSpPr>
          <p:cNvPr id="3" name="Content Placeholder 2"/>
          <p:cNvSpPr>
            <a:spLocks noGrp="1"/>
          </p:cNvSpPr>
          <p:nvPr>
            <p:ph idx="1"/>
          </p:nvPr>
        </p:nvSpPr>
        <p:spPr>
          <a:xfrm>
            <a:off x="12700" y="838200"/>
            <a:ext cx="8229600" cy="4525963"/>
          </a:xfrm>
        </p:spPr>
        <p:txBody>
          <a:bodyPr>
            <a:normAutofit/>
          </a:bodyPr>
          <a:lstStyle/>
          <a:p>
            <a:pPr marL="457200" indent="-457200">
              <a:buAutoNum type="arabicPeriod"/>
            </a:pPr>
            <a:r>
              <a:rPr lang="en-US" sz="2400" dirty="0" smtClean="0">
                <a:latin typeface="Times New Roman" pitchFamily="18" charset="0"/>
                <a:cs typeface="Times New Roman" pitchFamily="18" charset="0"/>
              </a:rPr>
              <a:t>Two – degree of freedom spring mass – system</a:t>
            </a:r>
          </a:p>
          <a:p>
            <a:pPr marL="457200" indent="-457200">
              <a:buAutoNum type="arabicPeriod"/>
            </a:pPr>
            <a:r>
              <a:rPr lang="en-US" sz="2400" dirty="0" smtClean="0">
                <a:latin typeface="Times New Roman" pitchFamily="18" charset="0"/>
                <a:cs typeface="Times New Roman" pitchFamily="18" charset="0"/>
              </a:rPr>
              <a:t>Two natural frequencies of 2-DOF spring mass system</a:t>
            </a:r>
          </a:p>
          <a:p>
            <a:pPr marL="457200" indent="-457200">
              <a:buAutoNum type="arabicPeriod"/>
            </a:pPr>
            <a:r>
              <a:rPr lang="en-US" sz="2400" dirty="0" smtClean="0">
                <a:latin typeface="Times New Roman" pitchFamily="18" charset="0"/>
                <a:cs typeface="Times New Roman" pitchFamily="18" charset="0"/>
              </a:rPr>
              <a:t>Two mode shape of 2-DOF spring mass system</a:t>
            </a:r>
          </a:p>
          <a:p>
            <a:pPr marL="457200" indent="-457200">
              <a:buAutoNum type="arabicPeriod"/>
            </a:pPr>
            <a:r>
              <a:rPr lang="en-US" sz="2400" dirty="0" smtClean="0">
                <a:latin typeface="Times New Roman" pitchFamily="18" charset="0"/>
                <a:cs typeface="Times New Roman" pitchFamily="18" charset="0"/>
              </a:rPr>
              <a:t>Mass matrix and Stiffness matrix.</a:t>
            </a:r>
          </a:p>
          <a:p>
            <a:pPr marL="457200" indent="-457200">
              <a:buAutoNum type="arabicPeriod"/>
            </a:pPr>
            <a:r>
              <a:rPr lang="en-US" sz="2400" dirty="0" err="1" smtClean="0">
                <a:latin typeface="Times New Roman" pitchFamily="18" charset="0"/>
                <a:cs typeface="Times New Roman" pitchFamily="18" charset="0"/>
              </a:rPr>
              <a:t>Orthogonality</a:t>
            </a:r>
            <a:r>
              <a:rPr lang="en-US" sz="2400" dirty="0" smtClean="0">
                <a:latin typeface="Times New Roman" pitchFamily="18" charset="0"/>
                <a:cs typeface="Times New Roman" pitchFamily="18" charset="0"/>
              </a:rPr>
              <a:t> properties of mass matrix and Stiffness matrix.</a:t>
            </a:r>
          </a:p>
          <a:p>
            <a:pPr marL="457200" indent="-457200">
              <a:buAutoNum type="arabicPeriod"/>
            </a:pPr>
            <a:r>
              <a:rPr lang="en-US" sz="2400" dirty="0" smtClean="0">
                <a:latin typeface="Times New Roman" pitchFamily="18" charset="0"/>
                <a:cs typeface="Times New Roman" pitchFamily="18" charset="0"/>
              </a:rPr>
              <a:t>Eigen vectors and Eigen values.</a:t>
            </a:r>
          </a:p>
          <a:p>
            <a:pPr marL="0" indent="0">
              <a:buNone/>
            </a:pPr>
            <a:r>
              <a:rPr lang="en-US" sz="24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3355838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610600" cy="1338828"/>
          </a:xfrm>
          <a:prstGeom prst="rect">
            <a:avLst/>
          </a:prstGeom>
        </p:spPr>
        <p:txBody>
          <a:bodyPr wrap="square">
            <a:spAutoFit/>
          </a:bodyPr>
          <a:lstStyle/>
          <a:p>
            <a:pPr>
              <a:lnSpc>
                <a:spcPct val="150000"/>
              </a:lnSpc>
            </a:pPr>
            <a:r>
              <a:rPr lang="en-US" b="1" dirty="0" smtClean="0">
                <a:solidFill>
                  <a:srgbClr val="FF0000"/>
                </a:solidFill>
              </a:rPr>
              <a:t>Query:</a:t>
            </a:r>
          </a:p>
          <a:p>
            <a:pPr>
              <a:lnSpc>
                <a:spcPct val="150000"/>
              </a:lnSpc>
            </a:pPr>
            <a:r>
              <a:rPr lang="en-US" b="1" dirty="0" smtClean="0">
                <a:solidFill>
                  <a:srgbClr val="FF0000"/>
                </a:solidFill>
              </a:rPr>
              <a:t>Deflection </a:t>
            </a:r>
            <a:r>
              <a:rPr lang="en-US" b="1" dirty="0">
                <a:solidFill>
                  <a:srgbClr val="FF0000"/>
                </a:solidFill>
              </a:rPr>
              <a:t>in both spring is same and why take combined effect of force to find deflection in spring 1st for calculation of stored strain energy in 1st  spring.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5735" y="1246911"/>
            <a:ext cx="2365665" cy="2702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7541" y="1460585"/>
            <a:ext cx="4038600" cy="2585323"/>
          </a:xfrm>
          <a:prstGeom prst="rect">
            <a:avLst/>
          </a:prstGeom>
          <a:noFill/>
        </p:spPr>
        <p:txBody>
          <a:bodyPr wrap="square" rtlCol="0">
            <a:spAutoFit/>
          </a:bodyPr>
          <a:lstStyle/>
          <a:p>
            <a:r>
              <a:rPr lang="en-US" dirty="0" smtClean="0"/>
              <a:t>Solution:</a:t>
            </a:r>
          </a:p>
          <a:p>
            <a:endParaRPr lang="en-US" dirty="0"/>
          </a:p>
          <a:p>
            <a:r>
              <a:rPr lang="en-US" dirty="0" smtClean="0"/>
              <a:t>Due to force F, </a:t>
            </a:r>
          </a:p>
          <a:p>
            <a:r>
              <a:rPr lang="en-US" dirty="0" smtClean="0"/>
              <a:t>Spring -1 stretched at amount of x.</a:t>
            </a:r>
          </a:p>
          <a:p>
            <a:r>
              <a:rPr lang="en-US" dirty="0" smtClean="0"/>
              <a:t>Spring-2 compressed at an amount of x.</a:t>
            </a:r>
          </a:p>
          <a:p>
            <a:endParaRPr lang="en-US" dirty="0"/>
          </a:p>
          <a:p>
            <a:r>
              <a:rPr lang="en-US" b="1" u="sng" dirty="0" smtClean="0"/>
              <a:t>FBD at node at which force F apply</a:t>
            </a:r>
            <a:r>
              <a:rPr lang="en-US" dirty="0" smtClean="0"/>
              <a:t>,</a:t>
            </a:r>
          </a:p>
          <a:p>
            <a:endParaRPr lang="en-US" dirty="0"/>
          </a:p>
          <a:p>
            <a:endParaRPr lang="en-US" dirty="0"/>
          </a:p>
        </p:txBody>
      </p:sp>
      <p:sp>
        <p:nvSpPr>
          <p:cNvPr id="6" name="Oval 5"/>
          <p:cNvSpPr/>
          <p:nvPr/>
        </p:nvSpPr>
        <p:spPr>
          <a:xfrm>
            <a:off x="1676400" y="3761953"/>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6" idx="2"/>
          </p:cNvCxnSpPr>
          <p:nvPr/>
        </p:nvCxnSpPr>
        <p:spPr>
          <a:xfrm>
            <a:off x="1676400" y="3807673"/>
            <a:ext cx="723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00300" y="3662134"/>
            <a:ext cx="647700" cy="369332"/>
          </a:xfrm>
          <a:prstGeom prst="rect">
            <a:avLst/>
          </a:prstGeom>
          <a:noFill/>
        </p:spPr>
        <p:txBody>
          <a:bodyPr wrap="square" rtlCol="0">
            <a:spAutoFit/>
          </a:bodyPr>
          <a:lstStyle/>
          <a:p>
            <a:r>
              <a:rPr lang="en-US" dirty="0" smtClean="0"/>
              <a:t>F</a:t>
            </a:r>
            <a:endParaRPr lang="en-US" dirty="0"/>
          </a:p>
        </p:txBody>
      </p:sp>
      <p:cxnSp>
        <p:nvCxnSpPr>
          <p:cNvPr id="11" name="Straight Arrow Connector 10"/>
          <p:cNvCxnSpPr/>
          <p:nvPr/>
        </p:nvCxnSpPr>
        <p:spPr>
          <a:xfrm flipH="1">
            <a:off x="834390" y="3803517"/>
            <a:ext cx="84201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 y="3577287"/>
            <a:ext cx="647700" cy="369332"/>
          </a:xfrm>
          <a:prstGeom prst="rect">
            <a:avLst/>
          </a:prstGeom>
          <a:noFill/>
        </p:spPr>
        <p:txBody>
          <a:bodyPr wrap="square" rtlCol="0">
            <a:spAutoFit/>
          </a:bodyPr>
          <a:lstStyle/>
          <a:p>
            <a:r>
              <a:rPr lang="en-US" dirty="0" smtClean="0"/>
              <a:t>F</a:t>
            </a:r>
            <a:r>
              <a:rPr lang="en-US" baseline="-25000" dirty="0" smtClean="0"/>
              <a:t>1</a:t>
            </a:r>
            <a:endParaRPr lang="en-US" dirty="0"/>
          </a:p>
        </p:txBody>
      </p:sp>
      <p:cxnSp>
        <p:nvCxnSpPr>
          <p:cNvPr id="14" name="Straight Arrow Connector 13"/>
          <p:cNvCxnSpPr/>
          <p:nvPr/>
        </p:nvCxnSpPr>
        <p:spPr>
          <a:xfrm flipH="1">
            <a:off x="1712769" y="3996830"/>
            <a:ext cx="748145" cy="0"/>
          </a:xfrm>
          <a:prstGeom prst="straightConnector1">
            <a:avLst/>
          </a:prstGeom>
          <a:ln>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60914" y="3927286"/>
            <a:ext cx="647700" cy="369332"/>
          </a:xfrm>
          <a:prstGeom prst="rect">
            <a:avLst/>
          </a:prstGeom>
          <a:noFill/>
        </p:spPr>
        <p:txBody>
          <a:bodyPr wrap="square" rtlCol="0">
            <a:spAutoFit/>
          </a:bodyPr>
          <a:lstStyle/>
          <a:p>
            <a:r>
              <a:rPr lang="en-US" dirty="0" smtClean="0"/>
              <a:t>F</a:t>
            </a:r>
            <a:r>
              <a:rPr lang="en-US" baseline="-25000" dirty="0" smtClean="0"/>
              <a:t>2</a:t>
            </a:r>
            <a:endParaRPr lang="en-US" dirty="0"/>
          </a:p>
        </p:txBody>
      </p:sp>
      <p:sp>
        <p:nvSpPr>
          <p:cNvPr id="17" name="TextBox 16"/>
          <p:cNvSpPr txBox="1"/>
          <p:nvPr/>
        </p:nvSpPr>
        <p:spPr>
          <a:xfrm>
            <a:off x="350520" y="4296618"/>
            <a:ext cx="3375660" cy="2169825"/>
          </a:xfrm>
          <a:prstGeom prst="rect">
            <a:avLst/>
          </a:prstGeom>
          <a:noFill/>
        </p:spPr>
        <p:txBody>
          <a:bodyPr wrap="square" rtlCol="0">
            <a:spAutoFit/>
          </a:bodyPr>
          <a:lstStyle/>
          <a:p>
            <a:pPr>
              <a:lnSpc>
                <a:spcPct val="150000"/>
              </a:lnSpc>
            </a:pPr>
            <a:r>
              <a:rPr lang="en-US" dirty="0" smtClean="0"/>
              <a:t>F</a:t>
            </a:r>
            <a:r>
              <a:rPr lang="en-US" baseline="-25000" dirty="0" smtClean="0"/>
              <a:t>1</a:t>
            </a:r>
            <a:r>
              <a:rPr lang="en-US" dirty="0" smtClean="0"/>
              <a:t> = Spring force due to spring-1</a:t>
            </a:r>
          </a:p>
          <a:p>
            <a:pPr>
              <a:lnSpc>
                <a:spcPct val="150000"/>
              </a:lnSpc>
            </a:pPr>
            <a:r>
              <a:rPr lang="en-US" dirty="0"/>
              <a:t> </a:t>
            </a:r>
            <a:r>
              <a:rPr lang="en-US" dirty="0" smtClean="0"/>
              <a:t>    = k x</a:t>
            </a:r>
          </a:p>
          <a:p>
            <a:pPr>
              <a:lnSpc>
                <a:spcPct val="150000"/>
              </a:lnSpc>
            </a:pPr>
            <a:r>
              <a:rPr lang="en-US" dirty="0" smtClean="0"/>
              <a:t>F</a:t>
            </a:r>
            <a:r>
              <a:rPr lang="en-US" baseline="-25000" dirty="0" smtClean="0"/>
              <a:t>2</a:t>
            </a:r>
            <a:r>
              <a:rPr lang="en-US" dirty="0" smtClean="0"/>
              <a:t>  = Spring force due to spring-2</a:t>
            </a:r>
          </a:p>
          <a:p>
            <a:pPr>
              <a:lnSpc>
                <a:spcPct val="150000"/>
              </a:lnSpc>
            </a:pPr>
            <a:r>
              <a:rPr lang="en-US" dirty="0"/>
              <a:t> </a:t>
            </a:r>
            <a:r>
              <a:rPr lang="en-US" dirty="0" smtClean="0"/>
              <a:t>     = k x</a:t>
            </a:r>
          </a:p>
          <a:p>
            <a:pPr>
              <a:lnSpc>
                <a:spcPct val="150000"/>
              </a:lnSpc>
            </a:pPr>
            <a:r>
              <a:rPr lang="en-US" dirty="0" smtClean="0"/>
              <a:t>F = F</a:t>
            </a:r>
            <a:r>
              <a:rPr lang="en-US" baseline="-25000" dirty="0" smtClean="0"/>
              <a:t>1</a:t>
            </a:r>
            <a:r>
              <a:rPr lang="en-US" dirty="0" smtClean="0"/>
              <a:t> + F</a:t>
            </a:r>
            <a:r>
              <a:rPr lang="en-US" baseline="-25000" dirty="0" smtClean="0"/>
              <a:t>2</a:t>
            </a:r>
            <a:endParaRPr lang="en-US" dirty="0"/>
          </a:p>
        </p:txBody>
      </p:sp>
      <p:cxnSp>
        <p:nvCxnSpPr>
          <p:cNvPr id="18" name="Straight Connector 17"/>
          <p:cNvCxnSpPr/>
          <p:nvPr/>
        </p:nvCxnSpPr>
        <p:spPr>
          <a:xfrm flipV="1">
            <a:off x="-41565" y="124691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876800" y="1288474"/>
            <a:ext cx="1" cy="561109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76800" y="3996830"/>
            <a:ext cx="4076700" cy="646331"/>
          </a:xfrm>
          <a:prstGeom prst="rect">
            <a:avLst/>
          </a:prstGeom>
          <a:noFill/>
        </p:spPr>
        <p:txBody>
          <a:bodyPr wrap="square" rtlCol="0">
            <a:spAutoFit/>
          </a:bodyPr>
          <a:lstStyle/>
          <a:p>
            <a:r>
              <a:rPr lang="en-US" dirty="0" smtClean="0"/>
              <a:t>Spring is in parallel.</a:t>
            </a:r>
          </a:p>
          <a:p>
            <a:r>
              <a:rPr lang="en-US" dirty="0" smtClean="0"/>
              <a:t>Since deflection in spring is same.</a:t>
            </a:r>
            <a:endParaRPr lang="en-US" dirty="0"/>
          </a:p>
        </p:txBody>
      </p:sp>
      <p:cxnSp>
        <p:nvCxnSpPr>
          <p:cNvPr id="24" name="Straight Connector 23"/>
          <p:cNvCxnSpPr/>
          <p:nvPr/>
        </p:nvCxnSpPr>
        <p:spPr>
          <a:xfrm>
            <a:off x="4876800" y="4657016"/>
            <a:ext cx="4225634"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904510" y="4729739"/>
            <a:ext cx="4048990" cy="2169825"/>
          </a:xfrm>
          <a:prstGeom prst="rect">
            <a:avLst/>
          </a:prstGeom>
          <a:noFill/>
        </p:spPr>
        <p:txBody>
          <a:bodyPr wrap="square" rtlCol="0">
            <a:spAutoFit/>
          </a:bodyPr>
          <a:lstStyle/>
          <a:p>
            <a:pPr>
              <a:lnSpc>
                <a:spcPct val="150000"/>
              </a:lnSpc>
            </a:pPr>
            <a:r>
              <a:rPr lang="en-US" dirty="0" smtClean="0"/>
              <a:t>Potential energy stored in spring-1</a:t>
            </a:r>
          </a:p>
          <a:p>
            <a:pPr>
              <a:lnSpc>
                <a:spcPct val="150000"/>
              </a:lnSpc>
            </a:pPr>
            <a:r>
              <a:rPr lang="en-US" dirty="0" smtClean="0"/>
              <a:t>U</a:t>
            </a:r>
            <a:r>
              <a:rPr lang="en-US" baseline="-25000" dirty="0" smtClean="0"/>
              <a:t>1 </a:t>
            </a:r>
            <a:r>
              <a:rPr lang="en-US" dirty="0" smtClean="0"/>
              <a:t> = (1/2) * stiffness constant * (extension or compression on spring )</a:t>
            </a:r>
            <a:r>
              <a:rPr lang="en-US" baseline="30000" dirty="0" smtClean="0"/>
              <a:t>2</a:t>
            </a:r>
          </a:p>
          <a:p>
            <a:pPr>
              <a:lnSpc>
                <a:spcPct val="150000"/>
              </a:lnSpc>
            </a:pPr>
            <a:r>
              <a:rPr lang="en-US" dirty="0" smtClean="0"/>
              <a:t>U</a:t>
            </a:r>
            <a:r>
              <a:rPr lang="en-US" baseline="-25000" dirty="0" smtClean="0"/>
              <a:t>1</a:t>
            </a:r>
            <a:r>
              <a:rPr lang="en-US" dirty="0" smtClean="0"/>
              <a:t> = (1/2) * k * x</a:t>
            </a:r>
            <a:r>
              <a:rPr lang="en-US" baseline="30000" dirty="0" smtClean="0"/>
              <a:t>2</a:t>
            </a:r>
            <a:endParaRPr lang="en-US" dirty="0" smtClean="0"/>
          </a:p>
          <a:p>
            <a:pPr>
              <a:lnSpc>
                <a:spcPct val="150000"/>
              </a:lnSpc>
            </a:pPr>
            <a:endParaRPr lang="en-US" dirty="0"/>
          </a:p>
        </p:txBody>
      </p:sp>
      <p:sp>
        <p:nvSpPr>
          <p:cNvPr id="26" name="Rectangle 25"/>
          <p:cNvSpPr/>
          <p:nvPr/>
        </p:nvSpPr>
        <p:spPr>
          <a:xfrm>
            <a:off x="350520" y="6061365"/>
            <a:ext cx="109728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a:off x="1447800" y="6213765"/>
            <a:ext cx="6390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086841" y="6013058"/>
            <a:ext cx="2724785" cy="369332"/>
          </a:xfrm>
          <a:prstGeom prst="rect">
            <a:avLst/>
          </a:prstGeom>
        </p:spPr>
        <p:txBody>
          <a:bodyPr wrap="none">
            <a:spAutoFit/>
          </a:bodyPr>
          <a:lstStyle/>
          <a:p>
            <a:r>
              <a:rPr lang="en-US" dirty="0" smtClean="0"/>
              <a:t>Force equilibrium equation</a:t>
            </a:r>
            <a:endParaRPr lang="en-US" dirty="0"/>
          </a:p>
        </p:txBody>
      </p:sp>
    </p:spTree>
    <p:extLst>
      <p:ext uri="{BB962C8B-B14F-4D97-AF65-F5344CB8AC3E}">
        <p14:creationId xmlns:p14="http://schemas.microsoft.com/office/powerpoint/2010/main" val="429593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610600" cy="1338828"/>
          </a:xfrm>
          <a:prstGeom prst="rect">
            <a:avLst/>
          </a:prstGeom>
        </p:spPr>
        <p:txBody>
          <a:bodyPr wrap="square">
            <a:spAutoFit/>
          </a:bodyPr>
          <a:lstStyle/>
          <a:p>
            <a:pPr>
              <a:lnSpc>
                <a:spcPct val="150000"/>
              </a:lnSpc>
            </a:pPr>
            <a:r>
              <a:rPr lang="en-US" b="1" dirty="0" smtClean="0">
                <a:solidFill>
                  <a:srgbClr val="FF0000"/>
                </a:solidFill>
              </a:rPr>
              <a:t>Query:</a:t>
            </a:r>
          </a:p>
          <a:p>
            <a:pPr>
              <a:lnSpc>
                <a:spcPct val="150000"/>
              </a:lnSpc>
            </a:pPr>
            <a:r>
              <a:rPr lang="en-US" b="1" dirty="0" smtClean="0">
                <a:solidFill>
                  <a:srgbClr val="FF0000"/>
                </a:solidFill>
              </a:rPr>
              <a:t>Deflection </a:t>
            </a:r>
            <a:r>
              <a:rPr lang="en-US" b="1" dirty="0">
                <a:solidFill>
                  <a:srgbClr val="FF0000"/>
                </a:solidFill>
              </a:rPr>
              <a:t>in both spring is same and why take combined effect of force to find deflection in spring 1st for calculation of stored strain energy in 1st  spring.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5735" y="1246911"/>
            <a:ext cx="2365665" cy="2702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7541" y="1460585"/>
            <a:ext cx="4038600" cy="2585323"/>
          </a:xfrm>
          <a:prstGeom prst="rect">
            <a:avLst/>
          </a:prstGeom>
          <a:noFill/>
        </p:spPr>
        <p:txBody>
          <a:bodyPr wrap="square" rtlCol="0">
            <a:spAutoFit/>
          </a:bodyPr>
          <a:lstStyle/>
          <a:p>
            <a:r>
              <a:rPr lang="en-US" dirty="0" smtClean="0"/>
              <a:t>Solution:</a:t>
            </a:r>
          </a:p>
          <a:p>
            <a:endParaRPr lang="en-US" dirty="0"/>
          </a:p>
          <a:p>
            <a:r>
              <a:rPr lang="en-US" dirty="0" smtClean="0"/>
              <a:t>Due to force F, </a:t>
            </a:r>
          </a:p>
          <a:p>
            <a:r>
              <a:rPr lang="en-US" dirty="0" smtClean="0"/>
              <a:t>Spring -1 stretched at amount of x.</a:t>
            </a:r>
          </a:p>
          <a:p>
            <a:r>
              <a:rPr lang="en-US" dirty="0" smtClean="0"/>
              <a:t>Spring-2 compressed at an amount of x.</a:t>
            </a:r>
          </a:p>
          <a:p>
            <a:endParaRPr lang="en-US" dirty="0"/>
          </a:p>
          <a:p>
            <a:r>
              <a:rPr lang="en-US" b="1" u="sng" dirty="0" smtClean="0"/>
              <a:t>FBD at node at which force F apply</a:t>
            </a:r>
            <a:r>
              <a:rPr lang="en-US" dirty="0" smtClean="0"/>
              <a:t>,</a:t>
            </a:r>
          </a:p>
          <a:p>
            <a:endParaRPr lang="en-US" dirty="0"/>
          </a:p>
          <a:p>
            <a:endParaRPr lang="en-US" dirty="0"/>
          </a:p>
        </p:txBody>
      </p:sp>
      <p:sp>
        <p:nvSpPr>
          <p:cNvPr id="6" name="Oval 5"/>
          <p:cNvSpPr/>
          <p:nvPr/>
        </p:nvSpPr>
        <p:spPr>
          <a:xfrm>
            <a:off x="1676400" y="3761953"/>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6" idx="2"/>
          </p:cNvCxnSpPr>
          <p:nvPr/>
        </p:nvCxnSpPr>
        <p:spPr>
          <a:xfrm>
            <a:off x="1676400" y="3807673"/>
            <a:ext cx="723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00300" y="3662134"/>
            <a:ext cx="647700" cy="369332"/>
          </a:xfrm>
          <a:prstGeom prst="rect">
            <a:avLst/>
          </a:prstGeom>
          <a:noFill/>
        </p:spPr>
        <p:txBody>
          <a:bodyPr wrap="square" rtlCol="0">
            <a:spAutoFit/>
          </a:bodyPr>
          <a:lstStyle/>
          <a:p>
            <a:r>
              <a:rPr lang="en-US" dirty="0" smtClean="0"/>
              <a:t>F</a:t>
            </a:r>
            <a:endParaRPr lang="en-US" dirty="0"/>
          </a:p>
        </p:txBody>
      </p:sp>
      <p:cxnSp>
        <p:nvCxnSpPr>
          <p:cNvPr id="11" name="Straight Arrow Connector 10"/>
          <p:cNvCxnSpPr/>
          <p:nvPr/>
        </p:nvCxnSpPr>
        <p:spPr>
          <a:xfrm flipH="1">
            <a:off x="834390" y="3803517"/>
            <a:ext cx="84201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 y="3577287"/>
            <a:ext cx="647700" cy="369332"/>
          </a:xfrm>
          <a:prstGeom prst="rect">
            <a:avLst/>
          </a:prstGeom>
          <a:noFill/>
        </p:spPr>
        <p:txBody>
          <a:bodyPr wrap="square" rtlCol="0">
            <a:spAutoFit/>
          </a:bodyPr>
          <a:lstStyle/>
          <a:p>
            <a:r>
              <a:rPr lang="en-US" dirty="0" smtClean="0"/>
              <a:t>F</a:t>
            </a:r>
            <a:r>
              <a:rPr lang="en-US" baseline="-25000" dirty="0" smtClean="0"/>
              <a:t>1</a:t>
            </a:r>
            <a:endParaRPr lang="en-US" dirty="0"/>
          </a:p>
        </p:txBody>
      </p:sp>
      <p:cxnSp>
        <p:nvCxnSpPr>
          <p:cNvPr id="14" name="Straight Arrow Connector 13"/>
          <p:cNvCxnSpPr/>
          <p:nvPr/>
        </p:nvCxnSpPr>
        <p:spPr>
          <a:xfrm flipH="1">
            <a:off x="1712769" y="3996830"/>
            <a:ext cx="748145" cy="0"/>
          </a:xfrm>
          <a:prstGeom prst="straightConnector1">
            <a:avLst/>
          </a:prstGeom>
          <a:ln>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60914" y="3927286"/>
            <a:ext cx="647700" cy="369332"/>
          </a:xfrm>
          <a:prstGeom prst="rect">
            <a:avLst/>
          </a:prstGeom>
          <a:noFill/>
        </p:spPr>
        <p:txBody>
          <a:bodyPr wrap="square" rtlCol="0">
            <a:spAutoFit/>
          </a:bodyPr>
          <a:lstStyle/>
          <a:p>
            <a:r>
              <a:rPr lang="en-US" dirty="0" smtClean="0"/>
              <a:t>F</a:t>
            </a:r>
            <a:r>
              <a:rPr lang="en-US" baseline="-25000" dirty="0" smtClean="0"/>
              <a:t>2</a:t>
            </a:r>
            <a:endParaRPr lang="en-US" dirty="0"/>
          </a:p>
        </p:txBody>
      </p:sp>
      <p:sp>
        <p:nvSpPr>
          <p:cNvPr id="17" name="TextBox 16"/>
          <p:cNvSpPr txBox="1"/>
          <p:nvPr/>
        </p:nvSpPr>
        <p:spPr>
          <a:xfrm>
            <a:off x="350520" y="4296618"/>
            <a:ext cx="3375660" cy="2169825"/>
          </a:xfrm>
          <a:prstGeom prst="rect">
            <a:avLst/>
          </a:prstGeom>
          <a:noFill/>
        </p:spPr>
        <p:txBody>
          <a:bodyPr wrap="square" rtlCol="0">
            <a:spAutoFit/>
          </a:bodyPr>
          <a:lstStyle/>
          <a:p>
            <a:pPr>
              <a:lnSpc>
                <a:spcPct val="150000"/>
              </a:lnSpc>
            </a:pPr>
            <a:r>
              <a:rPr lang="en-US" dirty="0" smtClean="0"/>
              <a:t>F</a:t>
            </a:r>
            <a:r>
              <a:rPr lang="en-US" baseline="-25000" dirty="0" smtClean="0"/>
              <a:t>1</a:t>
            </a:r>
            <a:r>
              <a:rPr lang="en-US" dirty="0" smtClean="0"/>
              <a:t> = Spring force due to spring-1</a:t>
            </a:r>
          </a:p>
          <a:p>
            <a:pPr>
              <a:lnSpc>
                <a:spcPct val="150000"/>
              </a:lnSpc>
            </a:pPr>
            <a:r>
              <a:rPr lang="en-US" dirty="0"/>
              <a:t> </a:t>
            </a:r>
            <a:r>
              <a:rPr lang="en-US" dirty="0" smtClean="0"/>
              <a:t>    = k x</a:t>
            </a:r>
          </a:p>
          <a:p>
            <a:pPr>
              <a:lnSpc>
                <a:spcPct val="150000"/>
              </a:lnSpc>
            </a:pPr>
            <a:r>
              <a:rPr lang="en-US" dirty="0" smtClean="0"/>
              <a:t>F</a:t>
            </a:r>
            <a:r>
              <a:rPr lang="en-US" baseline="-25000" dirty="0" smtClean="0"/>
              <a:t>2</a:t>
            </a:r>
            <a:r>
              <a:rPr lang="en-US" dirty="0" smtClean="0"/>
              <a:t>  = Spring force due to spring-2</a:t>
            </a:r>
          </a:p>
          <a:p>
            <a:pPr>
              <a:lnSpc>
                <a:spcPct val="150000"/>
              </a:lnSpc>
            </a:pPr>
            <a:r>
              <a:rPr lang="en-US" dirty="0"/>
              <a:t> </a:t>
            </a:r>
            <a:r>
              <a:rPr lang="en-US" dirty="0" smtClean="0"/>
              <a:t>     = k x</a:t>
            </a:r>
          </a:p>
          <a:p>
            <a:pPr>
              <a:lnSpc>
                <a:spcPct val="150000"/>
              </a:lnSpc>
            </a:pPr>
            <a:r>
              <a:rPr lang="en-US" dirty="0" smtClean="0"/>
              <a:t>F = F</a:t>
            </a:r>
            <a:r>
              <a:rPr lang="en-US" baseline="-25000" dirty="0" smtClean="0"/>
              <a:t>1</a:t>
            </a:r>
            <a:r>
              <a:rPr lang="en-US" dirty="0" smtClean="0"/>
              <a:t> + F</a:t>
            </a:r>
            <a:r>
              <a:rPr lang="en-US" baseline="-25000" dirty="0" smtClean="0"/>
              <a:t>2</a:t>
            </a:r>
            <a:endParaRPr lang="en-US" dirty="0"/>
          </a:p>
        </p:txBody>
      </p:sp>
      <p:cxnSp>
        <p:nvCxnSpPr>
          <p:cNvPr id="18" name="Straight Connector 17"/>
          <p:cNvCxnSpPr/>
          <p:nvPr/>
        </p:nvCxnSpPr>
        <p:spPr>
          <a:xfrm flipV="1">
            <a:off x="-41565" y="124691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876800" y="1288474"/>
            <a:ext cx="1" cy="561109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76800" y="3996830"/>
            <a:ext cx="4076700" cy="646331"/>
          </a:xfrm>
          <a:prstGeom prst="rect">
            <a:avLst/>
          </a:prstGeom>
          <a:noFill/>
        </p:spPr>
        <p:txBody>
          <a:bodyPr wrap="square" rtlCol="0">
            <a:spAutoFit/>
          </a:bodyPr>
          <a:lstStyle/>
          <a:p>
            <a:r>
              <a:rPr lang="en-US" dirty="0" smtClean="0"/>
              <a:t>Spring is in parallel.</a:t>
            </a:r>
          </a:p>
          <a:p>
            <a:r>
              <a:rPr lang="en-US" dirty="0" smtClean="0"/>
              <a:t>Since deflection in spring is same.</a:t>
            </a:r>
            <a:endParaRPr lang="en-US" dirty="0"/>
          </a:p>
        </p:txBody>
      </p:sp>
      <p:cxnSp>
        <p:nvCxnSpPr>
          <p:cNvPr id="24" name="Straight Connector 23"/>
          <p:cNvCxnSpPr/>
          <p:nvPr/>
        </p:nvCxnSpPr>
        <p:spPr>
          <a:xfrm>
            <a:off x="4876800" y="4657016"/>
            <a:ext cx="4225634"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904510" y="4729739"/>
            <a:ext cx="4048990" cy="2169825"/>
          </a:xfrm>
          <a:prstGeom prst="rect">
            <a:avLst/>
          </a:prstGeom>
          <a:noFill/>
        </p:spPr>
        <p:txBody>
          <a:bodyPr wrap="square" rtlCol="0">
            <a:spAutoFit/>
          </a:bodyPr>
          <a:lstStyle/>
          <a:p>
            <a:pPr>
              <a:lnSpc>
                <a:spcPct val="150000"/>
              </a:lnSpc>
            </a:pPr>
            <a:r>
              <a:rPr lang="en-US" dirty="0" smtClean="0"/>
              <a:t>Potential energy stored in spring-1</a:t>
            </a:r>
          </a:p>
          <a:p>
            <a:pPr>
              <a:lnSpc>
                <a:spcPct val="150000"/>
              </a:lnSpc>
            </a:pPr>
            <a:r>
              <a:rPr lang="en-US" dirty="0" smtClean="0"/>
              <a:t>U</a:t>
            </a:r>
            <a:r>
              <a:rPr lang="en-US" baseline="-25000" dirty="0" smtClean="0"/>
              <a:t>1 </a:t>
            </a:r>
            <a:r>
              <a:rPr lang="en-US" dirty="0" smtClean="0"/>
              <a:t> = (1/2) * stiffness constant * (extension or compression on spring )</a:t>
            </a:r>
            <a:r>
              <a:rPr lang="en-US" baseline="30000" dirty="0" smtClean="0"/>
              <a:t>2</a:t>
            </a:r>
          </a:p>
          <a:p>
            <a:pPr>
              <a:lnSpc>
                <a:spcPct val="150000"/>
              </a:lnSpc>
            </a:pPr>
            <a:r>
              <a:rPr lang="en-US" dirty="0" smtClean="0"/>
              <a:t>U</a:t>
            </a:r>
            <a:r>
              <a:rPr lang="en-US" baseline="-25000" dirty="0" smtClean="0"/>
              <a:t>1</a:t>
            </a:r>
            <a:r>
              <a:rPr lang="en-US" dirty="0" smtClean="0"/>
              <a:t> = (1/2) * k * x</a:t>
            </a:r>
            <a:r>
              <a:rPr lang="en-US" baseline="30000" dirty="0" smtClean="0"/>
              <a:t>2</a:t>
            </a:r>
            <a:endParaRPr lang="en-US" dirty="0" smtClean="0"/>
          </a:p>
          <a:p>
            <a:pPr>
              <a:lnSpc>
                <a:spcPct val="150000"/>
              </a:lnSpc>
            </a:pPr>
            <a:endParaRPr lang="en-US" dirty="0"/>
          </a:p>
        </p:txBody>
      </p:sp>
      <p:sp>
        <p:nvSpPr>
          <p:cNvPr id="26" name="Rectangle 25"/>
          <p:cNvSpPr/>
          <p:nvPr/>
        </p:nvSpPr>
        <p:spPr>
          <a:xfrm>
            <a:off x="350520" y="6061365"/>
            <a:ext cx="109728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a:off x="1447800" y="6213765"/>
            <a:ext cx="6390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086841" y="6013058"/>
            <a:ext cx="2724785" cy="369332"/>
          </a:xfrm>
          <a:prstGeom prst="rect">
            <a:avLst/>
          </a:prstGeom>
        </p:spPr>
        <p:txBody>
          <a:bodyPr wrap="none">
            <a:spAutoFit/>
          </a:bodyPr>
          <a:lstStyle/>
          <a:p>
            <a:r>
              <a:rPr lang="en-US" dirty="0" smtClean="0"/>
              <a:t>Force equilibrium equation</a:t>
            </a:r>
            <a:endParaRPr lang="en-US" dirty="0"/>
          </a:p>
        </p:txBody>
      </p:sp>
    </p:spTree>
    <p:extLst>
      <p:ext uri="{BB962C8B-B14F-4D97-AF65-F5344CB8AC3E}">
        <p14:creationId xmlns:p14="http://schemas.microsoft.com/office/powerpoint/2010/main" val="2546738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762000"/>
          </a:xfrm>
          <a:solidFill>
            <a:schemeClr val="accent3">
              <a:lumMod val="60000"/>
              <a:lumOff val="40000"/>
            </a:schemeClr>
          </a:solidFill>
        </p:spPr>
        <p:txBody>
          <a:bodyPr>
            <a:normAutofit fontScale="90000"/>
          </a:bodyPr>
          <a:lstStyle/>
          <a:p>
            <a:pPr algn="l"/>
            <a:r>
              <a:rPr lang="en-US" sz="3200" dirty="0" err="1">
                <a:latin typeface="Times New Roman" pitchFamily="18" charset="0"/>
                <a:cs typeface="Times New Roman" pitchFamily="18" charset="0"/>
              </a:rPr>
              <a:t>Orthogonality</a:t>
            </a:r>
            <a:r>
              <a:rPr lang="en-US" sz="3200" dirty="0">
                <a:latin typeface="Times New Roman" pitchFamily="18" charset="0"/>
                <a:cs typeface="Times New Roman" pitchFamily="18" charset="0"/>
              </a:rPr>
              <a:t> properties of mass matrix and Stiffness matrix</a:t>
            </a:r>
          </a:p>
        </p:txBody>
      </p:sp>
      <p:sp>
        <p:nvSpPr>
          <p:cNvPr id="2" name="TextBox 1"/>
          <p:cNvSpPr txBox="1"/>
          <p:nvPr/>
        </p:nvSpPr>
        <p:spPr>
          <a:xfrm>
            <a:off x="381000" y="990600"/>
            <a:ext cx="4648200" cy="3277820"/>
          </a:xfrm>
          <a:prstGeom prst="rect">
            <a:avLst/>
          </a:prstGeom>
          <a:noFill/>
        </p:spPr>
        <p:txBody>
          <a:bodyPr wrap="square" rtlCol="0">
            <a:spAutoFit/>
          </a:bodyPr>
          <a:lstStyle/>
          <a:p>
            <a:pPr>
              <a:lnSpc>
                <a:spcPct val="150000"/>
              </a:lnSpc>
            </a:pPr>
            <a:r>
              <a:rPr lang="en-US" dirty="0" smtClean="0">
                <a:latin typeface="Times New Roman" pitchFamily="18" charset="0"/>
                <a:cs typeface="Times New Roman" pitchFamily="18" charset="0"/>
              </a:rPr>
              <a:t>Let</a:t>
            </a:r>
            <a:r>
              <a:rPr lang="en-US" dirty="0" smtClean="0"/>
              <a:t> [ M ] is mass matrix.</a:t>
            </a:r>
          </a:p>
          <a:p>
            <a:pPr>
              <a:lnSpc>
                <a:spcPct val="150000"/>
              </a:lnSpc>
            </a:pPr>
            <a:r>
              <a:rPr lang="en-US" dirty="0"/>
              <a:t> </a:t>
            </a:r>
            <a:r>
              <a:rPr lang="en-US" dirty="0" smtClean="0"/>
              <a:t>      [ K ] is stiffness matrix.</a:t>
            </a:r>
          </a:p>
          <a:p>
            <a:pPr>
              <a:lnSpc>
                <a:spcPct val="150000"/>
              </a:lnSpc>
            </a:pPr>
            <a:r>
              <a:rPr lang="en-US" dirty="0"/>
              <a:t> </a:t>
            </a:r>
            <a:r>
              <a:rPr lang="en-US" dirty="0" smtClean="0"/>
              <a:t>      {X}</a:t>
            </a:r>
            <a:r>
              <a:rPr lang="en-US" baseline="-25000" dirty="0" smtClean="0"/>
              <a:t>I</a:t>
            </a:r>
            <a:r>
              <a:rPr lang="en-US" dirty="0" smtClean="0"/>
              <a:t> is </a:t>
            </a:r>
            <a:r>
              <a:rPr lang="en-US" dirty="0" err="1" smtClean="0"/>
              <a:t>i</a:t>
            </a:r>
            <a:r>
              <a:rPr lang="en-US" baseline="30000" dirty="0" err="1" smtClean="0"/>
              <a:t>th</a:t>
            </a:r>
            <a:r>
              <a:rPr lang="en-US" dirty="0" smtClean="0"/>
              <a:t> mode shape. ( 1 &lt;= i &lt;= NDOF )</a:t>
            </a:r>
          </a:p>
          <a:p>
            <a:endParaRPr lang="en-US" dirty="0"/>
          </a:p>
          <a:p>
            <a:r>
              <a:rPr lang="en-US" dirty="0" smtClean="0"/>
              <a:t>Then </a:t>
            </a:r>
            <a:r>
              <a:rPr lang="en-US" dirty="0" err="1" smtClean="0"/>
              <a:t>orthogonality</a:t>
            </a:r>
            <a:r>
              <a:rPr lang="en-US" dirty="0" smtClean="0"/>
              <a:t>  properties say that,</a:t>
            </a:r>
          </a:p>
          <a:p>
            <a:endParaRPr lang="en-US" dirty="0"/>
          </a:p>
          <a:p>
            <a:r>
              <a:rPr lang="en-US" dirty="0" smtClean="0"/>
              <a:t>       {X}</a:t>
            </a:r>
            <a:r>
              <a:rPr lang="en-US" baseline="-25000" dirty="0" smtClean="0"/>
              <a:t>I</a:t>
            </a:r>
            <a:r>
              <a:rPr lang="en-US" baseline="30000" dirty="0" smtClean="0"/>
              <a:t>T</a:t>
            </a:r>
            <a:r>
              <a:rPr lang="en-US" dirty="0" smtClean="0"/>
              <a:t> [ M ] {X}</a:t>
            </a:r>
            <a:r>
              <a:rPr lang="en-US" baseline="-25000" dirty="0" smtClean="0"/>
              <a:t>j</a:t>
            </a:r>
            <a:r>
              <a:rPr lang="en-US" dirty="0" smtClean="0"/>
              <a:t>  = 0     ( if     i         j )</a:t>
            </a:r>
          </a:p>
          <a:p>
            <a:endParaRPr lang="en-US" dirty="0"/>
          </a:p>
          <a:p>
            <a:r>
              <a:rPr lang="en-US" dirty="0" smtClean="0"/>
              <a:t>       {X}</a:t>
            </a:r>
            <a:r>
              <a:rPr lang="en-US" baseline="-25000" dirty="0" err="1" smtClean="0"/>
              <a:t>i</a:t>
            </a:r>
            <a:r>
              <a:rPr lang="en-US" baseline="30000" dirty="0" err="1" smtClean="0"/>
              <a:t>T</a:t>
            </a:r>
            <a:r>
              <a:rPr lang="en-US" dirty="0" smtClean="0"/>
              <a:t> </a:t>
            </a:r>
            <a:r>
              <a:rPr lang="en-US" dirty="0"/>
              <a:t>[ </a:t>
            </a:r>
            <a:r>
              <a:rPr lang="en-US" dirty="0" smtClean="0"/>
              <a:t>K </a:t>
            </a:r>
            <a:r>
              <a:rPr lang="en-US" dirty="0"/>
              <a:t>] {X}</a:t>
            </a:r>
            <a:r>
              <a:rPr lang="en-US" baseline="-25000" dirty="0"/>
              <a:t>j</a:t>
            </a:r>
            <a:r>
              <a:rPr lang="en-US" dirty="0"/>
              <a:t>  = 0 </a:t>
            </a:r>
            <a:r>
              <a:rPr lang="en-US" dirty="0" smtClean="0"/>
              <a:t>     </a:t>
            </a:r>
            <a:r>
              <a:rPr lang="en-US" dirty="0"/>
              <a:t>( if     i         j )</a:t>
            </a:r>
          </a:p>
          <a:p>
            <a:endParaRPr lang="en-US" dirty="0"/>
          </a:p>
        </p:txBody>
      </p:sp>
      <p:cxnSp>
        <p:nvCxnSpPr>
          <p:cNvPr id="5" name="Straight Connector 4"/>
          <p:cNvCxnSpPr/>
          <p:nvPr/>
        </p:nvCxnSpPr>
        <p:spPr>
          <a:xfrm>
            <a:off x="3390363" y="3188155"/>
            <a:ext cx="182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390363" y="3290113"/>
            <a:ext cx="182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390363" y="2985313"/>
            <a:ext cx="251997" cy="431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390363" y="3734117"/>
            <a:ext cx="182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390363" y="3836075"/>
            <a:ext cx="182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390363" y="3531275"/>
            <a:ext cx="251997" cy="431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90600" y="4343400"/>
            <a:ext cx="1553630" cy="369332"/>
          </a:xfrm>
          <a:prstGeom prst="rect">
            <a:avLst/>
          </a:prstGeom>
        </p:spPr>
        <p:txBody>
          <a:bodyPr wrap="none">
            <a:spAutoFit/>
          </a:bodyPr>
          <a:lstStyle/>
          <a:p>
            <a:r>
              <a:rPr lang="en-US" dirty="0"/>
              <a:t>[ M ] </a:t>
            </a:r>
            <a:r>
              <a:rPr lang="en-US" baseline="-25000" dirty="0" smtClean="0"/>
              <a:t>NDOF x NDOF</a:t>
            </a:r>
            <a:endParaRPr lang="en-US" dirty="0"/>
          </a:p>
        </p:txBody>
      </p:sp>
      <p:sp>
        <p:nvSpPr>
          <p:cNvPr id="13" name="Rectangle 12"/>
          <p:cNvSpPr/>
          <p:nvPr/>
        </p:nvSpPr>
        <p:spPr>
          <a:xfrm>
            <a:off x="1066800" y="4800600"/>
            <a:ext cx="1342442" cy="369332"/>
          </a:xfrm>
          <a:prstGeom prst="rect">
            <a:avLst/>
          </a:prstGeom>
        </p:spPr>
        <p:txBody>
          <a:bodyPr wrap="none">
            <a:spAutoFit/>
          </a:bodyPr>
          <a:lstStyle/>
          <a:p>
            <a:r>
              <a:rPr lang="en-US" dirty="0"/>
              <a:t>[ K </a:t>
            </a:r>
            <a:r>
              <a:rPr lang="en-US" dirty="0" smtClean="0"/>
              <a:t>]</a:t>
            </a:r>
            <a:r>
              <a:rPr lang="en-US" baseline="-25000" dirty="0" smtClean="0"/>
              <a:t>NDOF x NDOF</a:t>
            </a:r>
            <a:r>
              <a:rPr lang="en-US" dirty="0" smtClean="0"/>
              <a:t> </a:t>
            </a:r>
            <a:endParaRPr lang="en-US" dirty="0"/>
          </a:p>
        </p:txBody>
      </p:sp>
      <p:sp>
        <p:nvSpPr>
          <p:cNvPr id="14" name="Rectangle 13"/>
          <p:cNvSpPr/>
          <p:nvPr/>
        </p:nvSpPr>
        <p:spPr>
          <a:xfrm>
            <a:off x="990600" y="5867400"/>
            <a:ext cx="4434484" cy="369332"/>
          </a:xfrm>
          <a:prstGeom prst="rect">
            <a:avLst/>
          </a:prstGeom>
        </p:spPr>
        <p:txBody>
          <a:bodyPr wrap="none">
            <a:spAutoFit/>
          </a:bodyPr>
          <a:lstStyle/>
          <a:p>
            <a:r>
              <a:rPr lang="en-US" dirty="0" smtClean="0"/>
              <a:t>NDOF  = No. of degree of freedom of system.</a:t>
            </a:r>
            <a:r>
              <a:rPr lang="en-US" baseline="-25000" dirty="0" smtClean="0"/>
              <a:t> </a:t>
            </a:r>
            <a:endParaRPr lang="en-US" dirty="0"/>
          </a:p>
        </p:txBody>
      </p:sp>
      <p:cxnSp>
        <p:nvCxnSpPr>
          <p:cNvPr id="16" name="Straight Arrow Connector 15"/>
          <p:cNvCxnSpPr/>
          <p:nvPr/>
        </p:nvCxnSpPr>
        <p:spPr>
          <a:xfrm>
            <a:off x="228600" y="3200875"/>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28600" y="3746837"/>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015784" y="2031203"/>
            <a:ext cx="797013" cy="369332"/>
          </a:xfrm>
          <a:prstGeom prst="rect">
            <a:avLst/>
          </a:prstGeom>
        </p:spPr>
        <p:txBody>
          <a:bodyPr wrap="none">
            <a:spAutoFit/>
          </a:bodyPr>
          <a:lstStyle/>
          <a:p>
            <a:r>
              <a:rPr lang="en-US" dirty="0"/>
              <a:t>{</a:t>
            </a:r>
            <a:r>
              <a:rPr lang="en-US" dirty="0" smtClean="0"/>
              <a:t>X}</a:t>
            </a:r>
            <a:r>
              <a:rPr lang="en-US" baseline="-25000" dirty="0" smtClean="0"/>
              <a:t>I </a:t>
            </a:r>
            <a:r>
              <a:rPr lang="en-US" dirty="0" smtClean="0"/>
              <a:t> =  </a:t>
            </a:r>
            <a:endParaRPr lang="en-US" dirty="0"/>
          </a:p>
        </p:txBody>
      </p:sp>
      <p:sp>
        <p:nvSpPr>
          <p:cNvPr id="19" name="TextBox 18"/>
          <p:cNvSpPr txBox="1"/>
          <p:nvPr/>
        </p:nvSpPr>
        <p:spPr>
          <a:xfrm>
            <a:off x="5965600" y="848107"/>
            <a:ext cx="533400" cy="369332"/>
          </a:xfrm>
          <a:prstGeom prst="rect">
            <a:avLst/>
          </a:prstGeom>
          <a:noFill/>
        </p:spPr>
        <p:txBody>
          <a:bodyPr wrap="square" rtlCol="0">
            <a:spAutoFit/>
          </a:bodyPr>
          <a:lstStyle/>
          <a:p>
            <a:r>
              <a:rPr lang="en-US" dirty="0" smtClean="0"/>
              <a:t>A</a:t>
            </a:r>
            <a:r>
              <a:rPr lang="en-US" baseline="-25000" dirty="0" smtClean="0"/>
              <a:t>1i</a:t>
            </a:r>
            <a:endParaRPr lang="en-US" dirty="0"/>
          </a:p>
        </p:txBody>
      </p:sp>
      <p:sp>
        <p:nvSpPr>
          <p:cNvPr id="20" name="TextBox 19"/>
          <p:cNvSpPr txBox="1"/>
          <p:nvPr/>
        </p:nvSpPr>
        <p:spPr>
          <a:xfrm>
            <a:off x="5995651" y="1395020"/>
            <a:ext cx="533400" cy="369332"/>
          </a:xfrm>
          <a:prstGeom prst="rect">
            <a:avLst/>
          </a:prstGeom>
          <a:noFill/>
        </p:spPr>
        <p:txBody>
          <a:bodyPr wrap="square" rtlCol="0">
            <a:spAutoFit/>
          </a:bodyPr>
          <a:lstStyle/>
          <a:p>
            <a:r>
              <a:rPr lang="en-US" dirty="0" smtClean="0"/>
              <a:t>A</a:t>
            </a:r>
            <a:r>
              <a:rPr lang="en-US" baseline="-25000" dirty="0" smtClean="0"/>
              <a:t>2i</a:t>
            </a:r>
            <a:endParaRPr lang="en-US" dirty="0"/>
          </a:p>
        </p:txBody>
      </p:sp>
      <p:sp>
        <p:nvSpPr>
          <p:cNvPr id="21" name="TextBox 20"/>
          <p:cNvSpPr txBox="1"/>
          <p:nvPr/>
        </p:nvSpPr>
        <p:spPr>
          <a:xfrm>
            <a:off x="5995651" y="1826145"/>
            <a:ext cx="533400" cy="369332"/>
          </a:xfrm>
          <a:prstGeom prst="rect">
            <a:avLst/>
          </a:prstGeom>
          <a:noFill/>
        </p:spPr>
        <p:txBody>
          <a:bodyPr wrap="square" rtlCol="0">
            <a:spAutoFit/>
          </a:bodyPr>
          <a:lstStyle/>
          <a:p>
            <a:r>
              <a:rPr lang="en-US" dirty="0" smtClean="0"/>
              <a:t>A</a:t>
            </a:r>
            <a:r>
              <a:rPr lang="en-US" baseline="-25000" dirty="0" smtClean="0"/>
              <a:t>3i</a:t>
            </a:r>
            <a:endParaRPr lang="en-US" dirty="0"/>
          </a:p>
        </p:txBody>
      </p:sp>
      <p:sp>
        <p:nvSpPr>
          <p:cNvPr id="22" name="TextBox 21"/>
          <p:cNvSpPr txBox="1"/>
          <p:nvPr/>
        </p:nvSpPr>
        <p:spPr>
          <a:xfrm>
            <a:off x="6045556" y="3210307"/>
            <a:ext cx="533400" cy="369332"/>
          </a:xfrm>
          <a:prstGeom prst="rect">
            <a:avLst/>
          </a:prstGeom>
          <a:noFill/>
        </p:spPr>
        <p:txBody>
          <a:bodyPr wrap="square" rtlCol="0">
            <a:spAutoFit/>
          </a:bodyPr>
          <a:lstStyle/>
          <a:p>
            <a:r>
              <a:rPr lang="en-US" dirty="0" err="1" smtClean="0"/>
              <a:t>A</a:t>
            </a:r>
            <a:r>
              <a:rPr lang="en-US" baseline="-25000" dirty="0" err="1" smtClean="0"/>
              <a:t>ni</a:t>
            </a:r>
            <a:endParaRPr lang="en-US" dirty="0"/>
          </a:p>
        </p:txBody>
      </p:sp>
      <p:sp>
        <p:nvSpPr>
          <p:cNvPr id="23" name="TextBox 22"/>
          <p:cNvSpPr txBox="1"/>
          <p:nvPr/>
        </p:nvSpPr>
        <p:spPr>
          <a:xfrm>
            <a:off x="6032677" y="2372107"/>
            <a:ext cx="533400" cy="369332"/>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a:off x="6075607" y="2840975"/>
            <a:ext cx="533400" cy="369332"/>
          </a:xfrm>
          <a:prstGeom prst="rect">
            <a:avLst/>
          </a:prstGeom>
          <a:noFill/>
        </p:spPr>
        <p:txBody>
          <a:bodyPr wrap="square" rtlCol="0">
            <a:spAutoFit/>
          </a:bodyPr>
          <a:lstStyle/>
          <a:p>
            <a:r>
              <a:rPr lang="en-US" dirty="0" smtClean="0"/>
              <a:t>--</a:t>
            </a:r>
            <a:endParaRPr lang="en-US" dirty="0"/>
          </a:p>
        </p:txBody>
      </p:sp>
      <p:sp>
        <p:nvSpPr>
          <p:cNvPr id="26" name="Left Brace 25"/>
          <p:cNvSpPr/>
          <p:nvPr/>
        </p:nvSpPr>
        <p:spPr>
          <a:xfrm>
            <a:off x="5655249" y="894100"/>
            <a:ext cx="340534" cy="294197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p:cNvSpPr/>
          <p:nvPr/>
        </p:nvSpPr>
        <p:spPr>
          <a:xfrm rot="10800000">
            <a:off x="6474825" y="864986"/>
            <a:ext cx="340534" cy="294197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aseline="-25000" dirty="0"/>
          </a:p>
        </p:txBody>
      </p:sp>
      <p:sp>
        <p:nvSpPr>
          <p:cNvPr id="28" name="TextBox 27"/>
          <p:cNvSpPr txBox="1"/>
          <p:nvPr/>
        </p:nvSpPr>
        <p:spPr>
          <a:xfrm>
            <a:off x="6596416" y="3682601"/>
            <a:ext cx="1483464" cy="369332"/>
          </a:xfrm>
          <a:prstGeom prst="rect">
            <a:avLst/>
          </a:prstGeom>
          <a:noFill/>
        </p:spPr>
        <p:txBody>
          <a:bodyPr wrap="square" rtlCol="0">
            <a:spAutoFit/>
          </a:bodyPr>
          <a:lstStyle/>
          <a:p>
            <a:r>
              <a:rPr lang="en-US" dirty="0" smtClean="0"/>
              <a:t>[ NDOF x 1]</a:t>
            </a:r>
            <a:endParaRPr lang="en-US" dirty="0"/>
          </a:p>
        </p:txBody>
      </p:sp>
      <p:cxnSp>
        <p:nvCxnSpPr>
          <p:cNvPr id="30" name="Straight Arrow Connector 29"/>
          <p:cNvCxnSpPr/>
          <p:nvPr/>
        </p:nvCxnSpPr>
        <p:spPr>
          <a:xfrm>
            <a:off x="6312256" y="1070336"/>
            <a:ext cx="5486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875920" y="834471"/>
            <a:ext cx="2344280" cy="584775"/>
          </a:xfrm>
          <a:prstGeom prst="rect">
            <a:avLst/>
          </a:prstGeom>
          <a:noFill/>
        </p:spPr>
        <p:txBody>
          <a:bodyPr wrap="square" rtlCol="0">
            <a:spAutoFit/>
          </a:bodyPr>
          <a:lstStyle/>
          <a:p>
            <a:r>
              <a:rPr lang="en-US" sz="1600" dirty="0" smtClean="0"/>
              <a:t>Amplitude of 1</a:t>
            </a:r>
            <a:r>
              <a:rPr lang="en-US" sz="1600" baseline="30000" dirty="0" smtClean="0"/>
              <a:t>st</a:t>
            </a:r>
            <a:r>
              <a:rPr lang="en-US" sz="1600" dirty="0" smtClean="0"/>
              <a:t> degree</a:t>
            </a:r>
          </a:p>
          <a:p>
            <a:r>
              <a:rPr lang="en-US" sz="1600" dirty="0"/>
              <a:t>o</a:t>
            </a:r>
            <a:r>
              <a:rPr lang="en-US" sz="1600" dirty="0" smtClean="0"/>
              <a:t>f freedom for </a:t>
            </a:r>
            <a:r>
              <a:rPr lang="en-US" sz="1600" dirty="0" err="1" smtClean="0"/>
              <a:t>i</a:t>
            </a:r>
            <a:r>
              <a:rPr lang="en-US" sz="1600" baseline="30000" dirty="0" err="1" smtClean="0"/>
              <a:t>th</a:t>
            </a:r>
            <a:r>
              <a:rPr lang="en-US" sz="1600" dirty="0" smtClean="0"/>
              <a:t> mode.</a:t>
            </a:r>
            <a:endParaRPr lang="en-US" sz="1600" dirty="0"/>
          </a:p>
        </p:txBody>
      </p:sp>
      <p:cxnSp>
        <p:nvCxnSpPr>
          <p:cNvPr id="32" name="Straight Arrow Connector 31"/>
          <p:cNvCxnSpPr/>
          <p:nvPr/>
        </p:nvCxnSpPr>
        <p:spPr>
          <a:xfrm>
            <a:off x="6370771" y="2032593"/>
            <a:ext cx="5486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927436" y="1749354"/>
            <a:ext cx="2268079" cy="584775"/>
          </a:xfrm>
          <a:prstGeom prst="rect">
            <a:avLst/>
          </a:prstGeom>
          <a:noFill/>
        </p:spPr>
        <p:txBody>
          <a:bodyPr wrap="square" rtlCol="0">
            <a:spAutoFit/>
          </a:bodyPr>
          <a:lstStyle/>
          <a:p>
            <a:r>
              <a:rPr lang="en-US" sz="1600" dirty="0" smtClean="0"/>
              <a:t>Amplitude of 3</a:t>
            </a:r>
            <a:r>
              <a:rPr lang="en-US" sz="1600" baseline="30000" dirty="0" smtClean="0"/>
              <a:t>rd</a:t>
            </a:r>
            <a:r>
              <a:rPr lang="en-US" sz="1600" dirty="0" smtClean="0"/>
              <a:t> degree</a:t>
            </a:r>
          </a:p>
          <a:p>
            <a:r>
              <a:rPr lang="en-US" sz="1600" dirty="0"/>
              <a:t>o</a:t>
            </a:r>
            <a:r>
              <a:rPr lang="en-US" sz="1600" dirty="0" smtClean="0"/>
              <a:t>f freedom for </a:t>
            </a:r>
            <a:r>
              <a:rPr lang="en-US" sz="1600" dirty="0" err="1" smtClean="0"/>
              <a:t>i</a:t>
            </a:r>
            <a:r>
              <a:rPr lang="en-US" sz="1600" baseline="30000" dirty="0" err="1" smtClean="0"/>
              <a:t>th</a:t>
            </a:r>
            <a:r>
              <a:rPr lang="en-US" sz="1600" dirty="0" smtClean="0"/>
              <a:t> mode.</a:t>
            </a:r>
            <a:endParaRPr lang="en-US" sz="1600" dirty="0"/>
          </a:p>
        </p:txBody>
      </p:sp>
    </p:spTree>
    <p:extLst>
      <p:ext uri="{BB962C8B-B14F-4D97-AF65-F5344CB8AC3E}">
        <p14:creationId xmlns:p14="http://schemas.microsoft.com/office/powerpoint/2010/main" val="2635314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762000"/>
          </a:xfrm>
          <a:solidFill>
            <a:schemeClr val="accent3">
              <a:lumMod val="60000"/>
              <a:lumOff val="40000"/>
            </a:schemeClr>
          </a:solidFill>
        </p:spPr>
        <p:txBody>
          <a:bodyPr>
            <a:normAutofit fontScale="90000"/>
          </a:bodyPr>
          <a:lstStyle/>
          <a:p>
            <a:pPr algn="l"/>
            <a:r>
              <a:rPr lang="en-US" sz="3200" dirty="0" err="1">
                <a:latin typeface="Times New Roman" pitchFamily="18" charset="0"/>
                <a:cs typeface="Times New Roman" pitchFamily="18" charset="0"/>
              </a:rPr>
              <a:t>Orthogonality</a:t>
            </a:r>
            <a:r>
              <a:rPr lang="en-US" sz="3200" dirty="0">
                <a:latin typeface="Times New Roman" pitchFamily="18" charset="0"/>
                <a:cs typeface="Times New Roman" pitchFamily="18" charset="0"/>
              </a:rPr>
              <a:t> properties of mass matrix and Stiffness matrix</a:t>
            </a:r>
          </a:p>
        </p:txBody>
      </p:sp>
      <p:pic>
        <p:nvPicPr>
          <p:cNvPr id="3"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423" y="787555"/>
            <a:ext cx="4049681" cy="14097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Rectangle 4"/>
              <p:cNvSpPr/>
              <p:nvPr/>
            </p:nvSpPr>
            <p:spPr>
              <a:xfrm>
                <a:off x="762000" y="914400"/>
                <a:ext cx="1616468" cy="5542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𝑀</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a:rPr lang="en-US" b="1" i="1" smtClean="0">
                                    <a:solidFill>
                                      <a:srgbClr val="FF0000"/>
                                    </a:solidFill>
                                    <a:latin typeface="Cambria Math"/>
                                  </a:rPr>
                                  <m:t>𝒎</m:t>
                                </m:r>
                              </m:e>
                              <m:e>
                                <m:r>
                                  <a:rPr lang="en-US" b="1" i="1" smtClean="0">
                                    <a:solidFill>
                                      <a:schemeClr val="accent1">
                                        <a:lumMod val="50000"/>
                                      </a:schemeClr>
                                    </a:solidFill>
                                    <a:latin typeface="Cambria Math"/>
                                  </a:rPr>
                                  <m:t>𝟎</m:t>
                                </m:r>
                              </m:e>
                            </m:mr>
                            <m:mr>
                              <m:e>
                                <m:r>
                                  <a:rPr lang="en-US" b="1" i="1" smtClean="0">
                                    <a:solidFill>
                                      <a:schemeClr val="bg2">
                                        <a:lumMod val="10000"/>
                                      </a:schemeClr>
                                    </a:solidFill>
                                    <a:latin typeface="Cambria Math"/>
                                  </a:rPr>
                                  <m:t>𝟎</m:t>
                                </m:r>
                              </m:e>
                              <m:e>
                                <m:r>
                                  <a:rPr lang="en-US" b="1" i="1" smtClean="0">
                                    <a:solidFill>
                                      <a:srgbClr val="0070C0"/>
                                    </a:solidFill>
                                    <a:latin typeface="Cambria Math"/>
                                  </a:rPr>
                                  <m:t>𝒎</m:t>
                                </m:r>
                              </m:e>
                            </m:mr>
                          </m:m>
                        </m:e>
                      </m:d>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762000" y="914400"/>
                <a:ext cx="1616468" cy="554254"/>
              </a:xfrm>
              <a:prstGeom prst="rect">
                <a:avLst/>
              </a:prstGeom>
              <a:blipFill rotWithShape="1">
                <a:blip r:embed="rId3"/>
                <a:stretch>
                  <a:fillRect r="-4528" b="-10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765629" y="1600200"/>
                <a:ext cx="1786964" cy="5599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a:rPr>
                        <m:t>= </m:t>
                      </m:r>
                      <m:d>
                        <m:dPr>
                          <m:begChr m:val="["/>
                          <m:endChr m:val="]"/>
                          <m:ctrlPr>
                            <a:rPr lang="en-US" i="1" smtClean="0">
                              <a:solidFill>
                                <a:schemeClr val="tx1"/>
                              </a:solidFill>
                              <a:latin typeface="Cambria Math"/>
                            </a:rPr>
                          </m:ctrlPr>
                        </m:dPr>
                        <m:e>
                          <m:m>
                            <m:mPr>
                              <m:mcs>
                                <m:mc>
                                  <m:mcPr>
                                    <m:count m:val="2"/>
                                    <m:mcJc m:val="center"/>
                                  </m:mcPr>
                                </m:mc>
                              </m:mcs>
                              <m:ctrlPr>
                                <a:rPr lang="en-US" i="1">
                                  <a:solidFill>
                                    <a:schemeClr val="tx1"/>
                                  </a:solidFill>
                                  <a:latin typeface="Cambria Math"/>
                                </a:rPr>
                              </m:ctrlPr>
                            </m:mPr>
                            <m:mr>
                              <m:e>
                                <m:r>
                                  <a:rPr lang="en-US" b="0" i="0" smtClean="0">
                                    <a:solidFill>
                                      <a:schemeClr val="tx1"/>
                                    </a:solidFill>
                                    <a:latin typeface="Cambria Math"/>
                                  </a:rPr>
                                  <m:t>2</m:t>
                                </m:r>
                                <m:r>
                                  <m:rPr>
                                    <m:sty m:val="p"/>
                                  </m:rPr>
                                  <a:rPr lang="en-US" b="0" i="0" smtClean="0">
                                    <a:solidFill>
                                      <a:schemeClr val="tx1"/>
                                    </a:solidFill>
                                    <a:latin typeface="Cambria Math"/>
                                  </a:rPr>
                                  <m:t>k</m:t>
                                </m:r>
                              </m:e>
                              <m:e>
                                <m:r>
                                  <a:rPr lang="en-US" b="0" i="0" smtClean="0">
                                    <a:solidFill>
                                      <a:schemeClr val="tx1"/>
                                    </a:solidFill>
                                    <a:latin typeface="Cambria Math"/>
                                  </a:rPr>
                                  <m:t>−</m:t>
                                </m:r>
                                <m:r>
                                  <m:rPr>
                                    <m:sty m:val="p"/>
                                  </m:rPr>
                                  <a:rPr lang="en-US" b="0" i="0" smtClean="0">
                                    <a:solidFill>
                                      <a:schemeClr val="tx1"/>
                                    </a:solidFill>
                                    <a:latin typeface="Cambria Math"/>
                                  </a:rPr>
                                  <m:t>k</m:t>
                                </m:r>
                              </m:e>
                            </m:mr>
                            <m:mr>
                              <m:e>
                                <m:r>
                                  <a:rPr lang="en-US" b="0" i="0" smtClean="0">
                                    <a:solidFill>
                                      <a:schemeClr val="tx1"/>
                                    </a:solidFill>
                                    <a:latin typeface="Cambria Math"/>
                                  </a:rPr>
                                  <m:t>−</m:t>
                                </m:r>
                                <m:r>
                                  <m:rPr>
                                    <m:sty m:val="p"/>
                                  </m:rPr>
                                  <a:rPr lang="en-US" b="0" i="0" smtClean="0">
                                    <a:solidFill>
                                      <a:schemeClr val="tx1"/>
                                    </a:solidFill>
                                    <a:latin typeface="Cambria Math"/>
                                  </a:rPr>
                                  <m:t>k</m:t>
                                </m:r>
                              </m:e>
                              <m:e>
                                <m:r>
                                  <a:rPr lang="en-US" b="0" i="0" smtClean="0">
                                    <a:solidFill>
                                      <a:schemeClr val="tx1"/>
                                    </a:solidFill>
                                    <a:latin typeface="Cambria Math"/>
                                  </a:rPr>
                                  <m:t>2</m:t>
                                </m:r>
                                <m:r>
                                  <m:rPr>
                                    <m:sty m:val="p"/>
                                  </m:rPr>
                                  <a:rPr lang="en-US" b="0" i="0" smtClean="0">
                                    <a:solidFill>
                                      <a:schemeClr val="tx1"/>
                                    </a:solidFill>
                                    <a:latin typeface="Cambria Math"/>
                                  </a:rPr>
                                  <m:t>k</m:t>
                                </m:r>
                              </m:e>
                            </m:mr>
                          </m:m>
                        </m:e>
                      </m:d>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765629" y="1600200"/>
                <a:ext cx="1786964" cy="559961"/>
              </a:xfrm>
              <a:prstGeom prst="rect">
                <a:avLst/>
              </a:prstGeom>
              <a:blipFill rotWithShape="1">
                <a:blip r:embed="rId4"/>
                <a:stretch>
                  <a:fillRect r="-2730"/>
                </a:stretch>
              </a:blipFill>
            </p:spPr>
            <p:txBody>
              <a:bodyPr/>
              <a:lstStyle/>
              <a:p>
                <a:r>
                  <a:rPr lang="en-US">
                    <a:noFill/>
                  </a:rPr>
                  <a:t> </a:t>
                </a:r>
              </a:p>
            </p:txBody>
          </p:sp>
        </mc:Fallback>
      </mc:AlternateContent>
      <p:sp>
        <p:nvSpPr>
          <p:cNvPr id="7" name="Rectangle 6"/>
          <p:cNvSpPr/>
          <p:nvPr/>
        </p:nvSpPr>
        <p:spPr>
          <a:xfrm>
            <a:off x="1071892" y="2702545"/>
            <a:ext cx="632030" cy="464871"/>
          </a:xfrm>
          <a:prstGeom prst="rect">
            <a:avLst/>
          </a:prstGeom>
        </p:spPr>
        <p:txBody>
          <a:bodyPr wrap="square">
            <a:spAutoFit/>
          </a:bodyPr>
          <a:lstStyle/>
          <a:p>
            <a:pPr>
              <a:lnSpc>
                <a:spcPct val="150000"/>
              </a:lnSpc>
            </a:pPr>
            <a:r>
              <a:rPr lang="en-US" dirty="0" smtClean="0"/>
              <a:t>A</a:t>
            </a:r>
            <a:r>
              <a:rPr lang="en-US" baseline="-25000" dirty="0" smtClean="0"/>
              <a:t>11</a:t>
            </a:r>
            <a:endParaRPr lang="en-US" dirty="0"/>
          </a:p>
        </p:txBody>
      </p:sp>
      <p:sp>
        <p:nvSpPr>
          <p:cNvPr id="8" name="Rectangle 7"/>
          <p:cNvSpPr/>
          <p:nvPr/>
        </p:nvSpPr>
        <p:spPr>
          <a:xfrm>
            <a:off x="1030249" y="3092991"/>
            <a:ext cx="580608" cy="369332"/>
          </a:xfrm>
          <a:prstGeom prst="rect">
            <a:avLst/>
          </a:prstGeom>
        </p:spPr>
        <p:txBody>
          <a:bodyPr wrap="none">
            <a:spAutoFit/>
          </a:bodyPr>
          <a:lstStyle/>
          <a:p>
            <a:r>
              <a:rPr lang="en-US" dirty="0"/>
              <a:t> </a:t>
            </a:r>
            <a:r>
              <a:rPr lang="en-US" dirty="0" smtClean="0"/>
              <a:t>A</a:t>
            </a:r>
            <a:r>
              <a:rPr lang="en-US" baseline="-25000" dirty="0" smtClean="0"/>
              <a:t>21</a:t>
            </a:r>
            <a:r>
              <a:rPr lang="en-US" dirty="0" smtClean="0"/>
              <a:t> </a:t>
            </a:r>
            <a:endParaRPr lang="en-US" dirty="0"/>
          </a:p>
        </p:txBody>
      </p:sp>
      <p:sp>
        <p:nvSpPr>
          <p:cNvPr id="9" name="Rectangle 8"/>
          <p:cNvSpPr/>
          <p:nvPr/>
        </p:nvSpPr>
        <p:spPr>
          <a:xfrm>
            <a:off x="1532310" y="2848314"/>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10" name="Straight Connector 9"/>
          <p:cNvCxnSpPr/>
          <p:nvPr/>
        </p:nvCxnSpPr>
        <p:spPr>
          <a:xfrm flipV="1">
            <a:off x="1071892" y="3131628"/>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21798" y="2909222"/>
            <a:ext cx="411797" cy="369332"/>
          </a:xfrm>
          <a:prstGeom prst="rect">
            <a:avLst/>
          </a:prstGeom>
          <a:noFill/>
        </p:spPr>
        <p:txBody>
          <a:bodyPr wrap="square" rtlCol="0">
            <a:spAutoFit/>
          </a:bodyPr>
          <a:lstStyle/>
          <a:p>
            <a:r>
              <a:rPr lang="en-US" dirty="0" smtClean="0"/>
              <a:t>1</a:t>
            </a:r>
            <a:endParaRPr lang="en-US" dirty="0"/>
          </a:p>
        </p:txBody>
      </p:sp>
      <p:sp>
        <p:nvSpPr>
          <p:cNvPr id="2" name="TextBox 1"/>
          <p:cNvSpPr txBox="1"/>
          <p:nvPr/>
        </p:nvSpPr>
        <p:spPr>
          <a:xfrm>
            <a:off x="304800" y="2362200"/>
            <a:ext cx="3962400" cy="369332"/>
          </a:xfrm>
          <a:prstGeom prst="rect">
            <a:avLst/>
          </a:prstGeom>
          <a:noFill/>
        </p:spPr>
        <p:txBody>
          <a:bodyPr wrap="square" rtlCol="0">
            <a:spAutoFit/>
          </a:bodyPr>
          <a:lstStyle/>
          <a:p>
            <a:r>
              <a:rPr lang="en-US" u="sng" dirty="0" smtClean="0"/>
              <a:t>Amplitude ratio of first mode shape</a:t>
            </a:r>
            <a:endParaRPr lang="en-US" u="sng" dirty="0"/>
          </a:p>
        </p:txBody>
      </p:sp>
      <p:sp>
        <p:nvSpPr>
          <p:cNvPr id="13" name="TextBox 12"/>
          <p:cNvSpPr txBox="1"/>
          <p:nvPr/>
        </p:nvSpPr>
        <p:spPr>
          <a:xfrm>
            <a:off x="304800" y="3733800"/>
            <a:ext cx="3962400" cy="369332"/>
          </a:xfrm>
          <a:prstGeom prst="rect">
            <a:avLst/>
          </a:prstGeom>
          <a:noFill/>
        </p:spPr>
        <p:txBody>
          <a:bodyPr wrap="square" rtlCol="0">
            <a:spAutoFit/>
          </a:bodyPr>
          <a:lstStyle/>
          <a:p>
            <a:r>
              <a:rPr lang="en-US" dirty="0" smtClean="0"/>
              <a:t>First mode shape { X } </a:t>
            </a:r>
            <a:r>
              <a:rPr lang="en-US" baseline="-25000" dirty="0" smtClean="0"/>
              <a:t>1</a:t>
            </a:r>
            <a:endParaRPr lang="en-US" dirty="0"/>
          </a:p>
        </p:txBody>
      </p:sp>
      <p:sp>
        <p:nvSpPr>
          <p:cNvPr id="14" name="Rectangle 13"/>
          <p:cNvSpPr/>
          <p:nvPr/>
        </p:nvSpPr>
        <p:spPr>
          <a:xfrm>
            <a:off x="898611" y="4394284"/>
            <a:ext cx="686406" cy="369332"/>
          </a:xfrm>
          <a:prstGeom prst="rect">
            <a:avLst/>
          </a:prstGeom>
        </p:spPr>
        <p:txBody>
          <a:bodyPr wrap="none">
            <a:spAutoFit/>
          </a:bodyPr>
          <a:lstStyle/>
          <a:p>
            <a:r>
              <a:rPr lang="en-US" dirty="0"/>
              <a:t>{ X } </a:t>
            </a:r>
            <a:r>
              <a:rPr lang="en-US" baseline="-25000" dirty="0"/>
              <a:t>1</a:t>
            </a:r>
            <a:endParaRPr lang="en-US" dirty="0"/>
          </a:p>
        </p:txBody>
      </p:sp>
      <p:sp>
        <p:nvSpPr>
          <p:cNvPr id="15" name="Rectangle 14"/>
          <p:cNvSpPr/>
          <p:nvPr/>
        </p:nvSpPr>
        <p:spPr>
          <a:xfrm>
            <a:off x="1524000" y="4325034"/>
            <a:ext cx="300082" cy="507831"/>
          </a:xfrm>
          <a:prstGeom prst="rect">
            <a:avLst/>
          </a:prstGeom>
        </p:spPr>
        <p:txBody>
          <a:bodyPr wrap="none">
            <a:spAutoFit/>
          </a:bodyPr>
          <a:lstStyle/>
          <a:p>
            <a:pPr>
              <a:lnSpc>
                <a:spcPct val="150000"/>
              </a:lnSpc>
            </a:pPr>
            <a:r>
              <a:rPr lang="en-US" dirty="0"/>
              <a:t>=</a:t>
            </a:r>
          </a:p>
        </p:txBody>
      </p:sp>
      <p:sp>
        <p:nvSpPr>
          <p:cNvPr id="16" name="Rectangle 15"/>
          <p:cNvSpPr/>
          <p:nvPr/>
        </p:nvSpPr>
        <p:spPr>
          <a:xfrm>
            <a:off x="1969985" y="4103132"/>
            <a:ext cx="632030" cy="464871"/>
          </a:xfrm>
          <a:prstGeom prst="rect">
            <a:avLst/>
          </a:prstGeom>
        </p:spPr>
        <p:txBody>
          <a:bodyPr wrap="square">
            <a:spAutoFit/>
          </a:bodyPr>
          <a:lstStyle/>
          <a:p>
            <a:pPr>
              <a:lnSpc>
                <a:spcPct val="150000"/>
              </a:lnSpc>
            </a:pPr>
            <a:r>
              <a:rPr lang="en-US" dirty="0" smtClean="0"/>
              <a:t>A</a:t>
            </a:r>
            <a:r>
              <a:rPr lang="en-US" baseline="-25000" dirty="0" smtClean="0"/>
              <a:t>11</a:t>
            </a:r>
            <a:endParaRPr lang="en-US" dirty="0"/>
          </a:p>
        </p:txBody>
      </p:sp>
      <p:sp>
        <p:nvSpPr>
          <p:cNvPr id="17" name="Rectangle 16"/>
          <p:cNvSpPr/>
          <p:nvPr/>
        </p:nvSpPr>
        <p:spPr>
          <a:xfrm>
            <a:off x="1944133" y="4648199"/>
            <a:ext cx="580608" cy="369332"/>
          </a:xfrm>
          <a:prstGeom prst="rect">
            <a:avLst/>
          </a:prstGeom>
        </p:spPr>
        <p:txBody>
          <a:bodyPr wrap="none">
            <a:spAutoFit/>
          </a:bodyPr>
          <a:lstStyle/>
          <a:p>
            <a:r>
              <a:rPr lang="en-US" dirty="0"/>
              <a:t> </a:t>
            </a:r>
            <a:r>
              <a:rPr lang="en-US" dirty="0" smtClean="0"/>
              <a:t>A</a:t>
            </a:r>
            <a:r>
              <a:rPr lang="en-US" baseline="-25000" dirty="0" smtClean="0"/>
              <a:t>21</a:t>
            </a:r>
            <a:r>
              <a:rPr lang="en-US" dirty="0" smtClean="0"/>
              <a:t> </a:t>
            </a:r>
            <a:endParaRPr lang="en-US" dirty="0"/>
          </a:p>
        </p:txBody>
      </p:sp>
      <p:sp>
        <p:nvSpPr>
          <p:cNvPr id="18" name="Left Brace 17"/>
          <p:cNvSpPr/>
          <p:nvPr/>
        </p:nvSpPr>
        <p:spPr>
          <a:xfrm>
            <a:off x="1881919" y="4191000"/>
            <a:ext cx="168503" cy="8265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Left Brace 18"/>
          <p:cNvSpPr/>
          <p:nvPr/>
        </p:nvSpPr>
        <p:spPr>
          <a:xfrm flipH="1">
            <a:off x="2395951" y="4170538"/>
            <a:ext cx="168503" cy="8265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ectangle 19"/>
          <p:cNvSpPr/>
          <p:nvPr/>
        </p:nvSpPr>
        <p:spPr>
          <a:xfrm>
            <a:off x="898611" y="5288221"/>
            <a:ext cx="686406" cy="369332"/>
          </a:xfrm>
          <a:prstGeom prst="rect">
            <a:avLst/>
          </a:prstGeom>
        </p:spPr>
        <p:txBody>
          <a:bodyPr wrap="none">
            <a:spAutoFit/>
          </a:bodyPr>
          <a:lstStyle/>
          <a:p>
            <a:r>
              <a:rPr lang="en-US" dirty="0"/>
              <a:t>{ X } </a:t>
            </a:r>
            <a:r>
              <a:rPr lang="en-US" baseline="-25000" dirty="0"/>
              <a:t>1</a:t>
            </a:r>
            <a:endParaRPr lang="en-US" dirty="0"/>
          </a:p>
        </p:txBody>
      </p:sp>
      <p:sp>
        <p:nvSpPr>
          <p:cNvPr id="21" name="Rectangle 20"/>
          <p:cNvSpPr/>
          <p:nvPr/>
        </p:nvSpPr>
        <p:spPr>
          <a:xfrm>
            <a:off x="1524000" y="5218971"/>
            <a:ext cx="300082" cy="507831"/>
          </a:xfrm>
          <a:prstGeom prst="rect">
            <a:avLst/>
          </a:prstGeom>
        </p:spPr>
        <p:txBody>
          <a:bodyPr wrap="none">
            <a:spAutoFit/>
          </a:bodyPr>
          <a:lstStyle/>
          <a:p>
            <a:pPr>
              <a:lnSpc>
                <a:spcPct val="150000"/>
              </a:lnSpc>
            </a:pPr>
            <a:r>
              <a:rPr lang="en-US" dirty="0"/>
              <a:t>=</a:t>
            </a:r>
          </a:p>
        </p:txBody>
      </p:sp>
      <p:sp>
        <p:nvSpPr>
          <p:cNvPr id="22" name="Rectangle 21"/>
          <p:cNvSpPr/>
          <p:nvPr/>
        </p:nvSpPr>
        <p:spPr>
          <a:xfrm>
            <a:off x="1969985" y="4997069"/>
            <a:ext cx="632030" cy="464871"/>
          </a:xfrm>
          <a:prstGeom prst="rect">
            <a:avLst/>
          </a:prstGeom>
        </p:spPr>
        <p:txBody>
          <a:bodyPr wrap="square">
            <a:spAutoFit/>
          </a:bodyPr>
          <a:lstStyle/>
          <a:p>
            <a:pPr>
              <a:lnSpc>
                <a:spcPct val="150000"/>
              </a:lnSpc>
            </a:pPr>
            <a:r>
              <a:rPr lang="en-US" dirty="0" smtClean="0"/>
              <a:t>1</a:t>
            </a:r>
            <a:endParaRPr lang="en-US" dirty="0"/>
          </a:p>
        </p:txBody>
      </p:sp>
      <p:sp>
        <p:nvSpPr>
          <p:cNvPr id="23" name="Rectangle 22"/>
          <p:cNvSpPr/>
          <p:nvPr/>
        </p:nvSpPr>
        <p:spPr>
          <a:xfrm>
            <a:off x="1944133" y="5542136"/>
            <a:ext cx="301686" cy="369332"/>
          </a:xfrm>
          <a:prstGeom prst="rect">
            <a:avLst/>
          </a:prstGeom>
        </p:spPr>
        <p:txBody>
          <a:bodyPr wrap="none">
            <a:spAutoFit/>
          </a:bodyPr>
          <a:lstStyle/>
          <a:p>
            <a:r>
              <a:rPr lang="en-US" dirty="0" smtClean="0"/>
              <a:t>1</a:t>
            </a:r>
            <a:endParaRPr lang="en-US" dirty="0"/>
          </a:p>
        </p:txBody>
      </p:sp>
      <p:sp>
        <p:nvSpPr>
          <p:cNvPr id="24" name="Left Brace 23"/>
          <p:cNvSpPr/>
          <p:nvPr/>
        </p:nvSpPr>
        <p:spPr>
          <a:xfrm>
            <a:off x="1881919" y="5084937"/>
            <a:ext cx="168503" cy="8265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p:cNvSpPr/>
          <p:nvPr/>
        </p:nvSpPr>
        <p:spPr>
          <a:xfrm flipH="1">
            <a:off x="2215645" y="5090233"/>
            <a:ext cx="168503" cy="8265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Connector 26"/>
          <p:cNvCxnSpPr/>
          <p:nvPr/>
        </p:nvCxnSpPr>
        <p:spPr>
          <a:xfrm>
            <a:off x="4419600" y="2546866"/>
            <a:ext cx="0" cy="4311134"/>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648200" y="2414587"/>
            <a:ext cx="3962400" cy="369332"/>
          </a:xfrm>
          <a:prstGeom prst="rect">
            <a:avLst/>
          </a:prstGeom>
          <a:noFill/>
        </p:spPr>
        <p:txBody>
          <a:bodyPr wrap="square" rtlCol="0">
            <a:spAutoFit/>
          </a:bodyPr>
          <a:lstStyle/>
          <a:p>
            <a:r>
              <a:rPr lang="en-US" u="sng" dirty="0" smtClean="0"/>
              <a:t>Amplitude ratio of Second mode shape</a:t>
            </a:r>
            <a:endParaRPr lang="en-US" u="sng" dirty="0"/>
          </a:p>
        </p:txBody>
      </p:sp>
      <p:sp>
        <p:nvSpPr>
          <p:cNvPr id="29" name="Rectangle 28"/>
          <p:cNvSpPr/>
          <p:nvPr/>
        </p:nvSpPr>
        <p:spPr>
          <a:xfrm>
            <a:off x="5300248" y="2735753"/>
            <a:ext cx="632030" cy="46487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30" name="Rectangle 29"/>
          <p:cNvSpPr/>
          <p:nvPr/>
        </p:nvSpPr>
        <p:spPr>
          <a:xfrm>
            <a:off x="5258605" y="3126199"/>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31" name="Rectangle 30"/>
          <p:cNvSpPr/>
          <p:nvPr/>
        </p:nvSpPr>
        <p:spPr>
          <a:xfrm>
            <a:off x="5760666" y="2881522"/>
            <a:ext cx="300082" cy="464871"/>
          </a:xfrm>
          <a:prstGeom prst="rect">
            <a:avLst/>
          </a:prstGeom>
        </p:spPr>
        <p:txBody>
          <a:bodyPr wrap="none">
            <a:spAutoFit/>
          </a:bodyPr>
          <a:lstStyle/>
          <a:p>
            <a:pPr>
              <a:lnSpc>
                <a:spcPct val="150000"/>
              </a:lnSpc>
            </a:pPr>
            <a:r>
              <a:rPr lang="en-US" dirty="0" smtClean="0"/>
              <a:t>=</a:t>
            </a:r>
            <a:endParaRPr lang="en-US" dirty="0"/>
          </a:p>
        </p:txBody>
      </p:sp>
      <p:cxnSp>
        <p:nvCxnSpPr>
          <p:cNvPr id="32" name="Straight Connector 31"/>
          <p:cNvCxnSpPr/>
          <p:nvPr/>
        </p:nvCxnSpPr>
        <p:spPr>
          <a:xfrm flipV="1">
            <a:off x="5300248" y="3164836"/>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150154" y="2942430"/>
            <a:ext cx="411797" cy="369332"/>
          </a:xfrm>
          <a:prstGeom prst="rect">
            <a:avLst/>
          </a:prstGeom>
          <a:noFill/>
        </p:spPr>
        <p:txBody>
          <a:bodyPr wrap="square" rtlCol="0">
            <a:spAutoFit/>
          </a:bodyPr>
          <a:lstStyle/>
          <a:p>
            <a:r>
              <a:rPr lang="en-US" dirty="0" smtClean="0"/>
              <a:t>-1</a:t>
            </a:r>
            <a:endParaRPr lang="en-US" dirty="0"/>
          </a:p>
        </p:txBody>
      </p:sp>
      <p:sp>
        <p:nvSpPr>
          <p:cNvPr id="36" name="TextBox 35"/>
          <p:cNvSpPr txBox="1"/>
          <p:nvPr/>
        </p:nvSpPr>
        <p:spPr>
          <a:xfrm>
            <a:off x="4663761" y="3787254"/>
            <a:ext cx="3962400" cy="369332"/>
          </a:xfrm>
          <a:prstGeom prst="rect">
            <a:avLst/>
          </a:prstGeom>
          <a:noFill/>
        </p:spPr>
        <p:txBody>
          <a:bodyPr wrap="square" rtlCol="0">
            <a:spAutoFit/>
          </a:bodyPr>
          <a:lstStyle/>
          <a:p>
            <a:r>
              <a:rPr lang="en-US" dirty="0" smtClean="0"/>
              <a:t>First mode shape { X } </a:t>
            </a:r>
            <a:r>
              <a:rPr lang="en-US" baseline="-25000" dirty="0" smtClean="0"/>
              <a:t>2</a:t>
            </a:r>
            <a:endParaRPr lang="en-US" dirty="0"/>
          </a:p>
        </p:txBody>
      </p:sp>
      <p:sp>
        <p:nvSpPr>
          <p:cNvPr id="37" name="Rectangle 36"/>
          <p:cNvSpPr/>
          <p:nvPr/>
        </p:nvSpPr>
        <p:spPr>
          <a:xfrm>
            <a:off x="5174561" y="4405231"/>
            <a:ext cx="686406" cy="369332"/>
          </a:xfrm>
          <a:prstGeom prst="rect">
            <a:avLst/>
          </a:prstGeom>
        </p:spPr>
        <p:txBody>
          <a:bodyPr wrap="none">
            <a:spAutoFit/>
          </a:bodyPr>
          <a:lstStyle/>
          <a:p>
            <a:r>
              <a:rPr lang="en-US" dirty="0"/>
              <a:t>{ X } </a:t>
            </a:r>
            <a:r>
              <a:rPr lang="en-US" baseline="-25000" dirty="0" smtClean="0"/>
              <a:t>2</a:t>
            </a:r>
            <a:endParaRPr lang="en-US" dirty="0"/>
          </a:p>
        </p:txBody>
      </p:sp>
      <p:sp>
        <p:nvSpPr>
          <p:cNvPr id="38" name="Rectangle 37"/>
          <p:cNvSpPr/>
          <p:nvPr/>
        </p:nvSpPr>
        <p:spPr>
          <a:xfrm>
            <a:off x="5799950" y="4335981"/>
            <a:ext cx="300082" cy="507831"/>
          </a:xfrm>
          <a:prstGeom prst="rect">
            <a:avLst/>
          </a:prstGeom>
        </p:spPr>
        <p:txBody>
          <a:bodyPr wrap="none">
            <a:spAutoFit/>
          </a:bodyPr>
          <a:lstStyle/>
          <a:p>
            <a:pPr>
              <a:lnSpc>
                <a:spcPct val="150000"/>
              </a:lnSpc>
            </a:pPr>
            <a:r>
              <a:rPr lang="en-US" dirty="0"/>
              <a:t>=</a:t>
            </a:r>
          </a:p>
        </p:txBody>
      </p:sp>
      <p:sp>
        <p:nvSpPr>
          <p:cNvPr id="39" name="Rectangle 38"/>
          <p:cNvSpPr/>
          <p:nvPr/>
        </p:nvSpPr>
        <p:spPr>
          <a:xfrm>
            <a:off x="6245935" y="4114079"/>
            <a:ext cx="632030" cy="464871"/>
          </a:xfrm>
          <a:prstGeom prst="rect">
            <a:avLst/>
          </a:prstGeom>
        </p:spPr>
        <p:txBody>
          <a:bodyPr wrap="square">
            <a:spAutoFit/>
          </a:bodyPr>
          <a:lstStyle/>
          <a:p>
            <a:pPr>
              <a:lnSpc>
                <a:spcPct val="150000"/>
              </a:lnSpc>
            </a:pPr>
            <a:r>
              <a:rPr lang="en-US" dirty="0" smtClean="0"/>
              <a:t>A</a:t>
            </a:r>
            <a:r>
              <a:rPr lang="en-US" baseline="-25000" dirty="0" smtClean="0"/>
              <a:t>12</a:t>
            </a:r>
            <a:endParaRPr lang="en-US" dirty="0"/>
          </a:p>
        </p:txBody>
      </p:sp>
      <p:sp>
        <p:nvSpPr>
          <p:cNvPr id="40" name="Rectangle 39"/>
          <p:cNvSpPr/>
          <p:nvPr/>
        </p:nvSpPr>
        <p:spPr>
          <a:xfrm>
            <a:off x="6220083" y="4659146"/>
            <a:ext cx="580608" cy="369332"/>
          </a:xfrm>
          <a:prstGeom prst="rect">
            <a:avLst/>
          </a:prstGeom>
        </p:spPr>
        <p:txBody>
          <a:bodyPr wrap="none">
            <a:spAutoFit/>
          </a:bodyPr>
          <a:lstStyle/>
          <a:p>
            <a:r>
              <a:rPr lang="en-US" dirty="0"/>
              <a:t> </a:t>
            </a:r>
            <a:r>
              <a:rPr lang="en-US" dirty="0" smtClean="0"/>
              <a:t>A</a:t>
            </a:r>
            <a:r>
              <a:rPr lang="en-US" baseline="-25000" dirty="0" smtClean="0"/>
              <a:t>22</a:t>
            </a:r>
            <a:r>
              <a:rPr lang="en-US" dirty="0" smtClean="0"/>
              <a:t> </a:t>
            </a:r>
            <a:endParaRPr lang="en-US" dirty="0"/>
          </a:p>
        </p:txBody>
      </p:sp>
      <p:sp>
        <p:nvSpPr>
          <p:cNvPr id="41" name="Left Brace 40"/>
          <p:cNvSpPr/>
          <p:nvPr/>
        </p:nvSpPr>
        <p:spPr>
          <a:xfrm>
            <a:off x="6157869" y="4201947"/>
            <a:ext cx="168503" cy="8265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Left Brace 41"/>
          <p:cNvSpPr/>
          <p:nvPr/>
        </p:nvSpPr>
        <p:spPr>
          <a:xfrm flipH="1">
            <a:off x="6671901" y="4181485"/>
            <a:ext cx="168503" cy="8265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Rectangle 42"/>
          <p:cNvSpPr/>
          <p:nvPr/>
        </p:nvSpPr>
        <p:spPr>
          <a:xfrm>
            <a:off x="5242011" y="5579373"/>
            <a:ext cx="686406" cy="369332"/>
          </a:xfrm>
          <a:prstGeom prst="rect">
            <a:avLst/>
          </a:prstGeom>
        </p:spPr>
        <p:txBody>
          <a:bodyPr wrap="none">
            <a:spAutoFit/>
          </a:bodyPr>
          <a:lstStyle/>
          <a:p>
            <a:r>
              <a:rPr lang="en-US" dirty="0"/>
              <a:t>{ X } </a:t>
            </a:r>
            <a:r>
              <a:rPr lang="en-US" baseline="-25000" dirty="0" smtClean="0"/>
              <a:t>2</a:t>
            </a:r>
            <a:endParaRPr lang="en-US" dirty="0"/>
          </a:p>
        </p:txBody>
      </p:sp>
      <p:sp>
        <p:nvSpPr>
          <p:cNvPr id="44" name="Rectangle 43"/>
          <p:cNvSpPr/>
          <p:nvPr/>
        </p:nvSpPr>
        <p:spPr>
          <a:xfrm>
            <a:off x="5867400" y="5510123"/>
            <a:ext cx="300082" cy="507831"/>
          </a:xfrm>
          <a:prstGeom prst="rect">
            <a:avLst/>
          </a:prstGeom>
        </p:spPr>
        <p:txBody>
          <a:bodyPr wrap="none">
            <a:spAutoFit/>
          </a:bodyPr>
          <a:lstStyle/>
          <a:p>
            <a:pPr>
              <a:lnSpc>
                <a:spcPct val="150000"/>
              </a:lnSpc>
            </a:pPr>
            <a:r>
              <a:rPr lang="en-US" dirty="0"/>
              <a:t>=</a:t>
            </a:r>
          </a:p>
        </p:txBody>
      </p:sp>
      <p:sp>
        <p:nvSpPr>
          <p:cNvPr id="45" name="Rectangle 44"/>
          <p:cNvSpPr/>
          <p:nvPr/>
        </p:nvSpPr>
        <p:spPr>
          <a:xfrm>
            <a:off x="6248400" y="5288221"/>
            <a:ext cx="632030" cy="464871"/>
          </a:xfrm>
          <a:prstGeom prst="rect">
            <a:avLst/>
          </a:prstGeom>
        </p:spPr>
        <p:txBody>
          <a:bodyPr wrap="square">
            <a:spAutoFit/>
          </a:bodyPr>
          <a:lstStyle/>
          <a:p>
            <a:pPr>
              <a:lnSpc>
                <a:spcPct val="150000"/>
              </a:lnSpc>
            </a:pPr>
            <a:r>
              <a:rPr lang="en-US" dirty="0" smtClean="0"/>
              <a:t>-1</a:t>
            </a:r>
            <a:endParaRPr lang="en-US" dirty="0"/>
          </a:p>
        </p:txBody>
      </p:sp>
      <p:sp>
        <p:nvSpPr>
          <p:cNvPr id="46" name="Rectangle 45"/>
          <p:cNvSpPr/>
          <p:nvPr/>
        </p:nvSpPr>
        <p:spPr>
          <a:xfrm>
            <a:off x="6287533" y="5833288"/>
            <a:ext cx="301686" cy="369332"/>
          </a:xfrm>
          <a:prstGeom prst="rect">
            <a:avLst/>
          </a:prstGeom>
        </p:spPr>
        <p:txBody>
          <a:bodyPr wrap="none">
            <a:spAutoFit/>
          </a:bodyPr>
          <a:lstStyle/>
          <a:p>
            <a:r>
              <a:rPr lang="en-US" dirty="0" smtClean="0"/>
              <a:t>1</a:t>
            </a:r>
            <a:endParaRPr lang="en-US" dirty="0"/>
          </a:p>
        </p:txBody>
      </p:sp>
      <p:sp>
        <p:nvSpPr>
          <p:cNvPr id="47" name="Left Brace 46"/>
          <p:cNvSpPr/>
          <p:nvPr/>
        </p:nvSpPr>
        <p:spPr>
          <a:xfrm>
            <a:off x="6186682" y="5376089"/>
            <a:ext cx="168503" cy="8265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Left Brace 47"/>
          <p:cNvSpPr/>
          <p:nvPr/>
        </p:nvSpPr>
        <p:spPr>
          <a:xfrm flipH="1">
            <a:off x="6559045" y="5381385"/>
            <a:ext cx="168503" cy="8265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90821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762000"/>
          </a:xfrm>
          <a:solidFill>
            <a:schemeClr val="accent3">
              <a:lumMod val="60000"/>
              <a:lumOff val="40000"/>
            </a:schemeClr>
          </a:solidFill>
        </p:spPr>
        <p:txBody>
          <a:bodyPr>
            <a:normAutofit fontScale="90000"/>
          </a:bodyPr>
          <a:lstStyle/>
          <a:p>
            <a:pPr algn="l"/>
            <a:r>
              <a:rPr lang="en-US" sz="3200" dirty="0" err="1">
                <a:latin typeface="Times New Roman" pitchFamily="18" charset="0"/>
                <a:cs typeface="Times New Roman" pitchFamily="18" charset="0"/>
              </a:rPr>
              <a:t>Orthogonality</a:t>
            </a:r>
            <a:r>
              <a:rPr lang="en-US" sz="3200" dirty="0">
                <a:latin typeface="Times New Roman" pitchFamily="18" charset="0"/>
                <a:cs typeface="Times New Roman" pitchFamily="18" charset="0"/>
              </a:rPr>
              <a:t> properties of mass matrix and Stiffness matrix</a:t>
            </a:r>
          </a:p>
        </p:txBody>
      </p:sp>
      <p:pic>
        <p:nvPicPr>
          <p:cNvPr id="3"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423" y="787555"/>
            <a:ext cx="4049681" cy="14097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Rectangle 4"/>
              <p:cNvSpPr/>
              <p:nvPr/>
            </p:nvSpPr>
            <p:spPr>
              <a:xfrm>
                <a:off x="762000" y="914400"/>
                <a:ext cx="1616468" cy="5542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𝑀</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a:rPr lang="en-US" b="1" i="1" smtClean="0">
                                    <a:solidFill>
                                      <a:srgbClr val="FF0000"/>
                                    </a:solidFill>
                                    <a:latin typeface="Cambria Math"/>
                                  </a:rPr>
                                  <m:t>𝒎</m:t>
                                </m:r>
                              </m:e>
                              <m:e>
                                <m:r>
                                  <a:rPr lang="en-US" b="1" i="1" smtClean="0">
                                    <a:solidFill>
                                      <a:schemeClr val="accent1">
                                        <a:lumMod val="50000"/>
                                      </a:schemeClr>
                                    </a:solidFill>
                                    <a:latin typeface="Cambria Math"/>
                                  </a:rPr>
                                  <m:t>𝟎</m:t>
                                </m:r>
                              </m:e>
                            </m:mr>
                            <m:mr>
                              <m:e>
                                <m:r>
                                  <a:rPr lang="en-US" b="1" i="1" smtClean="0">
                                    <a:solidFill>
                                      <a:schemeClr val="bg2">
                                        <a:lumMod val="10000"/>
                                      </a:schemeClr>
                                    </a:solidFill>
                                    <a:latin typeface="Cambria Math"/>
                                  </a:rPr>
                                  <m:t>𝟎</m:t>
                                </m:r>
                              </m:e>
                              <m:e>
                                <m:r>
                                  <a:rPr lang="en-US" b="1" i="1" smtClean="0">
                                    <a:solidFill>
                                      <a:srgbClr val="0070C0"/>
                                    </a:solidFill>
                                    <a:latin typeface="Cambria Math"/>
                                  </a:rPr>
                                  <m:t>𝒎</m:t>
                                </m:r>
                              </m:e>
                            </m:mr>
                          </m:m>
                        </m:e>
                      </m:d>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762000" y="914400"/>
                <a:ext cx="1616468" cy="554254"/>
              </a:xfrm>
              <a:prstGeom prst="rect">
                <a:avLst/>
              </a:prstGeom>
              <a:blipFill rotWithShape="1">
                <a:blip r:embed="rId3"/>
                <a:stretch>
                  <a:fillRect r="-4528" b="-10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765629" y="1600200"/>
                <a:ext cx="1786964" cy="5599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a:rPr>
                        <m:t>= </m:t>
                      </m:r>
                      <m:d>
                        <m:dPr>
                          <m:begChr m:val="["/>
                          <m:endChr m:val="]"/>
                          <m:ctrlPr>
                            <a:rPr lang="en-US" i="1" smtClean="0">
                              <a:solidFill>
                                <a:schemeClr val="tx1"/>
                              </a:solidFill>
                              <a:latin typeface="Cambria Math"/>
                            </a:rPr>
                          </m:ctrlPr>
                        </m:dPr>
                        <m:e>
                          <m:m>
                            <m:mPr>
                              <m:mcs>
                                <m:mc>
                                  <m:mcPr>
                                    <m:count m:val="2"/>
                                    <m:mcJc m:val="center"/>
                                  </m:mcPr>
                                </m:mc>
                              </m:mcs>
                              <m:ctrlPr>
                                <a:rPr lang="en-US" i="1">
                                  <a:solidFill>
                                    <a:schemeClr val="tx1"/>
                                  </a:solidFill>
                                  <a:latin typeface="Cambria Math"/>
                                </a:rPr>
                              </m:ctrlPr>
                            </m:mPr>
                            <m:mr>
                              <m:e>
                                <m:r>
                                  <a:rPr lang="en-US" b="0" i="0" smtClean="0">
                                    <a:solidFill>
                                      <a:schemeClr val="tx1"/>
                                    </a:solidFill>
                                    <a:latin typeface="Cambria Math"/>
                                  </a:rPr>
                                  <m:t>2</m:t>
                                </m:r>
                                <m:r>
                                  <m:rPr>
                                    <m:sty m:val="p"/>
                                  </m:rPr>
                                  <a:rPr lang="en-US" b="0" i="0" smtClean="0">
                                    <a:solidFill>
                                      <a:schemeClr val="tx1"/>
                                    </a:solidFill>
                                    <a:latin typeface="Cambria Math"/>
                                  </a:rPr>
                                  <m:t>k</m:t>
                                </m:r>
                              </m:e>
                              <m:e>
                                <m:r>
                                  <a:rPr lang="en-US" b="0" i="0" smtClean="0">
                                    <a:solidFill>
                                      <a:schemeClr val="tx1"/>
                                    </a:solidFill>
                                    <a:latin typeface="Cambria Math"/>
                                  </a:rPr>
                                  <m:t>−</m:t>
                                </m:r>
                                <m:r>
                                  <m:rPr>
                                    <m:sty m:val="p"/>
                                  </m:rPr>
                                  <a:rPr lang="en-US" b="0" i="0" smtClean="0">
                                    <a:solidFill>
                                      <a:schemeClr val="tx1"/>
                                    </a:solidFill>
                                    <a:latin typeface="Cambria Math"/>
                                  </a:rPr>
                                  <m:t>k</m:t>
                                </m:r>
                              </m:e>
                            </m:mr>
                            <m:mr>
                              <m:e>
                                <m:r>
                                  <a:rPr lang="en-US" b="0" i="0" smtClean="0">
                                    <a:solidFill>
                                      <a:schemeClr val="tx1"/>
                                    </a:solidFill>
                                    <a:latin typeface="Cambria Math"/>
                                  </a:rPr>
                                  <m:t>−</m:t>
                                </m:r>
                                <m:r>
                                  <m:rPr>
                                    <m:sty m:val="p"/>
                                  </m:rPr>
                                  <a:rPr lang="en-US" b="0" i="0" smtClean="0">
                                    <a:solidFill>
                                      <a:schemeClr val="tx1"/>
                                    </a:solidFill>
                                    <a:latin typeface="Cambria Math"/>
                                  </a:rPr>
                                  <m:t>k</m:t>
                                </m:r>
                              </m:e>
                              <m:e>
                                <m:r>
                                  <a:rPr lang="en-US" b="0" i="0" smtClean="0">
                                    <a:solidFill>
                                      <a:schemeClr val="tx1"/>
                                    </a:solidFill>
                                    <a:latin typeface="Cambria Math"/>
                                  </a:rPr>
                                  <m:t>2</m:t>
                                </m:r>
                                <m:r>
                                  <m:rPr>
                                    <m:sty m:val="p"/>
                                  </m:rPr>
                                  <a:rPr lang="en-US" b="0" i="0" smtClean="0">
                                    <a:solidFill>
                                      <a:schemeClr val="tx1"/>
                                    </a:solidFill>
                                    <a:latin typeface="Cambria Math"/>
                                  </a:rPr>
                                  <m:t>k</m:t>
                                </m:r>
                              </m:e>
                            </m:mr>
                          </m:m>
                        </m:e>
                      </m:d>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765629" y="1600200"/>
                <a:ext cx="1786964" cy="559961"/>
              </a:xfrm>
              <a:prstGeom prst="rect">
                <a:avLst/>
              </a:prstGeom>
              <a:blipFill rotWithShape="1">
                <a:blip r:embed="rId4"/>
                <a:stretch>
                  <a:fillRect r="-2730"/>
                </a:stretch>
              </a:blipFill>
            </p:spPr>
            <p:txBody>
              <a:bodyPr/>
              <a:lstStyle/>
              <a:p>
                <a:r>
                  <a:rPr lang="en-US">
                    <a:noFill/>
                  </a:rPr>
                  <a:t> </a:t>
                </a:r>
              </a:p>
            </p:txBody>
          </p:sp>
        </mc:Fallback>
      </mc:AlternateContent>
      <p:cxnSp>
        <p:nvCxnSpPr>
          <p:cNvPr id="27" name="Straight Connector 26"/>
          <p:cNvCxnSpPr/>
          <p:nvPr/>
        </p:nvCxnSpPr>
        <p:spPr>
          <a:xfrm>
            <a:off x="4419600" y="2546866"/>
            <a:ext cx="0" cy="431113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4800" y="2546866"/>
            <a:ext cx="3276600" cy="369332"/>
          </a:xfrm>
          <a:prstGeom prst="rect">
            <a:avLst/>
          </a:prstGeom>
          <a:noFill/>
        </p:spPr>
        <p:txBody>
          <a:bodyPr wrap="square" rtlCol="0">
            <a:spAutoFit/>
          </a:bodyPr>
          <a:lstStyle/>
          <a:p>
            <a:r>
              <a:rPr lang="en-US" dirty="0" err="1" smtClean="0"/>
              <a:t>Orthogonality</a:t>
            </a:r>
            <a:r>
              <a:rPr lang="en-US" dirty="0" smtClean="0"/>
              <a:t> properties</a:t>
            </a:r>
            <a:endParaRPr lang="en-US" dirty="0"/>
          </a:p>
        </p:txBody>
      </p:sp>
      <p:grpSp>
        <p:nvGrpSpPr>
          <p:cNvPr id="70" name="Group 69"/>
          <p:cNvGrpSpPr/>
          <p:nvPr/>
        </p:nvGrpSpPr>
        <p:grpSpPr>
          <a:xfrm>
            <a:off x="990600" y="3164836"/>
            <a:ext cx="1803764" cy="379362"/>
            <a:chOff x="990600" y="3164836"/>
            <a:chExt cx="1803764" cy="379362"/>
          </a:xfrm>
        </p:grpSpPr>
        <mc:AlternateContent xmlns:mc="http://schemas.openxmlformats.org/markup-compatibility/2006" xmlns:a14="http://schemas.microsoft.com/office/drawing/2010/main">
          <mc:Choice Requires="a14">
            <p:sp>
              <p:nvSpPr>
                <p:cNvPr id="26" name="Rectangle 25"/>
                <p:cNvSpPr/>
                <p:nvPr/>
              </p:nvSpPr>
              <p:spPr>
                <a:xfrm>
                  <a:off x="1624672" y="3164836"/>
                  <a:ext cx="642355" cy="369332"/>
                </a:xfrm>
                <a:prstGeom prst="rect">
                  <a:avLst/>
                </a:prstGeom>
              </p:spPr>
              <p:txBody>
                <a:bodyPr wrap="none">
                  <a:spAutoFit/>
                </a:bodyPr>
                <a:lstStyle/>
                <a:p>
                  <a14:m>
                    <m:oMath xmlns:m="http://schemas.openxmlformats.org/officeDocument/2006/math">
                      <m:r>
                        <a:rPr lang="en-US" b="0" i="1" smtClean="0">
                          <a:latin typeface="Cambria Math"/>
                        </a:rPr>
                        <m:t>[ </m:t>
                      </m:r>
                      <m:r>
                        <a:rPr lang="en-US" i="1">
                          <a:latin typeface="Cambria Math"/>
                        </a:rPr>
                        <m:t>𝑀</m:t>
                      </m:r>
                    </m:oMath>
                  </a14:m>
                  <a:r>
                    <a:rPr lang="en-US" dirty="0" smtClean="0"/>
                    <a:t> ]</a:t>
                  </a:r>
                  <a:endParaRPr lang="en-US" dirty="0"/>
                </a:p>
              </p:txBody>
            </p:sp>
          </mc:Choice>
          <mc:Fallback xmlns="">
            <p:sp>
              <p:nvSpPr>
                <p:cNvPr id="26" name="Rectangle 25"/>
                <p:cNvSpPr>
                  <a:spLocks noRot="1" noChangeAspect="1" noMove="1" noResize="1" noEditPoints="1" noAdjustHandles="1" noChangeArrowheads="1" noChangeShapeType="1" noTextEdit="1"/>
                </p:cNvSpPr>
                <p:nvPr/>
              </p:nvSpPr>
              <p:spPr>
                <a:xfrm>
                  <a:off x="1624672" y="3164836"/>
                  <a:ext cx="642355" cy="369332"/>
                </a:xfrm>
                <a:prstGeom prst="rect">
                  <a:avLst/>
                </a:prstGeom>
                <a:blipFill rotWithShape="1">
                  <a:blip r:embed="rId5"/>
                  <a:stretch>
                    <a:fillRect l="-3810" t="-8197" r="-16190" b="-24590"/>
                  </a:stretch>
                </a:blipFill>
              </p:spPr>
              <p:txBody>
                <a:bodyPr/>
                <a:lstStyle/>
                <a:p>
                  <a:r>
                    <a:rPr lang="en-US">
                      <a:noFill/>
                    </a:rPr>
                    <a:t> </a:t>
                  </a:r>
                </a:p>
              </p:txBody>
            </p:sp>
          </mc:Fallback>
        </mc:AlternateContent>
        <p:sp>
          <p:nvSpPr>
            <p:cNvPr id="34" name="Rectangle 33"/>
            <p:cNvSpPr/>
            <p:nvPr/>
          </p:nvSpPr>
          <p:spPr>
            <a:xfrm>
              <a:off x="990600" y="3164836"/>
              <a:ext cx="708848" cy="369332"/>
            </a:xfrm>
            <a:prstGeom prst="rect">
              <a:avLst/>
            </a:prstGeom>
          </p:spPr>
          <p:txBody>
            <a:bodyPr wrap="none">
              <a:spAutoFit/>
            </a:bodyPr>
            <a:lstStyle/>
            <a:p>
              <a:r>
                <a:rPr lang="en-US" dirty="0"/>
                <a:t>{ X </a:t>
              </a:r>
              <a:r>
                <a:rPr lang="en-US" dirty="0" smtClean="0"/>
                <a:t>}</a:t>
              </a:r>
              <a:r>
                <a:rPr lang="en-US" baseline="30000" dirty="0" smtClean="0"/>
                <a:t>T</a:t>
              </a:r>
              <a:r>
                <a:rPr lang="en-US" baseline="-25000" dirty="0" smtClean="0"/>
                <a:t>1</a:t>
              </a:r>
              <a:endParaRPr lang="en-US" dirty="0"/>
            </a:p>
          </p:txBody>
        </p:sp>
        <p:sp>
          <p:nvSpPr>
            <p:cNvPr id="49" name="Rectangle 48"/>
            <p:cNvSpPr/>
            <p:nvPr/>
          </p:nvSpPr>
          <p:spPr>
            <a:xfrm>
              <a:off x="2160857" y="3174866"/>
              <a:ext cx="633507" cy="369332"/>
            </a:xfrm>
            <a:prstGeom prst="rect">
              <a:avLst/>
            </a:prstGeom>
          </p:spPr>
          <p:txBody>
            <a:bodyPr wrap="none">
              <a:spAutoFit/>
            </a:bodyPr>
            <a:lstStyle/>
            <a:p>
              <a:r>
                <a:rPr lang="en-US" dirty="0"/>
                <a:t>{ X </a:t>
              </a:r>
              <a:r>
                <a:rPr lang="en-US" dirty="0" smtClean="0"/>
                <a:t>}</a:t>
              </a:r>
              <a:r>
                <a:rPr lang="en-US" baseline="-25000" dirty="0" smtClean="0"/>
                <a:t>2</a:t>
              </a:r>
              <a:endParaRPr lang="en-US" dirty="0"/>
            </a:p>
          </p:txBody>
        </p:sp>
      </p:grpSp>
      <p:grpSp>
        <p:nvGrpSpPr>
          <p:cNvPr id="56" name="Group 55"/>
          <p:cNvGrpSpPr/>
          <p:nvPr/>
        </p:nvGrpSpPr>
        <p:grpSpPr>
          <a:xfrm>
            <a:off x="683541" y="3568684"/>
            <a:ext cx="2590909" cy="2558723"/>
            <a:chOff x="683541" y="3969406"/>
            <a:chExt cx="2590909" cy="2558723"/>
          </a:xfrm>
        </p:grpSpPr>
        <p:sp>
          <p:nvSpPr>
            <p:cNvPr id="51" name="Rectangle 50"/>
            <p:cNvSpPr/>
            <p:nvPr/>
          </p:nvSpPr>
          <p:spPr>
            <a:xfrm>
              <a:off x="1358385" y="3969406"/>
              <a:ext cx="1479892" cy="1200329"/>
            </a:xfrm>
            <a:prstGeom prst="rect">
              <a:avLst/>
            </a:prstGeom>
            <a:ln w="3175">
              <a:noFill/>
            </a:ln>
          </p:spPr>
          <p:txBody>
            <a:bodyPr wrap="none">
              <a:spAutoFit/>
            </a:bodyPr>
            <a:lstStyle/>
            <a:p>
              <a:r>
                <a:rPr lang="en-US" dirty="0" smtClean="0"/>
                <a:t>                  </a:t>
              </a:r>
              <a:r>
                <a:rPr lang="en-US" sz="7200" dirty="0" smtClean="0"/>
                <a:t>{</a:t>
              </a:r>
              <a:r>
                <a:rPr lang="en-US" dirty="0" smtClean="0"/>
                <a:t> </a:t>
              </a:r>
              <a:endParaRPr lang="en-US" dirty="0"/>
            </a:p>
          </p:txBody>
        </p:sp>
        <mc:AlternateContent xmlns:mc="http://schemas.openxmlformats.org/markup-compatibility/2006" xmlns:a14="http://schemas.microsoft.com/office/drawing/2010/main">
          <mc:Choice Requires="a14">
            <p:sp>
              <p:nvSpPr>
                <p:cNvPr id="35" name="Rectangle 34"/>
                <p:cNvSpPr/>
                <p:nvPr/>
              </p:nvSpPr>
              <p:spPr>
                <a:xfrm>
                  <a:off x="1451610" y="4301823"/>
                  <a:ext cx="1066639" cy="554254"/>
                </a:xfrm>
                <a:prstGeom prst="rect">
                  <a:avLst/>
                </a:prstGeom>
              </p:spPr>
              <p:txBody>
                <a:bodyPr wrap="none">
                  <a:spAutoFit/>
                </a:bodyPr>
                <a:lstStyle/>
                <a:p>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a:rPr lang="en-US" b="1" i="1">
                                    <a:solidFill>
                                      <a:srgbClr val="FF0000"/>
                                    </a:solidFill>
                                    <a:latin typeface="Cambria Math"/>
                                  </a:rPr>
                                  <m:t>𝒎</m:t>
                                </m:r>
                              </m:e>
                              <m:e>
                                <m:r>
                                  <a:rPr lang="en-US" b="1" i="1">
                                    <a:solidFill>
                                      <a:schemeClr val="accent1">
                                        <a:lumMod val="50000"/>
                                      </a:schemeClr>
                                    </a:solidFill>
                                    <a:latin typeface="Cambria Math"/>
                                  </a:rPr>
                                  <m:t>𝟎</m:t>
                                </m:r>
                              </m:e>
                            </m:mr>
                            <m:mr>
                              <m:e>
                                <m:r>
                                  <a:rPr lang="en-US" b="1" i="1">
                                    <a:solidFill>
                                      <a:schemeClr val="bg2">
                                        <a:lumMod val="10000"/>
                                      </a:schemeClr>
                                    </a:solidFill>
                                    <a:latin typeface="Cambria Math"/>
                                  </a:rPr>
                                  <m:t>𝟎</m:t>
                                </m:r>
                              </m:e>
                              <m:e>
                                <m:r>
                                  <a:rPr lang="en-US" b="1" i="1">
                                    <a:solidFill>
                                      <a:srgbClr val="0070C0"/>
                                    </a:solidFill>
                                    <a:latin typeface="Cambria Math"/>
                                  </a:rPr>
                                  <m:t>𝒎</m:t>
                                </m:r>
                              </m:e>
                            </m:mr>
                          </m:m>
                        </m:e>
                      </m:d>
                    </m:oMath>
                  </a14:m>
                  <a:r>
                    <a:rPr lang="en-US" dirty="0"/>
                    <a:t> </a:t>
                  </a:r>
                </a:p>
              </p:txBody>
            </p:sp>
          </mc:Choice>
          <mc:Fallback xmlns="">
            <p:sp>
              <p:nvSpPr>
                <p:cNvPr id="35" name="Rectangle 34"/>
                <p:cNvSpPr>
                  <a:spLocks noRot="1" noChangeAspect="1" noMove="1" noResize="1" noEditPoints="1" noAdjustHandles="1" noChangeArrowheads="1" noChangeShapeType="1" noTextEdit="1"/>
                </p:cNvSpPr>
                <p:nvPr/>
              </p:nvSpPr>
              <p:spPr>
                <a:xfrm>
                  <a:off x="1451610" y="4301823"/>
                  <a:ext cx="1066639" cy="554254"/>
                </a:xfrm>
                <a:prstGeom prst="rect">
                  <a:avLst/>
                </a:prstGeom>
                <a:blipFill rotWithShape="1">
                  <a:blip r:embed="rId6"/>
                  <a:stretch>
                    <a:fillRect r="-9714" b="-1099"/>
                  </a:stretch>
                </a:blipFill>
              </p:spPr>
              <p:txBody>
                <a:bodyPr/>
                <a:lstStyle/>
                <a:p>
                  <a:r>
                    <a:rPr lang="en-US">
                      <a:noFill/>
                    </a:rPr>
                    <a:t> </a:t>
                  </a:r>
                </a:p>
              </p:txBody>
            </p:sp>
          </mc:Fallback>
        </mc:AlternateContent>
        <p:sp>
          <p:nvSpPr>
            <p:cNvPr id="52" name="Rectangle 51"/>
            <p:cNvSpPr/>
            <p:nvPr/>
          </p:nvSpPr>
          <p:spPr>
            <a:xfrm>
              <a:off x="861386" y="4430546"/>
              <a:ext cx="774571" cy="369332"/>
            </a:xfrm>
            <a:prstGeom prst="rect">
              <a:avLst/>
            </a:prstGeom>
          </p:spPr>
          <p:txBody>
            <a:bodyPr wrap="none">
              <a:spAutoFit/>
            </a:bodyPr>
            <a:lstStyle/>
            <a:p>
              <a:r>
                <a:rPr lang="en-US" dirty="0"/>
                <a:t>{ 1   1}</a:t>
              </a:r>
            </a:p>
          </p:txBody>
        </p:sp>
        <p:sp>
          <p:nvSpPr>
            <p:cNvPr id="53" name="Rectangle 52"/>
            <p:cNvSpPr/>
            <p:nvPr/>
          </p:nvSpPr>
          <p:spPr>
            <a:xfrm>
              <a:off x="2602015" y="4125025"/>
              <a:ext cx="632030" cy="464871"/>
            </a:xfrm>
            <a:prstGeom prst="rect">
              <a:avLst/>
            </a:prstGeom>
          </p:spPr>
          <p:txBody>
            <a:bodyPr wrap="square">
              <a:spAutoFit/>
            </a:bodyPr>
            <a:lstStyle/>
            <a:p>
              <a:pPr>
                <a:lnSpc>
                  <a:spcPct val="150000"/>
                </a:lnSpc>
              </a:pPr>
              <a:r>
                <a:rPr lang="en-US" dirty="0" smtClean="0"/>
                <a:t>-1</a:t>
              </a:r>
              <a:endParaRPr lang="en-US" dirty="0"/>
            </a:p>
          </p:txBody>
        </p:sp>
        <p:sp>
          <p:nvSpPr>
            <p:cNvPr id="54" name="Rectangle 53"/>
            <p:cNvSpPr/>
            <p:nvPr/>
          </p:nvSpPr>
          <p:spPr>
            <a:xfrm>
              <a:off x="2648797" y="4659146"/>
              <a:ext cx="301686" cy="369332"/>
            </a:xfrm>
            <a:prstGeom prst="rect">
              <a:avLst/>
            </a:prstGeom>
          </p:spPr>
          <p:txBody>
            <a:bodyPr wrap="none">
              <a:spAutoFit/>
            </a:bodyPr>
            <a:lstStyle/>
            <a:p>
              <a:r>
                <a:rPr lang="en-US" dirty="0" smtClean="0"/>
                <a:t>1</a:t>
              </a:r>
              <a:endParaRPr lang="en-US" dirty="0"/>
            </a:p>
          </p:txBody>
        </p:sp>
        <p:sp>
          <p:nvSpPr>
            <p:cNvPr id="55" name="Rectangle 54"/>
            <p:cNvSpPr/>
            <p:nvPr/>
          </p:nvSpPr>
          <p:spPr>
            <a:xfrm flipV="1">
              <a:off x="2799640" y="4077193"/>
              <a:ext cx="474810" cy="1200329"/>
            </a:xfrm>
            <a:prstGeom prst="rect">
              <a:avLst/>
            </a:prstGeom>
          </p:spPr>
          <p:txBody>
            <a:bodyPr wrap="none">
              <a:spAutoFit/>
            </a:bodyPr>
            <a:lstStyle/>
            <a:p>
              <a:r>
                <a:rPr lang="en-US" sz="7200" dirty="0"/>
                <a:t>{</a:t>
              </a:r>
            </a:p>
          </p:txBody>
        </p:sp>
        <p:sp>
          <p:nvSpPr>
            <p:cNvPr id="57" name="Rectangle 56"/>
            <p:cNvSpPr/>
            <p:nvPr/>
          </p:nvSpPr>
          <p:spPr>
            <a:xfrm>
              <a:off x="1485954" y="5782107"/>
              <a:ext cx="184731" cy="369332"/>
            </a:xfrm>
            <a:prstGeom prst="rect">
              <a:avLst/>
            </a:prstGeom>
          </p:spPr>
          <p:txBody>
            <a:bodyPr wrap="none">
              <a:spAutoFit/>
            </a:bodyPr>
            <a:lstStyle/>
            <a:p>
              <a:endParaRPr lang="en-US" dirty="0"/>
            </a:p>
          </p:txBody>
        </p:sp>
        <p:sp>
          <p:nvSpPr>
            <p:cNvPr id="58" name="Rectangle 57"/>
            <p:cNvSpPr/>
            <p:nvPr/>
          </p:nvSpPr>
          <p:spPr>
            <a:xfrm>
              <a:off x="683541" y="5218347"/>
              <a:ext cx="1479892" cy="1200329"/>
            </a:xfrm>
            <a:prstGeom prst="rect">
              <a:avLst/>
            </a:prstGeom>
            <a:ln w="3175">
              <a:noFill/>
            </a:ln>
          </p:spPr>
          <p:txBody>
            <a:bodyPr wrap="none">
              <a:spAutoFit/>
            </a:bodyPr>
            <a:lstStyle/>
            <a:p>
              <a:r>
                <a:rPr lang="en-US" dirty="0" smtClean="0"/>
                <a:t>                  </a:t>
              </a:r>
              <a:r>
                <a:rPr lang="en-US" sz="7200" dirty="0" smtClean="0"/>
                <a:t>{</a:t>
              </a:r>
              <a:r>
                <a:rPr lang="en-US" dirty="0" smtClean="0"/>
                <a:t> </a:t>
              </a:r>
              <a:endParaRPr lang="en-US" dirty="0"/>
            </a:p>
          </p:txBody>
        </p:sp>
        <p:sp>
          <p:nvSpPr>
            <p:cNvPr id="61" name="Rectangle 60"/>
            <p:cNvSpPr/>
            <p:nvPr/>
          </p:nvSpPr>
          <p:spPr>
            <a:xfrm flipV="1">
              <a:off x="2280844" y="5327800"/>
              <a:ext cx="474810" cy="1200329"/>
            </a:xfrm>
            <a:prstGeom prst="rect">
              <a:avLst/>
            </a:prstGeom>
          </p:spPr>
          <p:txBody>
            <a:bodyPr wrap="none">
              <a:spAutoFit/>
            </a:bodyPr>
            <a:lstStyle/>
            <a:p>
              <a:r>
                <a:rPr lang="en-US" sz="7200" dirty="0"/>
                <a:t>{</a:t>
              </a:r>
            </a:p>
          </p:txBody>
        </p:sp>
      </p:grpSp>
      <mc:AlternateContent xmlns:mc="http://schemas.openxmlformats.org/markup-compatibility/2006" xmlns:a14="http://schemas.microsoft.com/office/drawing/2010/main">
        <mc:Choice Requires="a14">
          <p:sp>
            <p:nvSpPr>
              <p:cNvPr id="59" name="Rectangle 58"/>
              <p:cNvSpPr/>
              <p:nvPr/>
            </p:nvSpPr>
            <p:spPr>
              <a:xfrm>
                <a:off x="1828800" y="5034436"/>
                <a:ext cx="62549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rPr>
                        <m:t>−</m:t>
                      </m:r>
                      <m:r>
                        <a:rPr lang="en-US" b="1" i="1">
                          <a:solidFill>
                            <a:srgbClr val="FF0000"/>
                          </a:solidFill>
                          <a:latin typeface="Cambria Math"/>
                        </a:rPr>
                        <m:t>𝒎</m:t>
                      </m:r>
                    </m:oMath>
                  </m:oMathPara>
                </a14:m>
                <a:endParaRPr lang="en-US" dirty="0"/>
              </a:p>
            </p:txBody>
          </p:sp>
        </mc:Choice>
        <mc:Fallback xmlns="">
          <p:sp>
            <p:nvSpPr>
              <p:cNvPr id="59" name="Rectangle 58"/>
              <p:cNvSpPr>
                <a:spLocks noRot="1" noChangeAspect="1" noMove="1" noResize="1" noEditPoints="1" noAdjustHandles="1" noChangeArrowheads="1" noChangeShapeType="1" noTextEdit="1"/>
              </p:cNvSpPr>
              <p:nvPr/>
            </p:nvSpPr>
            <p:spPr>
              <a:xfrm>
                <a:off x="1828800" y="5034436"/>
                <a:ext cx="625492" cy="369332"/>
              </a:xfrm>
              <a:prstGeom prst="rect">
                <a:avLst/>
              </a:prstGeom>
              <a:blipFill rotWithShape="1">
                <a:blip r:embed="rId7"/>
                <a:stretch>
                  <a:fillRect t="-8333" r="-1165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p:cNvSpPr/>
              <p:nvPr/>
            </p:nvSpPr>
            <p:spPr>
              <a:xfrm>
                <a:off x="2010325" y="5510123"/>
                <a:ext cx="45236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a:solidFill>
                            <a:srgbClr val="0070C0"/>
                          </a:solidFill>
                          <a:latin typeface="Cambria Math"/>
                        </a:rPr>
                        <m:t>𝒎</m:t>
                      </m:r>
                    </m:oMath>
                  </m:oMathPara>
                </a14:m>
                <a:endParaRPr lang="en-US" dirty="0"/>
              </a:p>
            </p:txBody>
          </p:sp>
        </mc:Choice>
        <mc:Fallback xmlns="">
          <p:sp>
            <p:nvSpPr>
              <p:cNvPr id="60" name="Rectangle 59"/>
              <p:cNvSpPr>
                <a:spLocks noRot="1" noChangeAspect="1" noMove="1" noResize="1" noEditPoints="1" noAdjustHandles="1" noChangeArrowheads="1" noChangeShapeType="1" noTextEdit="1"/>
              </p:cNvSpPr>
              <p:nvPr/>
            </p:nvSpPr>
            <p:spPr>
              <a:xfrm>
                <a:off x="2010325" y="5510123"/>
                <a:ext cx="452367" cy="369332"/>
              </a:xfrm>
              <a:prstGeom prst="rect">
                <a:avLst/>
              </a:prstGeom>
              <a:blipFill rotWithShape="1">
                <a:blip r:embed="rId8"/>
                <a:stretch>
                  <a:fillRect t="-8333" r="-17568" b="-26667"/>
                </a:stretch>
              </a:blipFill>
            </p:spPr>
            <p:txBody>
              <a:bodyPr/>
              <a:lstStyle/>
              <a:p>
                <a:r>
                  <a:rPr lang="en-US">
                    <a:noFill/>
                  </a:rPr>
                  <a:t> </a:t>
                </a:r>
              </a:p>
            </p:txBody>
          </p:sp>
        </mc:Fallback>
      </mc:AlternateContent>
      <p:sp>
        <p:nvSpPr>
          <p:cNvPr id="62" name="Rectangle 61"/>
          <p:cNvSpPr/>
          <p:nvPr/>
        </p:nvSpPr>
        <p:spPr>
          <a:xfrm>
            <a:off x="990600" y="5288221"/>
            <a:ext cx="774571" cy="369332"/>
          </a:xfrm>
          <a:prstGeom prst="rect">
            <a:avLst/>
          </a:prstGeom>
        </p:spPr>
        <p:txBody>
          <a:bodyPr wrap="none">
            <a:spAutoFit/>
          </a:bodyPr>
          <a:lstStyle/>
          <a:p>
            <a:r>
              <a:rPr lang="en-US" dirty="0"/>
              <a:t>{ 1   1}</a:t>
            </a:r>
          </a:p>
        </p:txBody>
      </p:sp>
      <p:cxnSp>
        <p:nvCxnSpPr>
          <p:cNvPr id="64" name="Straight Arrow Connector 63"/>
          <p:cNvCxnSpPr/>
          <p:nvPr/>
        </p:nvCxnSpPr>
        <p:spPr>
          <a:xfrm>
            <a:off x="304800" y="3359532"/>
            <a:ext cx="5565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04800" y="4243691"/>
            <a:ext cx="5565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44397" y="5503786"/>
            <a:ext cx="5565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344397" y="6324600"/>
            <a:ext cx="5565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098668" y="6127407"/>
            <a:ext cx="1630575" cy="369332"/>
          </a:xfrm>
          <a:prstGeom prst="rect">
            <a:avLst/>
          </a:prstGeom>
        </p:spPr>
        <p:txBody>
          <a:bodyPr wrap="none">
            <a:spAutoFit/>
          </a:bodyPr>
          <a:lstStyle/>
          <a:p>
            <a:r>
              <a:rPr lang="en-US" dirty="0"/>
              <a:t>{ </a:t>
            </a:r>
            <a:r>
              <a:rPr lang="en-US" dirty="0" smtClean="0"/>
              <a:t>-m + m } = {0 }</a:t>
            </a:r>
            <a:endParaRPr lang="en-US" dirty="0"/>
          </a:p>
        </p:txBody>
      </p:sp>
      <p:grpSp>
        <p:nvGrpSpPr>
          <p:cNvPr id="71" name="Group 70"/>
          <p:cNvGrpSpPr/>
          <p:nvPr/>
        </p:nvGrpSpPr>
        <p:grpSpPr>
          <a:xfrm>
            <a:off x="4876800" y="2731532"/>
            <a:ext cx="1803764" cy="379362"/>
            <a:chOff x="990600" y="3164836"/>
            <a:chExt cx="1803764" cy="379362"/>
          </a:xfrm>
        </p:grpSpPr>
        <mc:AlternateContent xmlns:mc="http://schemas.openxmlformats.org/markup-compatibility/2006" xmlns:a14="http://schemas.microsoft.com/office/drawing/2010/main">
          <mc:Choice Requires="a14">
            <p:sp>
              <p:nvSpPr>
                <p:cNvPr id="72" name="Rectangle 71"/>
                <p:cNvSpPr/>
                <p:nvPr/>
              </p:nvSpPr>
              <p:spPr>
                <a:xfrm>
                  <a:off x="1624672" y="3164836"/>
                  <a:ext cx="642355" cy="369332"/>
                </a:xfrm>
                <a:prstGeom prst="rect">
                  <a:avLst/>
                </a:prstGeom>
              </p:spPr>
              <p:txBody>
                <a:bodyPr wrap="none">
                  <a:spAutoFit/>
                </a:bodyPr>
                <a:lstStyle/>
                <a:p>
                  <a14:m>
                    <m:oMath xmlns:m="http://schemas.openxmlformats.org/officeDocument/2006/math">
                      <m:r>
                        <a:rPr lang="en-US" b="0" i="1" smtClean="0">
                          <a:latin typeface="Cambria Math"/>
                        </a:rPr>
                        <m:t>[ </m:t>
                      </m:r>
                      <m:r>
                        <a:rPr lang="en-US" i="1">
                          <a:latin typeface="Cambria Math"/>
                        </a:rPr>
                        <m:t>𝑀</m:t>
                      </m:r>
                    </m:oMath>
                  </a14:m>
                  <a:r>
                    <a:rPr lang="en-US" dirty="0" smtClean="0"/>
                    <a:t> ]</a:t>
                  </a:r>
                  <a:endParaRPr lang="en-US" dirty="0"/>
                </a:p>
              </p:txBody>
            </p:sp>
          </mc:Choice>
          <mc:Fallback xmlns="">
            <p:sp>
              <p:nvSpPr>
                <p:cNvPr id="72" name="Rectangle 71"/>
                <p:cNvSpPr>
                  <a:spLocks noRot="1" noChangeAspect="1" noMove="1" noResize="1" noEditPoints="1" noAdjustHandles="1" noChangeArrowheads="1" noChangeShapeType="1" noTextEdit="1"/>
                </p:cNvSpPr>
                <p:nvPr/>
              </p:nvSpPr>
              <p:spPr>
                <a:xfrm>
                  <a:off x="1624672" y="3164836"/>
                  <a:ext cx="642355" cy="369332"/>
                </a:xfrm>
                <a:prstGeom prst="rect">
                  <a:avLst/>
                </a:prstGeom>
                <a:blipFill rotWithShape="1">
                  <a:blip r:embed="rId9"/>
                  <a:stretch>
                    <a:fillRect l="-2857" t="-8197" r="-17143" b="-24590"/>
                  </a:stretch>
                </a:blipFill>
              </p:spPr>
              <p:txBody>
                <a:bodyPr/>
                <a:lstStyle/>
                <a:p>
                  <a:r>
                    <a:rPr lang="en-US">
                      <a:noFill/>
                    </a:rPr>
                    <a:t> </a:t>
                  </a:r>
                </a:p>
              </p:txBody>
            </p:sp>
          </mc:Fallback>
        </mc:AlternateContent>
        <p:sp>
          <p:nvSpPr>
            <p:cNvPr id="73" name="Rectangle 72"/>
            <p:cNvSpPr/>
            <p:nvPr/>
          </p:nvSpPr>
          <p:spPr>
            <a:xfrm>
              <a:off x="990600" y="3164836"/>
              <a:ext cx="708848" cy="369332"/>
            </a:xfrm>
            <a:prstGeom prst="rect">
              <a:avLst/>
            </a:prstGeom>
          </p:spPr>
          <p:txBody>
            <a:bodyPr wrap="none">
              <a:spAutoFit/>
            </a:bodyPr>
            <a:lstStyle/>
            <a:p>
              <a:r>
                <a:rPr lang="en-US" dirty="0"/>
                <a:t>{ X </a:t>
              </a:r>
              <a:r>
                <a:rPr lang="en-US" dirty="0" smtClean="0"/>
                <a:t>}</a:t>
              </a:r>
              <a:r>
                <a:rPr lang="en-US" baseline="30000" dirty="0" smtClean="0"/>
                <a:t>T</a:t>
              </a:r>
              <a:r>
                <a:rPr lang="en-US" baseline="-25000" dirty="0" smtClean="0"/>
                <a:t>1</a:t>
              </a:r>
              <a:endParaRPr lang="en-US" dirty="0"/>
            </a:p>
          </p:txBody>
        </p:sp>
        <p:sp>
          <p:nvSpPr>
            <p:cNvPr id="74" name="Rectangle 73"/>
            <p:cNvSpPr/>
            <p:nvPr/>
          </p:nvSpPr>
          <p:spPr>
            <a:xfrm>
              <a:off x="2160857" y="3174866"/>
              <a:ext cx="633507" cy="369332"/>
            </a:xfrm>
            <a:prstGeom prst="rect">
              <a:avLst/>
            </a:prstGeom>
          </p:spPr>
          <p:txBody>
            <a:bodyPr wrap="none">
              <a:spAutoFit/>
            </a:bodyPr>
            <a:lstStyle/>
            <a:p>
              <a:r>
                <a:rPr lang="en-US" dirty="0"/>
                <a:t>{ X </a:t>
              </a:r>
              <a:r>
                <a:rPr lang="en-US" dirty="0" smtClean="0"/>
                <a:t>}</a:t>
              </a:r>
              <a:r>
                <a:rPr lang="en-US" baseline="-25000" dirty="0" smtClean="0"/>
                <a:t>2</a:t>
              </a:r>
              <a:endParaRPr lang="en-US" dirty="0"/>
            </a:p>
          </p:txBody>
        </p:sp>
      </p:grpSp>
      <p:sp>
        <p:nvSpPr>
          <p:cNvPr id="75" name="Rectangle 74"/>
          <p:cNvSpPr/>
          <p:nvPr/>
        </p:nvSpPr>
        <p:spPr>
          <a:xfrm>
            <a:off x="6767678" y="2754868"/>
            <a:ext cx="522900" cy="369332"/>
          </a:xfrm>
          <a:prstGeom prst="rect">
            <a:avLst/>
          </a:prstGeom>
        </p:spPr>
        <p:txBody>
          <a:bodyPr wrap="none">
            <a:spAutoFit/>
          </a:bodyPr>
          <a:lstStyle/>
          <a:p>
            <a:r>
              <a:rPr lang="en-US" dirty="0"/>
              <a:t>= </a:t>
            </a:r>
            <a:r>
              <a:rPr lang="en-US" dirty="0" smtClean="0"/>
              <a:t>0 </a:t>
            </a:r>
            <a:endParaRPr lang="en-US" dirty="0"/>
          </a:p>
        </p:txBody>
      </p:sp>
      <p:cxnSp>
        <p:nvCxnSpPr>
          <p:cNvPr id="76" name="Straight Connector 75"/>
          <p:cNvCxnSpPr/>
          <p:nvPr/>
        </p:nvCxnSpPr>
        <p:spPr>
          <a:xfrm rot="16200000">
            <a:off x="6797040" y="972062"/>
            <a:ext cx="0" cy="4754880"/>
          </a:xfrm>
          <a:prstGeom prst="line">
            <a:avLst/>
          </a:prstGeom>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4930167" y="3521739"/>
            <a:ext cx="1803764" cy="379362"/>
            <a:chOff x="990600" y="3164836"/>
            <a:chExt cx="1803764" cy="379362"/>
          </a:xfrm>
        </p:grpSpPr>
        <mc:AlternateContent xmlns:mc="http://schemas.openxmlformats.org/markup-compatibility/2006" xmlns:a14="http://schemas.microsoft.com/office/drawing/2010/main">
          <mc:Choice Requires="a14">
            <p:sp>
              <p:nvSpPr>
                <p:cNvPr id="78" name="Rectangle 77"/>
                <p:cNvSpPr/>
                <p:nvPr/>
              </p:nvSpPr>
              <p:spPr>
                <a:xfrm>
                  <a:off x="1624672" y="3164836"/>
                  <a:ext cx="608436" cy="369332"/>
                </a:xfrm>
                <a:prstGeom prst="rect">
                  <a:avLst/>
                </a:prstGeom>
              </p:spPr>
              <p:txBody>
                <a:bodyPr wrap="none">
                  <a:spAutoFit/>
                </a:bodyPr>
                <a:lstStyle/>
                <a:p>
                  <a14:m>
                    <m:oMath xmlns:m="http://schemas.openxmlformats.org/officeDocument/2006/math">
                      <m:r>
                        <a:rPr lang="en-US" b="0" i="1" smtClean="0">
                          <a:latin typeface="Cambria Math"/>
                        </a:rPr>
                        <m:t>[ </m:t>
                      </m:r>
                      <m:r>
                        <a:rPr lang="en-US" b="0" i="1" smtClean="0">
                          <a:latin typeface="Cambria Math"/>
                        </a:rPr>
                        <m:t>𝐾</m:t>
                      </m:r>
                    </m:oMath>
                  </a14:m>
                  <a:r>
                    <a:rPr lang="en-US" dirty="0" smtClean="0"/>
                    <a:t> ]</a:t>
                  </a:r>
                  <a:endParaRPr lang="en-US" dirty="0"/>
                </a:p>
              </p:txBody>
            </p:sp>
          </mc:Choice>
          <mc:Fallback xmlns="">
            <p:sp>
              <p:nvSpPr>
                <p:cNvPr id="78" name="Rectangle 77"/>
                <p:cNvSpPr>
                  <a:spLocks noRot="1" noChangeAspect="1" noMove="1" noResize="1" noEditPoints="1" noAdjustHandles="1" noChangeArrowheads="1" noChangeShapeType="1" noTextEdit="1"/>
                </p:cNvSpPr>
                <p:nvPr/>
              </p:nvSpPr>
              <p:spPr>
                <a:xfrm>
                  <a:off x="1624672" y="3164836"/>
                  <a:ext cx="608436" cy="369332"/>
                </a:xfrm>
                <a:prstGeom prst="rect">
                  <a:avLst/>
                </a:prstGeom>
                <a:blipFill rotWithShape="1">
                  <a:blip r:embed="rId10"/>
                  <a:stretch>
                    <a:fillRect l="-4000" t="-8333" r="-17000" b="-26667"/>
                  </a:stretch>
                </a:blipFill>
              </p:spPr>
              <p:txBody>
                <a:bodyPr/>
                <a:lstStyle/>
                <a:p>
                  <a:r>
                    <a:rPr lang="en-US">
                      <a:noFill/>
                    </a:rPr>
                    <a:t> </a:t>
                  </a:r>
                </a:p>
              </p:txBody>
            </p:sp>
          </mc:Fallback>
        </mc:AlternateContent>
        <p:sp>
          <p:nvSpPr>
            <p:cNvPr id="79" name="Rectangle 78"/>
            <p:cNvSpPr/>
            <p:nvPr/>
          </p:nvSpPr>
          <p:spPr>
            <a:xfrm>
              <a:off x="990600" y="3164836"/>
              <a:ext cx="708848" cy="369332"/>
            </a:xfrm>
            <a:prstGeom prst="rect">
              <a:avLst/>
            </a:prstGeom>
          </p:spPr>
          <p:txBody>
            <a:bodyPr wrap="none">
              <a:spAutoFit/>
            </a:bodyPr>
            <a:lstStyle/>
            <a:p>
              <a:r>
                <a:rPr lang="en-US" dirty="0"/>
                <a:t>{ X </a:t>
              </a:r>
              <a:r>
                <a:rPr lang="en-US" dirty="0" smtClean="0"/>
                <a:t>}</a:t>
              </a:r>
              <a:r>
                <a:rPr lang="en-US" baseline="30000" dirty="0" smtClean="0"/>
                <a:t>T</a:t>
              </a:r>
              <a:r>
                <a:rPr lang="en-US" baseline="-25000" dirty="0" smtClean="0"/>
                <a:t>1</a:t>
              </a:r>
              <a:endParaRPr lang="en-US" dirty="0"/>
            </a:p>
          </p:txBody>
        </p:sp>
        <p:sp>
          <p:nvSpPr>
            <p:cNvPr id="80" name="Rectangle 79"/>
            <p:cNvSpPr/>
            <p:nvPr/>
          </p:nvSpPr>
          <p:spPr>
            <a:xfrm>
              <a:off x="2160857" y="3174866"/>
              <a:ext cx="633507" cy="369332"/>
            </a:xfrm>
            <a:prstGeom prst="rect">
              <a:avLst/>
            </a:prstGeom>
          </p:spPr>
          <p:txBody>
            <a:bodyPr wrap="none">
              <a:spAutoFit/>
            </a:bodyPr>
            <a:lstStyle/>
            <a:p>
              <a:r>
                <a:rPr lang="en-US" dirty="0"/>
                <a:t>{ X </a:t>
              </a:r>
              <a:r>
                <a:rPr lang="en-US" dirty="0" smtClean="0"/>
                <a:t>}</a:t>
              </a:r>
              <a:r>
                <a:rPr lang="en-US" baseline="-25000" dirty="0" smtClean="0"/>
                <a:t>2</a:t>
              </a:r>
              <a:endParaRPr lang="en-US" dirty="0"/>
            </a:p>
          </p:txBody>
        </p:sp>
      </p:grpSp>
      <p:cxnSp>
        <p:nvCxnSpPr>
          <p:cNvPr id="81" name="Straight Arrow Connector 80"/>
          <p:cNvCxnSpPr/>
          <p:nvPr/>
        </p:nvCxnSpPr>
        <p:spPr>
          <a:xfrm>
            <a:off x="4419600" y="3724303"/>
            <a:ext cx="5565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5759108" y="3971302"/>
            <a:ext cx="1479892" cy="1200329"/>
          </a:xfrm>
          <a:prstGeom prst="rect">
            <a:avLst/>
          </a:prstGeom>
          <a:ln w="3175">
            <a:noFill/>
          </a:ln>
        </p:spPr>
        <p:txBody>
          <a:bodyPr wrap="none">
            <a:spAutoFit/>
          </a:bodyPr>
          <a:lstStyle/>
          <a:p>
            <a:r>
              <a:rPr lang="en-US" dirty="0" smtClean="0"/>
              <a:t>                  </a:t>
            </a:r>
            <a:r>
              <a:rPr lang="en-US" sz="7200" dirty="0" smtClean="0"/>
              <a:t>{</a:t>
            </a:r>
            <a:r>
              <a:rPr lang="en-US" dirty="0" smtClean="0"/>
              <a:t> </a:t>
            </a:r>
            <a:endParaRPr lang="en-US" dirty="0"/>
          </a:p>
        </p:txBody>
      </p:sp>
      <mc:AlternateContent xmlns:mc="http://schemas.openxmlformats.org/markup-compatibility/2006" xmlns:a14="http://schemas.microsoft.com/office/drawing/2010/main">
        <mc:Choice Requires="a14">
          <p:sp>
            <p:nvSpPr>
              <p:cNvPr id="84" name="Rectangle 83"/>
              <p:cNvSpPr/>
              <p:nvPr/>
            </p:nvSpPr>
            <p:spPr>
              <a:xfrm>
                <a:off x="5620072" y="4303719"/>
                <a:ext cx="1226939" cy="5580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a:rPr lang="en-US" b="1" i="1" smtClean="0">
                                    <a:solidFill>
                                      <a:srgbClr val="FF0000"/>
                                    </a:solidFill>
                                    <a:latin typeface="Cambria Math"/>
                                  </a:rPr>
                                  <m:t>𝟐𝐤</m:t>
                                </m:r>
                              </m:e>
                              <m:e>
                                <m:r>
                                  <a:rPr lang="en-US">
                                    <a:latin typeface="Cambria Math"/>
                                  </a:rPr>
                                  <m:t>−</m:t>
                                </m:r>
                                <m:r>
                                  <m:rPr>
                                    <m:sty m:val="p"/>
                                  </m:rPr>
                                  <a:rPr lang="en-US">
                                    <a:latin typeface="Cambria Math"/>
                                  </a:rPr>
                                  <m:t>k</m:t>
                                </m:r>
                              </m:e>
                            </m:mr>
                            <m:mr>
                              <m:e>
                                <m:r>
                                  <a:rPr lang="en-US">
                                    <a:latin typeface="Cambria Math"/>
                                  </a:rPr>
                                  <m:t>−</m:t>
                                </m:r>
                                <m:r>
                                  <m:rPr>
                                    <m:sty m:val="p"/>
                                  </m:rPr>
                                  <a:rPr lang="en-US">
                                    <a:latin typeface="Cambria Math"/>
                                  </a:rPr>
                                  <m:t>k</m:t>
                                </m:r>
                              </m:e>
                              <m:e>
                                <m:r>
                                  <a:rPr lang="en-US">
                                    <a:latin typeface="Cambria Math"/>
                                  </a:rPr>
                                  <m:t>2</m:t>
                                </m:r>
                                <m:r>
                                  <m:rPr>
                                    <m:sty m:val="p"/>
                                  </m:rPr>
                                  <a:rPr lang="en-US">
                                    <a:latin typeface="Cambria Math"/>
                                  </a:rPr>
                                  <m:t>k</m:t>
                                </m:r>
                              </m:e>
                            </m:mr>
                          </m:m>
                        </m:e>
                      </m:d>
                    </m:oMath>
                  </m:oMathPara>
                </a14:m>
                <a:endParaRPr lang="en-US" dirty="0"/>
              </a:p>
            </p:txBody>
          </p:sp>
        </mc:Choice>
        <mc:Fallback xmlns="">
          <p:sp>
            <p:nvSpPr>
              <p:cNvPr id="84" name="Rectangle 83"/>
              <p:cNvSpPr>
                <a:spLocks noRot="1" noChangeAspect="1" noMove="1" noResize="1" noEditPoints="1" noAdjustHandles="1" noChangeArrowheads="1" noChangeShapeType="1" noTextEdit="1"/>
              </p:cNvSpPr>
              <p:nvPr/>
            </p:nvSpPr>
            <p:spPr>
              <a:xfrm>
                <a:off x="5620072" y="4303719"/>
                <a:ext cx="1226939" cy="558038"/>
              </a:xfrm>
              <a:prstGeom prst="rect">
                <a:avLst/>
              </a:prstGeom>
              <a:blipFill rotWithShape="1">
                <a:blip r:embed="rId11"/>
                <a:stretch>
                  <a:fillRect r="-5970"/>
                </a:stretch>
              </a:blipFill>
            </p:spPr>
            <p:txBody>
              <a:bodyPr/>
              <a:lstStyle/>
              <a:p>
                <a:r>
                  <a:rPr lang="en-US">
                    <a:noFill/>
                  </a:rPr>
                  <a:t> </a:t>
                </a:r>
              </a:p>
            </p:txBody>
          </p:sp>
        </mc:Fallback>
      </mc:AlternateContent>
      <p:sp>
        <p:nvSpPr>
          <p:cNvPr id="85" name="Rectangle 84"/>
          <p:cNvSpPr/>
          <p:nvPr/>
        </p:nvSpPr>
        <p:spPr>
          <a:xfrm>
            <a:off x="5010472" y="4432442"/>
            <a:ext cx="774571" cy="369332"/>
          </a:xfrm>
          <a:prstGeom prst="rect">
            <a:avLst/>
          </a:prstGeom>
        </p:spPr>
        <p:txBody>
          <a:bodyPr wrap="none">
            <a:spAutoFit/>
          </a:bodyPr>
          <a:lstStyle/>
          <a:p>
            <a:r>
              <a:rPr lang="en-US" dirty="0"/>
              <a:t>{ 1   1}</a:t>
            </a:r>
          </a:p>
        </p:txBody>
      </p:sp>
      <p:sp>
        <p:nvSpPr>
          <p:cNvPr id="86" name="Rectangle 85"/>
          <p:cNvSpPr/>
          <p:nvPr/>
        </p:nvSpPr>
        <p:spPr>
          <a:xfrm>
            <a:off x="6947565" y="4126921"/>
            <a:ext cx="632030" cy="464871"/>
          </a:xfrm>
          <a:prstGeom prst="rect">
            <a:avLst/>
          </a:prstGeom>
        </p:spPr>
        <p:txBody>
          <a:bodyPr wrap="square">
            <a:spAutoFit/>
          </a:bodyPr>
          <a:lstStyle/>
          <a:p>
            <a:pPr>
              <a:lnSpc>
                <a:spcPct val="150000"/>
              </a:lnSpc>
            </a:pPr>
            <a:r>
              <a:rPr lang="en-US" dirty="0" smtClean="0"/>
              <a:t>-1</a:t>
            </a:r>
            <a:endParaRPr lang="en-US" dirty="0"/>
          </a:p>
        </p:txBody>
      </p:sp>
      <p:sp>
        <p:nvSpPr>
          <p:cNvPr id="87" name="Rectangle 86"/>
          <p:cNvSpPr/>
          <p:nvPr/>
        </p:nvSpPr>
        <p:spPr>
          <a:xfrm>
            <a:off x="6994347" y="4661042"/>
            <a:ext cx="301686" cy="369332"/>
          </a:xfrm>
          <a:prstGeom prst="rect">
            <a:avLst/>
          </a:prstGeom>
        </p:spPr>
        <p:txBody>
          <a:bodyPr wrap="none">
            <a:spAutoFit/>
          </a:bodyPr>
          <a:lstStyle/>
          <a:p>
            <a:r>
              <a:rPr lang="en-US" dirty="0" smtClean="0"/>
              <a:t>1</a:t>
            </a:r>
            <a:endParaRPr lang="en-US" dirty="0"/>
          </a:p>
        </p:txBody>
      </p:sp>
      <p:sp>
        <p:nvSpPr>
          <p:cNvPr id="88" name="Rectangle 87"/>
          <p:cNvSpPr/>
          <p:nvPr/>
        </p:nvSpPr>
        <p:spPr>
          <a:xfrm flipV="1">
            <a:off x="7145190" y="4079089"/>
            <a:ext cx="474810" cy="1200329"/>
          </a:xfrm>
          <a:prstGeom prst="rect">
            <a:avLst/>
          </a:prstGeom>
        </p:spPr>
        <p:txBody>
          <a:bodyPr wrap="none">
            <a:spAutoFit/>
          </a:bodyPr>
          <a:lstStyle/>
          <a:p>
            <a:r>
              <a:rPr lang="en-US" sz="7200" dirty="0"/>
              <a:t>{</a:t>
            </a:r>
          </a:p>
        </p:txBody>
      </p:sp>
      <p:sp>
        <p:nvSpPr>
          <p:cNvPr id="89" name="Rectangle 88"/>
          <p:cNvSpPr/>
          <p:nvPr/>
        </p:nvSpPr>
        <p:spPr>
          <a:xfrm>
            <a:off x="5831504" y="5784003"/>
            <a:ext cx="184731" cy="369332"/>
          </a:xfrm>
          <a:prstGeom prst="rect">
            <a:avLst/>
          </a:prstGeom>
        </p:spPr>
        <p:txBody>
          <a:bodyPr wrap="none">
            <a:spAutoFit/>
          </a:bodyPr>
          <a:lstStyle/>
          <a:p>
            <a:endParaRPr lang="en-US" dirty="0"/>
          </a:p>
        </p:txBody>
      </p:sp>
      <p:sp>
        <p:nvSpPr>
          <p:cNvPr id="90" name="Rectangle 89"/>
          <p:cNvSpPr/>
          <p:nvPr/>
        </p:nvSpPr>
        <p:spPr>
          <a:xfrm>
            <a:off x="5029091" y="5220243"/>
            <a:ext cx="1479892" cy="1200329"/>
          </a:xfrm>
          <a:prstGeom prst="rect">
            <a:avLst/>
          </a:prstGeom>
          <a:ln w="3175">
            <a:noFill/>
          </a:ln>
        </p:spPr>
        <p:txBody>
          <a:bodyPr wrap="none">
            <a:spAutoFit/>
          </a:bodyPr>
          <a:lstStyle/>
          <a:p>
            <a:r>
              <a:rPr lang="en-US" dirty="0" smtClean="0"/>
              <a:t>                  </a:t>
            </a:r>
            <a:r>
              <a:rPr lang="en-US" sz="7200" dirty="0" smtClean="0"/>
              <a:t>{</a:t>
            </a:r>
            <a:r>
              <a:rPr lang="en-US" dirty="0" smtClean="0"/>
              <a:t> </a:t>
            </a:r>
            <a:endParaRPr lang="en-US" dirty="0"/>
          </a:p>
        </p:txBody>
      </p:sp>
      <p:sp>
        <p:nvSpPr>
          <p:cNvPr id="91" name="Rectangle 90"/>
          <p:cNvSpPr/>
          <p:nvPr/>
        </p:nvSpPr>
        <p:spPr>
          <a:xfrm flipV="1">
            <a:off x="7126462" y="5276671"/>
            <a:ext cx="474810" cy="1200329"/>
          </a:xfrm>
          <a:prstGeom prst="rect">
            <a:avLst/>
          </a:prstGeom>
        </p:spPr>
        <p:txBody>
          <a:bodyPr wrap="none">
            <a:spAutoFit/>
          </a:bodyPr>
          <a:lstStyle/>
          <a:p>
            <a:r>
              <a:rPr lang="en-US" sz="7200" dirty="0"/>
              <a:t>{</a:t>
            </a:r>
          </a:p>
        </p:txBody>
      </p:sp>
      <mc:AlternateContent xmlns:mc="http://schemas.openxmlformats.org/markup-compatibility/2006" xmlns:a14="http://schemas.microsoft.com/office/drawing/2010/main">
        <mc:Choice Requires="a14">
          <p:sp>
            <p:nvSpPr>
              <p:cNvPr id="92" name="Rectangle 91"/>
              <p:cNvSpPr/>
              <p:nvPr/>
            </p:nvSpPr>
            <p:spPr>
              <a:xfrm>
                <a:off x="6138783" y="5403768"/>
                <a:ext cx="115768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rPr>
                        <m:t>−</m:t>
                      </m:r>
                      <m:r>
                        <a:rPr lang="en-US" b="1" i="1" smtClean="0">
                          <a:solidFill>
                            <a:srgbClr val="FF0000"/>
                          </a:solidFill>
                          <a:latin typeface="Cambria Math"/>
                        </a:rPr>
                        <m:t>𝟐</m:t>
                      </m:r>
                      <m:r>
                        <a:rPr lang="en-US" b="1" i="1" smtClean="0">
                          <a:solidFill>
                            <a:srgbClr val="FF0000"/>
                          </a:solidFill>
                          <a:latin typeface="Cambria Math"/>
                        </a:rPr>
                        <m:t>𝒌</m:t>
                      </m:r>
                      <m:r>
                        <a:rPr lang="en-US" b="1" i="1" smtClean="0">
                          <a:solidFill>
                            <a:srgbClr val="FF0000"/>
                          </a:solidFill>
                          <a:latin typeface="Cambria Math"/>
                        </a:rPr>
                        <m:t> −</m:t>
                      </m:r>
                      <m:r>
                        <a:rPr lang="en-US" b="1" i="1" smtClean="0">
                          <a:solidFill>
                            <a:srgbClr val="FF0000"/>
                          </a:solidFill>
                          <a:latin typeface="Cambria Math"/>
                        </a:rPr>
                        <m:t>𝒌</m:t>
                      </m:r>
                    </m:oMath>
                  </m:oMathPara>
                </a14:m>
                <a:endParaRPr lang="en-US" dirty="0"/>
              </a:p>
            </p:txBody>
          </p:sp>
        </mc:Choice>
        <mc:Fallback xmlns="">
          <p:sp>
            <p:nvSpPr>
              <p:cNvPr id="92" name="Rectangle 91"/>
              <p:cNvSpPr>
                <a:spLocks noRot="1" noChangeAspect="1" noMove="1" noResize="1" noEditPoints="1" noAdjustHandles="1" noChangeArrowheads="1" noChangeShapeType="1" noTextEdit="1"/>
              </p:cNvSpPr>
              <p:nvPr/>
            </p:nvSpPr>
            <p:spPr>
              <a:xfrm>
                <a:off x="6138783" y="5403768"/>
                <a:ext cx="1157689" cy="369332"/>
              </a:xfrm>
              <a:prstGeom prst="rect">
                <a:avLst/>
              </a:prstGeom>
              <a:blipFill rotWithShape="1">
                <a:blip r:embed="rId12"/>
                <a:stretch>
                  <a:fillRect t="-8197" r="-6316"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3" name="Rectangle 92"/>
              <p:cNvSpPr/>
              <p:nvPr/>
            </p:nvSpPr>
            <p:spPr>
              <a:xfrm>
                <a:off x="6396243" y="5879455"/>
                <a:ext cx="840295"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a:rPr>
                      <m:t>𝒌</m:t>
                    </m:r>
                    <m:r>
                      <a:rPr lang="en-US" b="1" i="1" smtClean="0">
                        <a:solidFill>
                          <a:srgbClr val="0070C0"/>
                        </a:solidFill>
                        <a:latin typeface="Cambria Math"/>
                      </a:rPr>
                      <m:t> </m:t>
                    </m:r>
                  </m:oMath>
                </a14:m>
                <a:r>
                  <a:rPr lang="en-US" b="1" i="1" dirty="0">
                    <a:solidFill>
                      <a:srgbClr val="0070C0"/>
                    </a:solidFill>
                    <a:latin typeface="Cambria Math"/>
                  </a:rPr>
                  <a:t>+ 2k</a:t>
                </a:r>
              </a:p>
            </p:txBody>
          </p:sp>
        </mc:Choice>
        <mc:Fallback xmlns="">
          <p:sp>
            <p:nvSpPr>
              <p:cNvPr id="93" name="Rectangle 92"/>
              <p:cNvSpPr>
                <a:spLocks noRot="1" noChangeAspect="1" noMove="1" noResize="1" noEditPoints="1" noAdjustHandles="1" noChangeArrowheads="1" noChangeShapeType="1" noTextEdit="1"/>
              </p:cNvSpPr>
              <p:nvPr/>
            </p:nvSpPr>
            <p:spPr>
              <a:xfrm>
                <a:off x="6396243" y="5879455"/>
                <a:ext cx="840295" cy="369332"/>
              </a:xfrm>
              <a:prstGeom prst="rect">
                <a:avLst/>
              </a:prstGeom>
              <a:blipFill rotWithShape="1">
                <a:blip r:embed="rId13"/>
                <a:stretch>
                  <a:fillRect t="-9836" r="-13768" b="-22951"/>
                </a:stretch>
              </a:blipFill>
            </p:spPr>
            <p:txBody>
              <a:bodyPr/>
              <a:lstStyle/>
              <a:p>
                <a:r>
                  <a:rPr lang="en-US">
                    <a:noFill/>
                  </a:rPr>
                  <a:t> </a:t>
                </a:r>
              </a:p>
            </p:txBody>
          </p:sp>
        </mc:Fallback>
      </mc:AlternateContent>
      <p:sp>
        <p:nvSpPr>
          <p:cNvPr id="94" name="Rectangle 93"/>
          <p:cNvSpPr/>
          <p:nvPr/>
        </p:nvSpPr>
        <p:spPr>
          <a:xfrm>
            <a:off x="5227604" y="5657553"/>
            <a:ext cx="774571" cy="369332"/>
          </a:xfrm>
          <a:prstGeom prst="rect">
            <a:avLst/>
          </a:prstGeom>
        </p:spPr>
        <p:txBody>
          <a:bodyPr wrap="none">
            <a:spAutoFit/>
          </a:bodyPr>
          <a:lstStyle/>
          <a:p>
            <a:r>
              <a:rPr lang="en-US" dirty="0"/>
              <a:t>{ 1   1}</a:t>
            </a:r>
          </a:p>
        </p:txBody>
      </p:sp>
      <p:sp>
        <p:nvSpPr>
          <p:cNvPr id="96" name="Rectangle 95"/>
          <p:cNvSpPr/>
          <p:nvPr/>
        </p:nvSpPr>
        <p:spPr>
          <a:xfrm>
            <a:off x="7944767" y="5587437"/>
            <a:ext cx="498855" cy="369332"/>
          </a:xfrm>
          <a:prstGeom prst="rect">
            <a:avLst/>
          </a:prstGeom>
        </p:spPr>
        <p:txBody>
          <a:bodyPr wrap="none">
            <a:spAutoFit/>
          </a:bodyPr>
          <a:lstStyle/>
          <a:p>
            <a:r>
              <a:rPr lang="en-US" dirty="0"/>
              <a:t>{0 }</a:t>
            </a:r>
          </a:p>
        </p:txBody>
      </p:sp>
      <p:sp>
        <p:nvSpPr>
          <p:cNvPr id="97" name="Rectangle 96"/>
          <p:cNvSpPr/>
          <p:nvPr/>
        </p:nvSpPr>
        <p:spPr>
          <a:xfrm>
            <a:off x="7620000" y="5599337"/>
            <a:ext cx="300082" cy="369332"/>
          </a:xfrm>
          <a:prstGeom prst="rect">
            <a:avLst/>
          </a:prstGeom>
        </p:spPr>
        <p:txBody>
          <a:bodyPr wrap="none">
            <a:spAutoFit/>
          </a:bodyPr>
          <a:lstStyle/>
          <a:p>
            <a:r>
              <a:rPr lang="en-US" dirty="0"/>
              <a:t>=</a:t>
            </a:r>
          </a:p>
        </p:txBody>
      </p:sp>
    </p:spTree>
    <p:extLst>
      <p:ext uri="{BB962C8B-B14F-4D97-AF65-F5344CB8AC3E}">
        <p14:creationId xmlns:p14="http://schemas.microsoft.com/office/powerpoint/2010/main" val="2860997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spTree>
    <p:extLst>
      <p:ext uri="{BB962C8B-B14F-4D97-AF65-F5344CB8AC3E}">
        <p14:creationId xmlns:p14="http://schemas.microsoft.com/office/powerpoint/2010/main" val="30231787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2308324"/>
          </a:xfrm>
          <a:prstGeom prst="rect">
            <a:avLst/>
          </a:prstGeom>
          <a:noFill/>
        </p:spPr>
        <p:txBody>
          <a:bodyPr wrap="square" rtlCol="0">
            <a:spAutoFit/>
          </a:bodyPr>
          <a:lstStyle/>
          <a:p>
            <a:pPr algn="just"/>
            <a:r>
              <a:rPr lang="en-US" dirty="0" smtClean="0"/>
              <a:t>1. </a:t>
            </a:r>
            <a:r>
              <a:rPr lang="en-US" dirty="0" smtClean="0">
                <a:latin typeface="Times New Roman" pitchFamily="18" charset="0"/>
                <a:cs typeface="Times New Roman" pitchFamily="18" charset="0"/>
              </a:rPr>
              <a:t>For a spring mass damper system, compute circular frequency (</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damping factor and </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displacement after 0.01 sec. The mass of the system is 10 kg, stiffness k= 16 KN/m and</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c= 1600 N-s/m. To determine constants make use of the initial conditions. The mass is</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displaced by 0.01 m and released with a velocity of 2 m/s in the direction of return motion.</a:t>
            </a: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Given m = 10 kg, k = 16 KN/m , c = 1600 N-s/m</a:t>
            </a:r>
          </a:p>
          <a:p>
            <a:pPr algn="just"/>
            <a:r>
              <a:rPr lang="en-US" dirty="0" smtClean="0"/>
              <a:t> </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 damping factor (</a:t>
            </a:r>
            <a:r>
              <a:rPr lang="en-US" dirty="0" smtClean="0">
                <a:latin typeface="Times New Roman" pitchFamily="18" charset="0"/>
                <a:cs typeface="Times New Roman" pitchFamily="18" charset="0"/>
                <a:sym typeface="Symbol"/>
              </a:rPr>
              <a:t>) = </a:t>
            </a:r>
            <a:endParaRPr lang="en-US" dirty="0">
              <a:latin typeface="Times New Roman" pitchFamily="18" charset="0"/>
              <a:cs typeface="Times New Roman" pitchFamily="18" charset="0"/>
            </a:endParaRPr>
          </a:p>
        </p:txBody>
      </p:sp>
      <p:sp>
        <p:nvSpPr>
          <p:cNvPr id="5" name="TextBox 4"/>
          <p:cNvSpPr txBox="1"/>
          <p:nvPr/>
        </p:nvSpPr>
        <p:spPr>
          <a:xfrm>
            <a:off x="3276600" y="2741474"/>
            <a:ext cx="2667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  Damping </a:t>
            </a:r>
            <a:r>
              <a:rPr lang="en-US" dirty="0">
                <a:latin typeface="Times New Roman" pitchFamily="18" charset="0"/>
                <a:cs typeface="Times New Roman" pitchFamily="18" charset="0"/>
              </a:rPr>
              <a:t>coefficient (c)</a:t>
            </a:r>
          </a:p>
        </p:txBody>
      </p:sp>
      <p:sp>
        <p:nvSpPr>
          <p:cNvPr id="7" name="TextBox 6"/>
          <p:cNvSpPr txBox="1"/>
          <p:nvPr/>
        </p:nvSpPr>
        <p:spPr>
          <a:xfrm>
            <a:off x="3086099" y="3103424"/>
            <a:ext cx="3324225"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Critical damping coefficient(c</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8" name="Straight Connector 7"/>
          <p:cNvCxnSpPr/>
          <p:nvPr/>
        </p:nvCxnSpPr>
        <p:spPr>
          <a:xfrm>
            <a:off x="3076574" y="3110806"/>
            <a:ext cx="3200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66800" y="3732074"/>
            <a:ext cx="5715000" cy="1754326"/>
          </a:xfrm>
          <a:prstGeom prst="rect">
            <a:avLst/>
          </a:prstGeom>
          <a:noFill/>
        </p:spPr>
        <p:txBody>
          <a:bodyPr wrap="square" rtlCol="0">
            <a:spAutoFit/>
          </a:bodyPr>
          <a:lstStyle/>
          <a:p>
            <a:r>
              <a:rPr lang="en-US" dirty="0" smtClean="0">
                <a:latin typeface="Times New Roman" pitchFamily="18" charset="0"/>
                <a:cs typeface="Times New Roman" pitchFamily="18" charset="0"/>
              </a:rPr>
              <a:t>Critical damping coefficient(c</a:t>
            </a:r>
            <a:r>
              <a:rPr lang="en-US" baseline="-25000"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  4 * k *m</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4 *16000 * 10</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1600 N-s/m</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 = 1 </a:t>
            </a:r>
            <a:endParaRPr lang="en-US" dirty="0">
              <a:latin typeface="Times New Roman" pitchFamily="18" charset="0"/>
              <a:cs typeface="Times New Roman" pitchFamily="18" charset="0"/>
            </a:endParaRPr>
          </a:p>
        </p:txBody>
      </p:sp>
      <p:cxnSp>
        <p:nvCxnSpPr>
          <p:cNvPr id="12" name="Straight Connector 11"/>
          <p:cNvCxnSpPr/>
          <p:nvPr/>
        </p:nvCxnSpPr>
        <p:spPr>
          <a:xfrm>
            <a:off x="4241800" y="3998774"/>
            <a:ext cx="76200" cy="645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318000" y="3770174"/>
            <a:ext cx="0" cy="2931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318000" y="3770174"/>
            <a:ext cx="876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234180" y="4494074"/>
            <a:ext cx="76200" cy="645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310380" y="4265474"/>
            <a:ext cx="0" cy="2931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310380" y="4265474"/>
            <a:ext cx="1463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438400" y="5103674"/>
            <a:ext cx="647699" cy="382726"/>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0" y="0"/>
            <a:ext cx="9144000" cy="762000"/>
          </a:xfrm>
          <a:prstGeom prst="rect">
            <a:avLst/>
          </a:prstGeom>
          <a:solidFill>
            <a:schemeClr val="accent3">
              <a:lumMod val="60000"/>
              <a:lumOff val="4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latin typeface="Times New Roman" pitchFamily="18" charset="0"/>
                <a:cs typeface="Times New Roman" pitchFamily="18" charset="0"/>
              </a:rPr>
              <a:t>Vibration Numerical</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5401108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60000"/>
              <a:lumOff val="40000"/>
            </a:schemeClr>
          </a:solidFill>
        </p:spPr>
        <p:txBody>
          <a:bodyPr wrap="square" rtlCol="0">
            <a:spAutoFit/>
          </a:bodyPr>
          <a:lstStyle/>
          <a:p>
            <a:r>
              <a:rPr lang="en-US" dirty="0" smtClean="0"/>
              <a:t>Forced vibration numerical</a:t>
            </a:r>
          </a:p>
        </p:txBody>
      </p:sp>
      <p:sp>
        <p:nvSpPr>
          <p:cNvPr id="3" name="TextBox 2"/>
          <p:cNvSpPr txBox="1"/>
          <p:nvPr/>
        </p:nvSpPr>
        <p:spPr>
          <a:xfrm>
            <a:off x="0" y="369332"/>
            <a:ext cx="9144000" cy="2169825"/>
          </a:xfrm>
          <a:prstGeom prst="rect">
            <a:avLst/>
          </a:prstGeom>
          <a:noFill/>
        </p:spPr>
        <p:txBody>
          <a:bodyPr wrap="square" rtlCol="0">
            <a:spAutoFit/>
          </a:bodyPr>
          <a:lstStyle/>
          <a:p>
            <a:pPr marL="342900" indent="-342900" algn="just">
              <a:lnSpc>
                <a:spcPct val="150000"/>
              </a:lnSpc>
              <a:buAutoNum type="arabicPeriod"/>
            </a:pPr>
            <a:r>
              <a:rPr lang="en-US" dirty="0" smtClean="0">
                <a:latin typeface="Times New Roman" pitchFamily="18" charset="0"/>
                <a:cs typeface="Times New Roman" pitchFamily="18" charset="0"/>
              </a:rPr>
              <a:t>A 75 kg machine is mounted on springs of stiffness 11.76 x 10</a:t>
            </a:r>
            <a:r>
              <a:rPr lang="en-US" baseline="30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N/m with 0.2 as damping ratio. A 2 kg piston within the machine has reciprocating motion with a stroke of 0.08 m and a</a:t>
            </a:r>
          </a:p>
          <a:p>
            <a:pPr algn="just">
              <a:lnSpc>
                <a:spcPct val="150000"/>
              </a:lnSpc>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speed of 3000 rpm. Assuming the motion of the piston to be simple harmonic, determine – </a:t>
            </a:r>
          </a:p>
          <a:p>
            <a:pPr algn="just">
              <a:lnSpc>
                <a:spcPct val="150000"/>
              </a:lnSpc>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  the amplitude of motion of the machine and</a:t>
            </a:r>
          </a:p>
          <a:p>
            <a:pPr algn="just">
              <a:lnSpc>
                <a:spcPct val="150000"/>
              </a:lnSpc>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(ii) phase angle with respect to the exciting force. </a:t>
            </a:r>
          </a:p>
        </p:txBody>
      </p:sp>
      <p:sp>
        <p:nvSpPr>
          <p:cNvPr id="5" name="TextBox 4"/>
          <p:cNvSpPr txBox="1"/>
          <p:nvPr/>
        </p:nvSpPr>
        <p:spPr>
          <a:xfrm>
            <a:off x="0" y="2693705"/>
            <a:ext cx="9144000" cy="923330"/>
          </a:xfrm>
          <a:prstGeom prst="rect">
            <a:avLst/>
          </a:prstGeom>
          <a:noFill/>
        </p:spPr>
        <p:txBody>
          <a:bodyPr wrap="square" rtlCol="0">
            <a:spAutoFit/>
          </a:bodyPr>
          <a:lstStyle/>
          <a:p>
            <a:pPr algn="just">
              <a:lnSpc>
                <a:spcPct val="150000"/>
              </a:lnSpc>
            </a:pPr>
            <a:r>
              <a:rPr lang="en-US" dirty="0" smtClean="0">
                <a:latin typeface="Times New Roman" pitchFamily="18" charset="0"/>
                <a:cs typeface="Times New Roman" pitchFamily="18" charset="0"/>
              </a:rPr>
              <a:t>2. An </a:t>
            </a:r>
            <a:r>
              <a:rPr lang="en-US" dirty="0" err="1" smtClean="0">
                <a:latin typeface="Times New Roman" pitchFamily="18" charset="0"/>
                <a:cs typeface="Times New Roman" pitchFamily="18" charset="0"/>
              </a:rPr>
              <a:t>undamped</a:t>
            </a:r>
            <a:r>
              <a:rPr lang="en-US" dirty="0" smtClean="0">
                <a:latin typeface="Times New Roman" pitchFamily="18" charset="0"/>
                <a:cs typeface="Times New Roman" pitchFamily="18" charset="0"/>
              </a:rPr>
              <a:t> vibration pick- up having a natural frequency of 1 Hz is used to measure a harmonic vibration of 4 Hz. If the amplitude recorded is 0.52 mm, what is the correct amplitude? </a:t>
            </a:r>
          </a:p>
        </p:txBody>
      </p:sp>
      <p:sp>
        <p:nvSpPr>
          <p:cNvPr id="6" name="TextBox 5"/>
          <p:cNvSpPr txBox="1"/>
          <p:nvPr/>
        </p:nvSpPr>
        <p:spPr>
          <a:xfrm>
            <a:off x="0" y="4301550"/>
            <a:ext cx="9144000" cy="2169825"/>
          </a:xfrm>
          <a:prstGeom prst="rect">
            <a:avLst/>
          </a:prstGeom>
          <a:noFill/>
        </p:spPr>
        <p:txBody>
          <a:bodyPr wrap="square" rtlCol="0">
            <a:spAutoFit/>
          </a:bodyPr>
          <a:lstStyle/>
          <a:p>
            <a:pPr algn="just">
              <a:lnSpc>
                <a:spcPct val="150000"/>
              </a:lnSpc>
            </a:pPr>
            <a:r>
              <a:rPr lang="en-US" dirty="0" smtClean="0">
                <a:latin typeface="Times New Roman" pitchFamily="18" charset="0"/>
                <a:cs typeface="Times New Roman" pitchFamily="18" charset="0"/>
              </a:rPr>
              <a:t>3. A body of mass 2 kg lies on a dry horizontal plane and is connected to a rigid support through an inclined spring of stiffness 200 N/m. The spring has its own mass of 600 grams. The mass is displaced from the unstressed position by an amount equal to 0.25 m, and then released with zero velocity. How long will the body vibrate and at what distance from the unstressed position will it stop if the coefficient of friction  is 0.25 ?</a:t>
            </a:r>
          </a:p>
        </p:txBody>
      </p:sp>
      <p:cxnSp>
        <p:nvCxnSpPr>
          <p:cNvPr id="7" name="Straight Connector 6"/>
          <p:cNvCxnSpPr/>
          <p:nvPr/>
        </p:nvCxnSpPr>
        <p:spPr>
          <a:xfrm flipV="1">
            <a:off x="0" y="258006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0" y="3966696"/>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561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lstStyle/>
          <a:p>
            <a:pPr algn="l"/>
            <a:endParaRPr lang="en-US" dirty="0"/>
          </a:p>
        </p:txBody>
      </p:sp>
      <p:sp>
        <p:nvSpPr>
          <p:cNvPr id="3" name="Content Placeholder 2"/>
          <p:cNvSpPr>
            <a:spLocks noGrp="1"/>
          </p:cNvSpPr>
          <p:nvPr>
            <p:ph idx="1"/>
          </p:nvPr>
        </p:nvSpPr>
        <p:spPr>
          <a:xfrm>
            <a:off x="12700" y="838200"/>
            <a:ext cx="8978900" cy="4525963"/>
          </a:xfrm>
        </p:spPr>
        <p:txBody>
          <a:bodyPr>
            <a:normAutofit/>
          </a:bodyPr>
          <a:lstStyle/>
          <a:p>
            <a:pPr marL="0" indent="0" algn="just">
              <a:buNone/>
            </a:pPr>
            <a:r>
              <a:rPr lang="en-US" sz="2400" dirty="0" smtClean="0">
                <a:latin typeface="Times New Roman" pitchFamily="18" charset="0"/>
                <a:cs typeface="Times New Roman" pitchFamily="18" charset="0"/>
              </a:rPr>
              <a:t> Derive the differential equation of motion of two – degree of freedom spring mass – system.</a:t>
            </a:r>
          </a:p>
          <a:p>
            <a:pPr marL="0" indent="0">
              <a:buNone/>
            </a:pPr>
            <a:r>
              <a:rPr lang="en-US" sz="2400" dirty="0" smtClean="0">
                <a:latin typeface="Times New Roman" pitchFamily="18" charset="0"/>
                <a:cs typeface="Times New Roman" pitchFamily="18" charset="0"/>
              </a:rPr>
              <a:t> </a:t>
            </a: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981200"/>
            <a:ext cx="8099362" cy="2819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4953000"/>
            <a:ext cx="9004388" cy="1687963"/>
          </a:xfrm>
          <a:prstGeom prst="rect">
            <a:avLst/>
          </a:prstGeom>
          <a:noFill/>
        </p:spPr>
        <p:txBody>
          <a:bodyPr wrap="none" rtlCol="0">
            <a:spAutoFit/>
          </a:bodyPr>
          <a:lstStyle/>
          <a:p>
            <a:pPr>
              <a:lnSpc>
                <a:spcPct val="150000"/>
              </a:lnSpc>
            </a:pPr>
            <a:r>
              <a:rPr lang="en-US" sz="2400" dirty="0" smtClean="0">
                <a:latin typeface="Times New Roman" pitchFamily="18" charset="0"/>
                <a:cs typeface="Times New Roman" pitchFamily="18" charset="0"/>
              </a:rPr>
              <a:t>1. No of degree of  freedom  = 2</a:t>
            </a:r>
          </a:p>
          <a:p>
            <a:pPr>
              <a:lnSpc>
                <a:spcPct val="150000"/>
              </a:lnSpc>
            </a:pPr>
            <a:r>
              <a:rPr lang="en-US" sz="2400" dirty="0" smtClean="0">
                <a:latin typeface="Times New Roman" pitchFamily="18" charset="0"/>
                <a:cs typeface="Times New Roman" pitchFamily="18" charset="0"/>
              </a:rPr>
              <a:t>2. Degree of freedom are displacement of mass-1 (x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and displacement</a:t>
            </a:r>
          </a:p>
          <a:p>
            <a:pPr>
              <a:lnSpc>
                <a:spcPct val="150000"/>
              </a:lnSpc>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of mass-2 (x</a:t>
            </a:r>
            <a:r>
              <a:rPr lang="en-US" sz="2400" baseline="-250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a:t>
            </a:r>
          </a:p>
        </p:txBody>
      </p:sp>
      <p:cxnSp>
        <p:nvCxnSpPr>
          <p:cNvPr id="6" name="Straight Arrow Connector 5"/>
          <p:cNvCxnSpPr/>
          <p:nvPr/>
        </p:nvCxnSpPr>
        <p:spPr>
          <a:xfrm flipV="1">
            <a:off x="3810000" y="2066928"/>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71832" y="1681168"/>
            <a:ext cx="1154081" cy="369332"/>
          </a:xfrm>
          <a:prstGeom prst="rect">
            <a:avLst/>
          </a:prstGeom>
          <a:solidFill>
            <a:schemeClr val="accent3">
              <a:lumMod val="60000"/>
              <a:lumOff val="40000"/>
            </a:schemeClr>
          </a:solidFill>
        </p:spPr>
        <p:txBody>
          <a:bodyPr wrap="square" rtlCol="0">
            <a:spAutoFit/>
          </a:bodyPr>
          <a:lstStyle/>
          <a:p>
            <a:r>
              <a:rPr lang="en-US" dirty="0" smtClean="0">
                <a:latin typeface="Times New Roman" pitchFamily="18" charset="0"/>
                <a:cs typeface="Times New Roman" pitchFamily="18" charset="0"/>
              </a:rPr>
              <a:t>Mass -1</a:t>
            </a:r>
            <a:endParaRPr lang="en-US" dirty="0">
              <a:latin typeface="Times New Roman" pitchFamily="18" charset="0"/>
              <a:cs typeface="Times New Roman" pitchFamily="18" charset="0"/>
            </a:endParaRPr>
          </a:p>
        </p:txBody>
      </p:sp>
      <p:cxnSp>
        <p:nvCxnSpPr>
          <p:cNvPr id="10" name="Straight Arrow Connector 9"/>
          <p:cNvCxnSpPr/>
          <p:nvPr/>
        </p:nvCxnSpPr>
        <p:spPr>
          <a:xfrm flipV="1">
            <a:off x="6172200" y="2088118"/>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613431" y="1702358"/>
            <a:ext cx="1154081" cy="369332"/>
          </a:xfrm>
          <a:prstGeom prst="rect">
            <a:avLst/>
          </a:prstGeom>
          <a:solidFill>
            <a:schemeClr val="accent3">
              <a:lumMod val="60000"/>
              <a:lumOff val="40000"/>
            </a:schemeClr>
          </a:solidFill>
        </p:spPr>
        <p:txBody>
          <a:bodyPr wrap="square" rtlCol="0">
            <a:spAutoFit/>
          </a:bodyPr>
          <a:lstStyle/>
          <a:p>
            <a:r>
              <a:rPr lang="en-US" dirty="0" smtClean="0">
                <a:latin typeface="Times New Roman" pitchFamily="18" charset="0"/>
                <a:cs typeface="Times New Roman" pitchFamily="18" charset="0"/>
              </a:rPr>
              <a:t>Mass -2</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57303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Draw free body diagram</a:t>
            </a:r>
            <a:endParaRPr lang="en-US" sz="3200" dirty="0">
              <a:latin typeface="Times New Roman" pitchFamily="18" charset="0"/>
              <a:cs typeface="Times New Roman" pitchFamily="18" charset="0"/>
            </a:endParaRP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890587"/>
            <a:ext cx="4049681"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988" t="38513" r="56370" b="15203"/>
          <a:stretch/>
        </p:blipFill>
        <p:spPr bwMode="auto">
          <a:xfrm>
            <a:off x="1897856" y="2300287"/>
            <a:ext cx="471488" cy="65246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362868" y="1595437"/>
            <a:ext cx="1676400" cy="369332"/>
          </a:xfrm>
          <a:prstGeom prst="rect">
            <a:avLst/>
          </a:prstGeom>
          <a:noFill/>
        </p:spPr>
        <p:txBody>
          <a:bodyPr wrap="square" rtlCol="0">
            <a:spAutoFit/>
          </a:bodyPr>
          <a:lstStyle/>
          <a:p>
            <a:r>
              <a:rPr lang="en-US" u="sng" dirty="0" smtClean="0"/>
              <a:t>FBD of mass-1</a:t>
            </a:r>
            <a:endParaRPr lang="en-US" u="sng" dirty="0"/>
          </a:p>
        </p:txBody>
      </p:sp>
      <p:cxnSp>
        <p:nvCxnSpPr>
          <p:cNvPr id="13" name="Straight Arrow Connector 12"/>
          <p:cNvCxnSpPr/>
          <p:nvPr/>
        </p:nvCxnSpPr>
        <p:spPr>
          <a:xfrm flipH="1" flipV="1">
            <a:off x="1350168" y="2554126"/>
            <a:ext cx="54864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H="1" flipV="1">
            <a:off x="2376962" y="2565557"/>
            <a:ext cx="54864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1200" y="2342793"/>
            <a:ext cx="892968" cy="369332"/>
          </a:xfrm>
          <a:prstGeom prst="rect">
            <a:avLst/>
          </a:prstGeom>
          <a:noFill/>
        </p:spPr>
        <p:txBody>
          <a:bodyPr wrap="square" rtlCol="0">
            <a:spAutoFit/>
          </a:bodyPr>
          <a:lstStyle/>
          <a:p>
            <a:r>
              <a:rPr lang="en-US" dirty="0" smtClean="0"/>
              <a:t>k * x</a:t>
            </a:r>
            <a:r>
              <a:rPr lang="en-US" baseline="-25000" dirty="0" smtClean="0"/>
              <a:t>1</a:t>
            </a:r>
            <a:endParaRPr lang="en-US" dirty="0"/>
          </a:p>
        </p:txBody>
      </p:sp>
      <p:sp>
        <p:nvSpPr>
          <p:cNvPr id="17" name="TextBox 16"/>
          <p:cNvSpPr txBox="1"/>
          <p:nvPr/>
        </p:nvSpPr>
        <p:spPr>
          <a:xfrm>
            <a:off x="2912902" y="2368193"/>
            <a:ext cx="1341598" cy="369332"/>
          </a:xfrm>
          <a:prstGeom prst="rect">
            <a:avLst/>
          </a:prstGeom>
          <a:noFill/>
        </p:spPr>
        <p:txBody>
          <a:bodyPr wrap="square" rtlCol="0">
            <a:spAutoFit/>
          </a:bodyPr>
          <a:lstStyle/>
          <a:p>
            <a:r>
              <a:rPr lang="en-US" dirty="0" smtClean="0"/>
              <a:t>k * (x</a:t>
            </a:r>
            <a:r>
              <a:rPr lang="en-US" baseline="-25000" dirty="0" smtClean="0"/>
              <a:t>2</a:t>
            </a:r>
            <a:r>
              <a:rPr lang="en-US" dirty="0" smtClean="0"/>
              <a:t> – x</a:t>
            </a:r>
            <a:r>
              <a:rPr lang="en-US" baseline="-25000" dirty="0" smtClean="0"/>
              <a:t>1 </a:t>
            </a:r>
            <a:r>
              <a:rPr lang="en-US" dirty="0" smtClean="0"/>
              <a:t>)</a:t>
            </a:r>
            <a:endParaRPr lang="en-US" dirty="0"/>
          </a:p>
        </p:txBody>
      </p:sp>
      <p:sp>
        <p:nvSpPr>
          <p:cNvPr id="18" name="TextBox 17"/>
          <p:cNvSpPr txBox="1"/>
          <p:nvPr/>
        </p:nvSpPr>
        <p:spPr>
          <a:xfrm>
            <a:off x="217960" y="903287"/>
            <a:ext cx="1679896" cy="369332"/>
          </a:xfrm>
          <a:prstGeom prst="rect">
            <a:avLst/>
          </a:prstGeom>
          <a:solidFill>
            <a:schemeClr val="accent3">
              <a:lumMod val="60000"/>
              <a:lumOff val="40000"/>
            </a:schemeClr>
          </a:solidFill>
        </p:spPr>
        <p:txBody>
          <a:bodyPr wrap="square" rtlCol="0">
            <a:spAutoFit/>
          </a:bodyPr>
          <a:lstStyle/>
          <a:p>
            <a:r>
              <a:rPr lang="en-US" dirty="0" smtClean="0"/>
              <a:t>Assume x</a:t>
            </a:r>
            <a:r>
              <a:rPr lang="en-US" baseline="-25000" dirty="0" smtClean="0"/>
              <a:t>2</a:t>
            </a:r>
            <a:r>
              <a:rPr lang="en-US" dirty="0" smtClean="0"/>
              <a:t> &gt; x</a:t>
            </a:r>
            <a:r>
              <a:rPr lang="en-US" baseline="-25000" dirty="0" smtClean="0"/>
              <a:t>1</a:t>
            </a:r>
            <a:endParaRPr lang="en-US" dirty="0"/>
          </a:p>
        </p:txBody>
      </p:sp>
      <p:sp>
        <p:nvSpPr>
          <p:cNvPr id="19" name="TextBox 18"/>
          <p:cNvSpPr txBox="1"/>
          <p:nvPr/>
        </p:nvSpPr>
        <p:spPr>
          <a:xfrm>
            <a:off x="1362868" y="3733800"/>
            <a:ext cx="1676400" cy="369332"/>
          </a:xfrm>
          <a:prstGeom prst="rect">
            <a:avLst/>
          </a:prstGeom>
          <a:noFill/>
        </p:spPr>
        <p:txBody>
          <a:bodyPr wrap="square" rtlCol="0">
            <a:spAutoFit/>
          </a:bodyPr>
          <a:lstStyle/>
          <a:p>
            <a:r>
              <a:rPr lang="en-US" u="sng" dirty="0" smtClean="0"/>
              <a:t>FBD of mass-2</a:t>
            </a:r>
            <a:endParaRPr lang="en-US" u="sng" dirty="0"/>
          </a:p>
        </p:txBody>
      </p:sp>
      <p:pic>
        <p:nvPicPr>
          <p:cNvPr id="20"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988" t="38513" r="56370" b="15203"/>
          <a:stretch/>
        </p:blipFill>
        <p:spPr bwMode="auto">
          <a:xfrm>
            <a:off x="1905473" y="4572000"/>
            <a:ext cx="471488" cy="652463"/>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Straight Arrow Connector 20"/>
          <p:cNvCxnSpPr/>
          <p:nvPr/>
        </p:nvCxnSpPr>
        <p:spPr>
          <a:xfrm flipH="1" flipV="1">
            <a:off x="1357785" y="4825839"/>
            <a:ext cx="54864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2384579" y="4837270"/>
            <a:ext cx="54864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67401" y="4639906"/>
            <a:ext cx="1341598" cy="369332"/>
          </a:xfrm>
          <a:prstGeom prst="rect">
            <a:avLst/>
          </a:prstGeom>
          <a:noFill/>
        </p:spPr>
        <p:txBody>
          <a:bodyPr wrap="square" rtlCol="0">
            <a:spAutoFit/>
          </a:bodyPr>
          <a:lstStyle/>
          <a:p>
            <a:r>
              <a:rPr lang="en-US" dirty="0" smtClean="0"/>
              <a:t>k * (x</a:t>
            </a:r>
            <a:r>
              <a:rPr lang="en-US" baseline="-25000" dirty="0" smtClean="0"/>
              <a:t>2</a:t>
            </a:r>
            <a:r>
              <a:rPr lang="en-US" dirty="0" smtClean="0"/>
              <a:t> – x</a:t>
            </a:r>
            <a:r>
              <a:rPr lang="en-US" baseline="-25000" dirty="0" smtClean="0"/>
              <a:t>1 </a:t>
            </a:r>
            <a:r>
              <a:rPr lang="en-US" dirty="0" smtClean="0"/>
              <a:t>)</a:t>
            </a:r>
            <a:endParaRPr lang="en-US" dirty="0"/>
          </a:p>
        </p:txBody>
      </p:sp>
      <p:sp>
        <p:nvSpPr>
          <p:cNvPr id="25" name="TextBox 24"/>
          <p:cNvSpPr txBox="1"/>
          <p:nvPr/>
        </p:nvSpPr>
        <p:spPr>
          <a:xfrm>
            <a:off x="2933219" y="4641174"/>
            <a:ext cx="892968" cy="369332"/>
          </a:xfrm>
          <a:prstGeom prst="rect">
            <a:avLst/>
          </a:prstGeom>
          <a:noFill/>
        </p:spPr>
        <p:txBody>
          <a:bodyPr wrap="square" rtlCol="0">
            <a:spAutoFit/>
          </a:bodyPr>
          <a:lstStyle/>
          <a:p>
            <a:r>
              <a:rPr lang="en-US" dirty="0" smtClean="0"/>
              <a:t>k * x</a:t>
            </a:r>
            <a:r>
              <a:rPr lang="en-US" baseline="-25000" dirty="0"/>
              <a:t>2</a:t>
            </a:r>
            <a:endParaRPr lang="en-US" dirty="0"/>
          </a:p>
        </p:txBody>
      </p:sp>
      <p:sp>
        <p:nvSpPr>
          <p:cNvPr id="26" name="TextBox 25"/>
          <p:cNvSpPr txBox="1"/>
          <p:nvPr/>
        </p:nvSpPr>
        <p:spPr>
          <a:xfrm>
            <a:off x="5410200" y="2565559"/>
            <a:ext cx="914400" cy="307777"/>
          </a:xfrm>
          <a:prstGeom prst="rect">
            <a:avLst/>
          </a:prstGeom>
          <a:solidFill>
            <a:schemeClr val="accent3">
              <a:lumMod val="60000"/>
              <a:lumOff val="40000"/>
            </a:schemeClr>
          </a:solidFill>
        </p:spPr>
        <p:txBody>
          <a:bodyPr wrap="square" rtlCol="0">
            <a:spAutoFit/>
          </a:bodyPr>
          <a:lstStyle/>
          <a:p>
            <a:r>
              <a:rPr lang="en-US" sz="1400" dirty="0" smtClean="0">
                <a:latin typeface="Times New Roman" pitchFamily="18" charset="0"/>
                <a:cs typeface="Times New Roman" pitchFamily="18" charset="0"/>
              </a:rPr>
              <a:t>Spring -1</a:t>
            </a:r>
            <a:endParaRPr lang="en-US" sz="1400" dirty="0">
              <a:latin typeface="Times New Roman" pitchFamily="18" charset="0"/>
              <a:cs typeface="Times New Roman" pitchFamily="18" charset="0"/>
            </a:endParaRPr>
          </a:p>
        </p:txBody>
      </p:sp>
      <p:sp>
        <p:nvSpPr>
          <p:cNvPr id="27" name="TextBox 26"/>
          <p:cNvSpPr txBox="1"/>
          <p:nvPr/>
        </p:nvSpPr>
        <p:spPr>
          <a:xfrm>
            <a:off x="6781800" y="2588577"/>
            <a:ext cx="914400" cy="307777"/>
          </a:xfrm>
          <a:prstGeom prst="rect">
            <a:avLst/>
          </a:prstGeom>
          <a:solidFill>
            <a:schemeClr val="accent3">
              <a:lumMod val="60000"/>
              <a:lumOff val="40000"/>
            </a:schemeClr>
          </a:solidFill>
        </p:spPr>
        <p:txBody>
          <a:bodyPr wrap="square" rtlCol="0">
            <a:spAutoFit/>
          </a:bodyPr>
          <a:lstStyle/>
          <a:p>
            <a:r>
              <a:rPr lang="en-US" sz="1400" dirty="0" smtClean="0">
                <a:latin typeface="Times New Roman" pitchFamily="18" charset="0"/>
                <a:cs typeface="Times New Roman" pitchFamily="18" charset="0"/>
              </a:rPr>
              <a:t>Spring -2</a:t>
            </a:r>
            <a:endParaRPr lang="en-US" sz="1400" dirty="0">
              <a:latin typeface="Times New Roman" pitchFamily="18" charset="0"/>
              <a:cs typeface="Times New Roman" pitchFamily="18" charset="0"/>
            </a:endParaRPr>
          </a:p>
        </p:txBody>
      </p:sp>
      <p:sp>
        <p:nvSpPr>
          <p:cNvPr id="28" name="TextBox 27"/>
          <p:cNvSpPr txBox="1"/>
          <p:nvPr/>
        </p:nvSpPr>
        <p:spPr>
          <a:xfrm>
            <a:off x="7924800" y="2575876"/>
            <a:ext cx="914400" cy="307777"/>
          </a:xfrm>
          <a:prstGeom prst="rect">
            <a:avLst/>
          </a:prstGeom>
          <a:solidFill>
            <a:schemeClr val="accent3">
              <a:lumMod val="60000"/>
              <a:lumOff val="40000"/>
            </a:schemeClr>
          </a:solidFill>
        </p:spPr>
        <p:txBody>
          <a:bodyPr wrap="square" rtlCol="0">
            <a:spAutoFit/>
          </a:bodyPr>
          <a:lstStyle/>
          <a:p>
            <a:r>
              <a:rPr lang="en-US" sz="1400" dirty="0" smtClean="0">
                <a:latin typeface="Times New Roman" pitchFamily="18" charset="0"/>
                <a:cs typeface="Times New Roman" pitchFamily="18" charset="0"/>
              </a:rPr>
              <a:t>Spring -3</a:t>
            </a:r>
            <a:endParaRPr lang="en-US" sz="1400" dirty="0">
              <a:latin typeface="Times New Roman" pitchFamily="18" charset="0"/>
              <a:cs typeface="Times New Roman" pitchFamily="18" charset="0"/>
            </a:endParaRPr>
          </a:p>
        </p:txBody>
      </p:sp>
      <p:cxnSp>
        <p:nvCxnSpPr>
          <p:cNvPr id="29" name="Straight Arrow Connector 28"/>
          <p:cNvCxnSpPr>
            <a:endCxn id="26" idx="0"/>
          </p:cNvCxnSpPr>
          <p:nvPr/>
        </p:nvCxnSpPr>
        <p:spPr>
          <a:xfrm>
            <a:off x="5867400" y="1780103"/>
            <a:ext cx="0" cy="785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162800" y="1790420"/>
            <a:ext cx="0" cy="785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8382000" y="1803121"/>
            <a:ext cx="0" cy="785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53001" y="3591837"/>
            <a:ext cx="4049680" cy="1292662"/>
          </a:xfrm>
          <a:prstGeom prst="rect">
            <a:avLst/>
          </a:prstGeom>
          <a:noFill/>
        </p:spPr>
        <p:txBody>
          <a:bodyPr wrap="square" rtlCol="0">
            <a:spAutoFit/>
          </a:bodyPr>
          <a:lstStyle/>
          <a:p>
            <a:pPr marL="285750" indent="-285750">
              <a:buFont typeface="Courier New" pitchFamily="49" charset="0"/>
              <a:buChar char="o"/>
            </a:pPr>
            <a:r>
              <a:rPr lang="en-US" dirty="0" smtClean="0">
                <a:latin typeface="Times New Roman" pitchFamily="18" charset="0"/>
                <a:cs typeface="Times New Roman" pitchFamily="18" charset="0"/>
              </a:rPr>
              <a:t>Length of  spring -1 increase by x</a:t>
            </a:r>
            <a:r>
              <a:rPr lang="en-US" baseline="-25000" dirty="0" smtClean="0">
                <a:latin typeface="Times New Roman" pitchFamily="18" charset="0"/>
                <a:cs typeface="Times New Roman" pitchFamily="18" charset="0"/>
              </a:rPr>
              <a:t>1</a:t>
            </a:r>
          </a:p>
          <a:p>
            <a:pPr marL="285750" indent="-285750">
              <a:buFont typeface="Courier New" pitchFamily="49" charset="0"/>
              <a:buChar char="o"/>
            </a:pPr>
            <a:endParaRPr lang="en-US" baseline="-25000" dirty="0">
              <a:latin typeface="Times New Roman" pitchFamily="18" charset="0"/>
              <a:cs typeface="Times New Roman" pitchFamily="18" charset="0"/>
            </a:endParaRPr>
          </a:p>
          <a:p>
            <a:pPr marL="285750" indent="-285750">
              <a:buFont typeface="Courier New" pitchFamily="49" charset="0"/>
              <a:buChar char="o"/>
            </a:pPr>
            <a:r>
              <a:rPr lang="en-US" dirty="0" smtClean="0">
                <a:latin typeface="Times New Roman" pitchFamily="18" charset="0"/>
                <a:cs typeface="Times New Roman" pitchFamily="18" charset="0"/>
              </a:rPr>
              <a:t>Length of spring -2 increase by 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x</a:t>
            </a:r>
            <a:r>
              <a:rPr lang="en-US" baseline="-25000" dirty="0" smtClean="0">
                <a:latin typeface="Times New Roman" pitchFamily="18" charset="0"/>
                <a:cs typeface="Times New Roman" pitchFamily="18" charset="0"/>
              </a:rPr>
              <a:t>1</a:t>
            </a:r>
          </a:p>
          <a:p>
            <a:pPr marL="285750" indent="-285750">
              <a:buFont typeface="Courier New" pitchFamily="49" charset="0"/>
              <a:buChar char="o"/>
            </a:pPr>
            <a:endParaRPr lang="en-US" baseline="-25000" dirty="0">
              <a:latin typeface="Times New Roman" pitchFamily="18" charset="0"/>
              <a:cs typeface="Times New Roman" pitchFamily="18" charset="0"/>
            </a:endParaRPr>
          </a:p>
          <a:p>
            <a:pPr marL="285750" indent="-285750">
              <a:buFont typeface="Courier New" pitchFamily="49" charset="0"/>
              <a:buChar char="o"/>
            </a:pPr>
            <a:r>
              <a:rPr lang="en-US" dirty="0" smtClean="0">
                <a:latin typeface="Times New Roman" pitchFamily="18" charset="0"/>
                <a:cs typeface="Times New Roman" pitchFamily="18" charset="0"/>
              </a:rPr>
              <a:t>Length of spring -3 decrease by 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t>
            </a:r>
            <a:endParaRPr lang="en-US" dirty="0">
              <a:latin typeface="Times New Roman" pitchFamily="18" charset="0"/>
              <a:cs typeface="Times New Roman" pitchFamily="18" charset="0"/>
            </a:endParaRPr>
          </a:p>
        </p:txBody>
      </p:sp>
      <p:sp>
        <p:nvSpPr>
          <p:cNvPr id="34" name="TextBox 33"/>
          <p:cNvSpPr txBox="1"/>
          <p:nvPr/>
        </p:nvSpPr>
        <p:spPr>
          <a:xfrm>
            <a:off x="6016304" y="3124200"/>
            <a:ext cx="1679896" cy="369332"/>
          </a:xfrm>
          <a:prstGeom prst="rect">
            <a:avLst/>
          </a:prstGeom>
          <a:solidFill>
            <a:schemeClr val="accent3">
              <a:lumMod val="60000"/>
              <a:lumOff val="40000"/>
            </a:schemeClr>
          </a:solidFill>
        </p:spPr>
        <p:txBody>
          <a:bodyPr wrap="square" rtlCol="0">
            <a:spAutoFit/>
          </a:bodyPr>
          <a:lstStyle/>
          <a:p>
            <a:r>
              <a:rPr lang="en-US" dirty="0" smtClean="0"/>
              <a:t>Assume x</a:t>
            </a:r>
            <a:r>
              <a:rPr lang="en-US" baseline="-25000" dirty="0" smtClean="0"/>
              <a:t>2</a:t>
            </a:r>
            <a:r>
              <a:rPr lang="en-US" dirty="0" smtClean="0"/>
              <a:t> &gt; x</a:t>
            </a:r>
            <a:r>
              <a:rPr lang="en-US" baseline="-25000" dirty="0" smtClean="0"/>
              <a:t>1</a:t>
            </a:r>
            <a:endParaRPr lang="en-US" dirty="0"/>
          </a:p>
        </p:txBody>
      </p:sp>
      <p:cxnSp>
        <p:nvCxnSpPr>
          <p:cNvPr id="35" name="Straight Connector 34"/>
          <p:cNvCxnSpPr>
            <a:stCxn id="2" idx="2"/>
          </p:cNvCxnSpPr>
          <p:nvPr/>
        </p:nvCxnSpPr>
        <p:spPr>
          <a:xfrm>
            <a:off x="4572000" y="762000"/>
            <a:ext cx="76200" cy="609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772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Draw free body diagram</a:t>
            </a:r>
            <a:endParaRPr lang="en-US" sz="3200" dirty="0">
              <a:latin typeface="Times New Roman" pitchFamily="18" charset="0"/>
              <a:cs typeface="Times New Roman" pitchFamily="18" charset="0"/>
            </a:endParaRPr>
          </a:p>
        </p:txBody>
      </p:sp>
      <p:pic>
        <p:nvPicPr>
          <p:cNvPr id="12"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988" t="38513" r="56370" b="15203"/>
          <a:stretch/>
        </p:blipFill>
        <p:spPr bwMode="auto">
          <a:xfrm>
            <a:off x="1897856" y="1543050"/>
            <a:ext cx="471488" cy="65246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362868" y="838200"/>
            <a:ext cx="1676400" cy="369332"/>
          </a:xfrm>
          <a:prstGeom prst="rect">
            <a:avLst/>
          </a:prstGeom>
          <a:noFill/>
        </p:spPr>
        <p:txBody>
          <a:bodyPr wrap="square" rtlCol="0">
            <a:spAutoFit/>
          </a:bodyPr>
          <a:lstStyle/>
          <a:p>
            <a:r>
              <a:rPr lang="en-US" u="sng" dirty="0" smtClean="0"/>
              <a:t>FBD of mass-1</a:t>
            </a:r>
            <a:endParaRPr lang="en-US" u="sng" dirty="0"/>
          </a:p>
        </p:txBody>
      </p:sp>
      <p:cxnSp>
        <p:nvCxnSpPr>
          <p:cNvPr id="13" name="Straight Arrow Connector 12"/>
          <p:cNvCxnSpPr/>
          <p:nvPr/>
        </p:nvCxnSpPr>
        <p:spPr>
          <a:xfrm flipH="1" flipV="1">
            <a:off x="1350168" y="1796889"/>
            <a:ext cx="54864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H="1" flipV="1">
            <a:off x="2376962" y="1808320"/>
            <a:ext cx="54864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1200" y="1585556"/>
            <a:ext cx="892968" cy="369332"/>
          </a:xfrm>
          <a:prstGeom prst="rect">
            <a:avLst/>
          </a:prstGeom>
          <a:noFill/>
        </p:spPr>
        <p:txBody>
          <a:bodyPr wrap="square" rtlCol="0">
            <a:spAutoFit/>
          </a:bodyPr>
          <a:lstStyle/>
          <a:p>
            <a:r>
              <a:rPr lang="en-US" dirty="0" smtClean="0"/>
              <a:t>k * x</a:t>
            </a:r>
            <a:r>
              <a:rPr lang="en-US" baseline="-25000" dirty="0" smtClean="0"/>
              <a:t>1</a:t>
            </a:r>
            <a:endParaRPr lang="en-US" dirty="0"/>
          </a:p>
        </p:txBody>
      </p:sp>
      <p:sp>
        <p:nvSpPr>
          <p:cNvPr id="17" name="TextBox 16"/>
          <p:cNvSpPr txBox="1"/>
          <p:nvPr/>
        </p:nvSpPr>
        <p:spPr>
          <a:xfrm>
            <a:off x="2912902" y="1610956"/>
            <a:ext cx="1341598" cy="369332"/>
          </a:xfrm>
          <a:prstGeom prst="rect">
            <a:avLst/>
          </a:prstGeom>
          <a:noFill/>
        </p:spPr>
        <p:txBody>
          <a:bodyPr wrap="square" rtlCol="0">
            <a:spAutoFit/>
          </a:bodyPr>
          <a:lstStyle/>
          <a:p>
            <a:r>
              <a:rPr lang="en-US" dirty="0" smtClean="0"/>
              <a:t>k * (x</a:t>
            </a:r>
            <a:r>
              <a:rPr lang="en-US" baseline="-25000" dirty="0" smtClean="0"/>
              <a:t>2</a:t>
            </a:r>
            <a:r>
              <a:rPr lang="en-US" dirty="0" smtClean="0"/>
              <a:t> – x</a:t>
            </a:r>
            <a:r>
              <a:rPr lang="en-US" baseline="-25000" dirty="0" smtClean="0"/>
              <a:t>1 </a:t>
            </a:r>
            <a:r>
              <a:rPr lang="en-US" dirty="0" smtClean="0"/>
              <a:t>)</a:t>
            </a:r>
            <a:endParaRPr lang="en-US" dirty="0"/>
          </a:p>
        </p:txBody>
      </p:sp>
      <p:cxnSp>
        <p:nvCxnSpPr>
          <p:cNvPr id="35" name="Straight Connector 34"/>
          <p:cNvCxnSpPr>
            <a:stCxn id="2" idx="2"/>
          </p:cNvCxnSpPr>
          <p:nvPr/>
        </p:nvCxnSpPr>
        <p:spPr>
          <a:xfrm>
            <a:off x="4572000" y="762000"/>
            <a:ext cx="76200" cy="60960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172200" y="800100"/>
            <a:ext cx="1676400" cy="369332"/>
          </a:xfrm>
          <a:prstGeom prst="rect">
            <a:avLst/>
          </a:prstGeom>
          <a:noFill/>
        </p:spPr>
        <p:txBody>
          <a:bodyPr wrap="square" rtlCol="0">
            <a:spAutoFit/>
          </a:bodyPr>
          <a:lstStyle/>
          <a:p>
            <a:r>
              <a:rPr lang="en-US" u="sng" dirty="0" smtClean="0"/>
              <a:t>FBD of mass-2</a:t>
            </a:r>
            <a:endParaRPr lang="en-US" u="sng" dirty="0"/>
          </a:p>
        </p:txBody>
      </p:sp>
      <p:pic>
        <p:nvPicPr>
          <p:cNvPr id="36"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988" t="38513" r="56370" b="15203"/>
          <a:stretch/>
        </p:blipFill>
        <p:spPr bwMode="auto">
          <a:xfrm>
            <a:off x="6714805" y="1638300"/>
            <a:ext cx="471488" cy="652463"/>
          </a:xfrm>
          <a:prstGeom prst="rect">
            <a:avLst/>
          </a:prstGeom>
          <a:noFill/>
          <a:extLst>
            <a:ext uri="{909E8E84-426E-40DD-AFC4-6F175D3DCCD1}">
              <a14:hiddenFill xmlns:a14="http://schemas.microsoft.com/office/drawing/2010/main">
                <a:solidFill>
                  <a:srgbClr val="FFFFFF"/>
                </a:solidFill>
              </a14:hiddenFill>
            </a:ext>
          </a:extLst>
        </p:spPr>
      </p:pic>
      <p:cxnSp>
        <p:nvCxnSpPr>
          <p:cNvPr id="37" name="Straight Arrow Connector 36"/>
          <p:cNvCxnSpPr/>
          <p:nvPr/>
        </p:nvCxnSpPr>
        <p:spPr>
          <a:xfrm flipH="1" flipV="1">
            <a:off x="6167117" y="1892139"/>
            <a:ext cx="54864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flipV="1">
            <a:off x="7193911" y="1903570"/>
            <a:ext cx="54864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976733" y="1706206"/>
            <a:ext cx="1341598" cy="369332"/>
          </a:xfrm>
          <a:prstGeom prst="rect">
            <a:avLst/>
          </a:prstGeom>
          <a:noFill/>
        </p:spPr>
        <p:txBody>
          <a:bodyPr wrap="square" rtlCol="0">
            <a:spAutoFit/>
          </a:bodyPr>
          <a:lstStyle/>
          <a:p>
            <a:r>
              <a:rPr lang="en-US" dirty="0" smtClean="0"/>
              <a:t>k * (x</a:t>
            </a:r>
            <a:r>
              <a:rPr lang="en-US" baseline="-25000" dirty="0" smtClean="0"/>
              <a:t>2</a:t>
            </a:r>
            <a:r>
              <a:rPr lang="en-US" dirty="0" smtClean="0"/>
              <a:t> – x</a:t>
            </a:r>
            <a:r>
              <a:rPr lang="en-US" baseline="-25000" dirty="0" smtClean="0"/>
              <a:t>1 </a:t>
            </a:r>
            <a:r>
              <a:rPr lang="en-US" dirty="0" smtClean="0"/>
              <a:t>)</a:t>
            </a:r>
            <a:endParaRPr lang="en-US" dirty="0"/>
          </a:p>
        </p:txBody>
      </p:sp>
      <p:sp>
        <p:nvSpPr>
          <p:cNvPr id="40" name="TextBox 39"/>
          <p:cNvSpPr txBox="1"/>
          <p:nvPr/>
        </p:nvSpPr>
        <p:spPr>
          <a:xfrm>
            <a:off x="7742551" y="1707474"/>
            <a:ext cx="892968" cy="369332"/>
          </a:xfrm>
          <a:prstGeom prst="rect">
            <a:avLst/>
          </a:prstGeom>
          <a:noFill/>
        </p:spPr>
        <p:txBody>
          <a:bodyPr wrap="square" rtlCol="0">
            <a:spAutoFit/>
          </a:bodyPr>
          <a:lstStyle/>
          <a:p>
            <a:r>
              <a:rPr lang="en-US" dirty="0" smtClean="0"/>
              <a:t>k * x</a:t>
            </a:r>
            <a:r>
              <a:rPr lang="en-US" baseline="-25000" dirty="0"/>
              <a:t>2</a:t>
            </a:r>
            <a:endParaRPr lang="en-US" dirty="0"/>
          </a:p>
        </p:txBody>
      </p:sp>
      <p:sp>
        <p:nvSpPr>
          <p:cNvPr id="3" name="TextBox 2"/>
          <p:cNvSpPr txBox="1"/>
          <p:nvPr/>
        </p:nvSpPr>
        <p:spPr>
          <a:xfrm>
            <a:off x="381000" y="2590800"/>
            <a:ext cx="3981539" cy="3600986"/>
          </a:xfrm>
          <a:prstGeom prst="rect">
            <a:avLst/>
          </a:prstGeom>
          <a:noFill/>
        </p:spPr>
        <p:txBody>
          <a:bodyPr wrap="none" rtlCol="0">
            <a:spAutoFit/>
          </a:bodyPr>
          <a:lstStyle/>
          <a:p>
            <a:r>
              <a:rPr lang="en-US" dirty="0" smtClean="0"/>
              <a:t>Apply Newton’s second law of motion.</a:t>
            </a:r>
          </a:p>
          <a:p>
            <a:endParaRPr lang="en-US" dirty="0"/>
          </a:p>
          <a:p>
            <a:r>
              <a:rPr lang="en-US" dirty="0" smtClean="0"/>
              <a:t>Mass  * acceleration = resultant of  force</a:t>
            </a:r>
          </a:p>
          <a:p>
            <a:endParaRPr lang="en-US" dirty="0"/>
          </a:p>
          <a:p>
            <a:r>
              <a:rPr lang="en-US" dirty="0" smtClean="0"/>
              <a:t>ẍ</a:t>
            </a:r>
            <a:r>
              <a:rPr lang="en-US" baseline="-25000" dirty="0" smtClean="0"/>
              <a:t>1</a:t>
            </a:r>
            <a:r>
              <a:rPr lang="en-US" dirty="0" smtClean="0"/>
              <a:t> = acceleration of mass -1 in horizontal</a:t>
            </a:r>
          </a:p>
          <a:p>
            <a:r>
              <a:rPr lang="en-US" dirty="0"/>
              <a:t> </a:t>
            </a:r>
            <a:r>
              <a:rPr lang="en-US" dirty="0" smtClean="0"/>
              <a:t>       direction</a:t>
            </a:r>
          </a:p>
          <a:p>
            <a:endParaRPr lang="en-US" dirty="0"/>
          </a:p>
          <a:p>
            <a:r>
              <a:rPr lang="en-US" dirty="0" smtClean="0"/>
              <a:t>m ẍ</a:t>
            </a:r>
            <a:r>
              <a:rPr lang="en-US" baseline="-25000" dirty="0" smtClean="0"/>
              <a:t>1 </a:t>
            </a:r>
            <a:r>
              <a:rPr lang="en-US" dirty="0" smtClean="0"/>
              <a:t> = </a:t>
            </a:r>
            <a:r>
              <a:rPr lang="en-US" dirty="0"/>
              <a:t>k * (x</a:t>
            </a:r>
            <a:r>
              <a:rPr lang="en-US" baseline="-25000" dirty="0"/>
              <a:t>2</a:t>
            </a:r>
            <a:r>
              <a:rPr lang="en-US" dirty="0"/>
              <a:t> – x</a:t>
            </a:r>
            <a:r>
              <a:rPr lang="en-US" baseline="-25000" dirty="0"/>
              <a:t>1 </a:t>
            </a:r>
            <a:r>
              <a:rPr lang="en-US" dirty="0" smtClean="0"/>
              <a:t>) - </a:t>
            </a:r>
            <a:r>
              <a:rPr lang="en-US" dirty="0"/>
              <a:t>k * </a:t>
            </a:r>
            <a:r>
              <a:rPr lang="en-US" dirty="0" smtClean="0"/>
              <a:t>x</a:t>
            </a:r>
            <a:r>
              <a:rPr lang="en-US" baseline="-25000" dirty="0" smtClean="0"/>
              <a:t>1</a:t>
            </a:r>
          </a:p>
          <a:p>
            <a:endParaRPr lang="en-US" baseline="-25000" dirty="0"/>
          </a:p>
          <a:p>
            <a:r>
              <a:rPr lang="en-US" dirty="0"/>
              <a:t>m ẍ</a:t>
            </a:r>
            <a:r>
              <a:rPr lang="en-US" baseline="-25000" dirty="0"/>
              <a:t>1 </a:t>
            </a:r>
            <a:r>
              <a:rPr lang="en-US" dirty="0"/>
              <a:t> -</a:t>
            </a:r>
            <a:r>
              <a:rPr lang="en-US" dirty="0" smtClean="0"/>
              <a:t> </a:t>
            </a:r>
            <a:r>
              <a:rPr lang="en-US" dirty="0"/>
              <a:t>k * (x</a:t>
            </a:r>
            <a:r>
              <a:rPr lang="en-US" baseline="-25000" dirty="0"/>
              <a:t>2</a:t>
            </a:r>
            <a:r>
              <a:rPr lang="en-US" dirty="0"/>
              <a:t> – x</a:t>
            </a:r>
            <a:r>
              <a:rPr lang="en-US" baseline="-25000" dirty="0"/>
              <a:t>1 </a:t>
            </a:r>
            <a:r>
              <a:rPr lang="en-US" dirty="0"/>
              <a:t>)  </a:t>
            </a:r>
            <a:r>
              <a:rPr lang="en-US" dirty="0" smtClean="0"/>
              <a:t>+ k </a:t>
            </a:r>
            <a:r>
              <a:rPr lang="en-US" dirty="0"/>
              <a:t>* </a:t>
            </a:r>
            <a:r>
              <a:rPr lang="en-US" dirty="0" smtClean="0"/>
              <a:t>x</a:t>
            </a:r>
            <a:r>
              <a:rPr lang="en-US" baseline="-25000" dirty="0" smtClean="0"/>
              <a:t>1</a:t>
            </a:r>
            <a:r>
              <a:rPr lang="en-US" dirty="0" smtClean="0"/>
              <a:t> = 0</a:t>
            </a:r>
          </a:p>
          <a:p>
            <a:endParaRPr lang="en-US" dirty="0"/>
          </a:p>
          <a:p>
            <a:r>
              <a:rPr lang="en-US" dirty="0"/>
              <a:t>m </a:t>
            </a:r>
            <a:r>
              <a:rPr lang="en-US" dirty="0" smtClean="0"/>
              <a:t>ẍ</a:t>
            </a:r>
            <a:r>
              <a:rPr lang="en-US" baseline="-25000" dirty="0" smtClean="0"/>
              <a:t>1 </a:t>
            </a:r>
            <a:r>
              <a:rPr lang="en-US" dirty="0" smtClean="0"/>
              <a:t> + 2k x</a:t>
            </a:r>
            <a:r>
              <a:rPr lang="en-US" baseline="-25000" dirty="0" smtClean="0"/>
              <a:t>1 </a:t>
            </a:r>
            <a:r>
              <a:rPr lang="en-US" dirty="0" smtClean="0"/>
              <a:t> - k x</a:t>
            </a:r>
            <a:r>
              <a:rPr lang="en-US" baseline="-25000" dirty="0" smtClean="0"/>
              <a:t>2</a:t>
            </a:r>
            <a:r>
              <a:rPr lang="en-US" dirty="0" smtClean="0"/>
              <a:t> = 0</a:t>
            </a:r>
            <a:endParaRPr lang="en-US" dirty="0"/>
          </a:p>
          <a:p>
            <a:endParaRPr lang="en-US" dirty="0"/>
          </a:p>
        </p:txBody>
      </p:sp>
      <p:sp>
        <p:nvSpPr>
          <p:cNvPr id="41" name="TextBox 40"/>
          <p:cNvSpPr txBox="1"/>
          <p:nvPr/>
        </p:nvSpPr>
        <p:spPr>
          <a:xfrm>
            <a:off x="4953317" y="2590800"/>
            <a:ext cx="4343083" cy="4708981"/>
          </a:xfrm>
          <a:prstGeom prst="rect">
            <a:avLst/>
          </a:prstGeom>
          <a:noFill/>
        </p:spPr>
        <p:txBody>
          <a:bodyPr wrap="square" rtlCol="0">
            <a:spAutoFit/>
          </a:bodyPr>
          <a:lstStyle/>
          <a:p>
            <a:r>
              <a:rPr lang="en-US" dirty="0" smtClean="0"/>
              <a:t>Apply Newton’s second law of motion.</a:t>
            </a:r>
          </a:p>
          <a:p>
            <a:endParaRPr lang="en-US" dirty="0"/>
          </a:p>
          <a:p>
            <a:r>
              <a:rPr lang="en-US" dirty="0"/>
              <a:t>Mass  * acceleration = resultant of  </a:t>
            </a:r>
            <a:r>
              <a:rPr lang="en-US" dirty="0" smtClean="0"/>
              <a:t>force</a:t>
            </a:r>
          </a:p>
          <a:p>
            <a:endParaRPr lang="en-US" dirty="0"/>
          </a:p>
          <a:p>
            <a:r>
              <a:rPr lang="en-US" dirty="0" smtClean="0"/>
              <a:t>ẍ</a:t>
            </a:r>
            <a:r>
              <a:rPr lang="en-US" baseline="-25000" dirty="0" smtClean="0"/>
              <a:t>2</a:t>
            </a:r>
            <a:r>
              <a:rPr lang="en-US" dirty="0" smtClean="0"/>
              <a:t> </a:t>
            </a:r>
            <a:r>
              <a:rPr lang="en-US" dirty="0"/>
              <a:t>= acceleration of mass </a:t>
            </a:r>
            <a:r>
              <a:rPr lang="en-US" dirty="0" smtClean="0"/>
              <a:t>-2 </a:t>
            </a:r>
            <a:r>
              <a:rPr lang="en-US" dirty="0"/>
              <a:t>in horizontal</a:t>
            </a:r>
          </a:p>
          <a:p>
            <a:r>
              <a:rPr lang="en-US" dirty="0"/>
              <a:t>        </a:t>
            </a:r>
            <a:r>
              <a:rPr lang="en-US" dirty="0" smtClean="0"/>
              <a:t>direction</a:t>
            </a:r>
          </a:p>
          <a:p>
            <a:endParaRPr lang="en-US" dirty="0"/>
          </a:p>
          <a:p>
            <a:r>
              <a:rPr lang="en-US" dirty="0"/>
              <a:t>m </a:t>
            </a:r>
            <a:r>
              <a:rPr lang="en-US" dirty="0" smtClean="0"/>
              <a:t>ẍ</a:t>
            </a:r>
            <a:r>
              <a:rPr lang="en-US" baseline="-25000" dirty="0" smtClean="0"/>
              <a:t>2 </a:t>
            </a:r>
            <a:r>
              <a:rPr lang="en-US" dirty="0" smtClean="0"/>
              <a:t> = -  </a:t>
            </a:r>
            <a:r>
              <a:rPr lang="en-US" dirty="0"/>
              <a:t>k * (x</a:t>
            </a:r>
            <a:r>
              <a:rPr lang="en-US" baseline="-25000" dirty="0"/>
              <a:t>2</a:t>
            </a:r>
            <a:r>
              <a:rPr lang="en-US" dirty="0"/>
              <a:t> – x</a:t>
            </a:r>
            <a:r>
              <a:rPr lang="en-US" baseline="-25000" dirty="0"/>
              <a:t>1 </a:t>
            </a:r>
            <a:r>
              <a:rPr lang="en-US" dirty="0"/>
              <a:t>) </a:t>
            </a:r>
            <a:r>
              <a:rPr lang="en-US" dirty="0" smtClean="0"/>
              <a:t>-</a:t>
            </a:r>
            <a:r>
              <a:rPr lang="en-US" dirty="0"/>
              <a:t>k * </a:t>
            </a:r>
            <a:r>
              <a:rPr lang="en-US" dirty="0" smtClean="0"/>
              <a:t>x</a:t>
            </a:r>
            <a:r>
              <a:rPr lang="en-US" baseline="-25000" dirty="0" smtClean="0"/>
              <a:t>2</a:t>
            </a:r>
          </a:p>
          <a:p>
            <a:endParaRPr lang="en-US" baseline="-25000" dirty="0"/>
          </a:p>
          <a:p>
            <a:r>
              <a:rPr lang="en-US" dirty="0"/>
              <a:t>m </a:t>
            </a:r>
            <a:r>
              <a:rPr lang="en-US" dirty="0" smtClean="0"/>
              <a:t>ẍ</a:t>
            </a:r>
            <a:r>
              <a:rPr lang="en-US" baseline="-25000" dirty="0" smtClean="0"/>
              <a:t>2 </a:t>
            </a:r>
            <a:r>
              <a:rPr lang="en-US" dirty="0" smtClean="0"/>
              <a:t> + </a:t>
            </a:r>
            <a:r>
              <a:rPr lang="en-US" dirty="0"/>
              <a:t>k * (x</a:t>
            </a:r>
            <a:r>
              <a:rPr lang="en-US" baseline="-25000" dirty="0"/>
              <a:t>2</a:t>
            </a:r>
            <a:r>
              <a:rPr lang="en-US" dirty="0"/>
              <a:t> – x</a:t>
            </a:r>
            <a:r>
              <a:rPr lang="en-US" baseline="-25000" dirty="0"/>
              <a:t>1 </a:t>
            </a:r>
            <a:r>
              <a:rPr lang="en-US" dirty="0"/>
              <a:t>) </a:t>
            </a:r>
            <a:r>
              <a:rPr lang="en-US" dirty="0" smtClean="0"/>
              <a:t>+ k </a:t>
            </a:r>
            <a:r>
              <a:rPr lang="en-US" dirty="0"/>
              <a:t>* </a:t>
            </a:r>
            <a:r>
              <a:rPr lang="en-US" dirty="0" smtClean="0"/>
              <a:t>x</a:t>
            </a:r>
            <a:r>
              <a:rPr lang="en-US" baseline="-25000" dirty="0" smtClean="0"/>
              <a:t>2 </a:t>
            </a:r>
            <a:r>
              <a:rPr lang="en-US" dirty="0" smtClean="0"/>
              <a:t>= 0</a:t>
            </a:r>
          </a:p>
          <a:p>
            <a:endParaRPr lang="en-US" dirty="0"/>
          </a:p>
          <a:p>
            <a:r>
              <a:rPr lang="en-US" dirty="0"/>
              <a:t>m ẍ</a:t>
            </a:r>
            <a:r>
              <a:rPr lang="en-US" baseline="-25000" dirty="0"/>
              <a:t>2 </a:t>
            </a:r>
            <a:r>
              <a:rPr lang="en-US" dirty="0"/>
              <a:t> </a:t>
            </a:r>
            <a:r>
              <a:rPr lang="en-US" dirty="0" smtClean="0"/>
              <a:t>- k x</a:t>
            </a:r>
            <a:r>
              <a:rPr lang="en-US" baseline="-25000" dirty="0" smtClean="0"/>
              <a:t>1 </a:t>
            </a:r>
            <a:r>
              <a:rPr lang="en-US" dirty="0" smtClean="0"/>
              <a:t> </a:t>
            </a:r>
            <a:r>
              <a:rPr lang="en-US" dirty="0"/>
              <a:t>+ </a:t>
            </a:r>
            <a:r>
              <a:rPr lang="en-US" dirty="0" smtClean="0"/>
              <a:t>2k x</a:t>
            </a:r>
            <a:r>
              <a:rPr lang="en-US" baseline="-25000" dirty="0" smtClean="0"/>
              <a:t>2 </a:t>
            </a:r>
            <a:r>
              <a:rPr lang="en-US" dirty="0" smtClean="0"/>
              <a:t> = 0</a:t>
            </a:r>
          </a:p>
          <a:p>
            <a:endParaRPr lang="en-US" dirty="0"/>
          </a:p>
          <a:p>
            <a:endParaRPr lang="en-US" dirty="0"/>
          </a:p>
          <a:p>
            <a:endParaRPr lang="en-US" dirty="0"/>
          </a:p>
          <a:p>
            <a:endParaRPr lang="en-US" dirty="0"/>
          </a:p>
          <a:p>
            <a:endParaRPr lang="en-US" dirty="0"/>
          </a:p>
        </p:txBody>
      </p:sp>
      <p:sp>
        <p:nvSpPr>
          <p:cNvPr id="4" name="Rectangle 3"/>
          <p:cNvSpPr/>
          <p:nvPr/>
        </p:nvSpPr>
        <p:spPr>
          <a:xfrm>
            <a:off x="381000" y="5486400"/>
            <a:ext cx="2270282"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876797" y="5448300"/>
            <a:ext cx="2270282"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9913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Matrix representation </a:t>
            </a:r>
            <a:endParaRPr lang="en-US" sz="3200" dirty="0">
              <a:latin typeface="Times New Roman" pitchFamily="18" charset="0"/>
              <a:cs typeface="Times New Roman" pitchFamily="18" charset="0"/>
            </a:endParaRPr>
          </a:p>
        </p:txBody>
      </p:sp>
      <p:sp>
        <p:nvSpPr>
          <p:cNvPr id="3" name="TextBox 2"/>
          <p:cNvSpPr txBox="1"/>
          <p:nvPr/>
        </p:nvSpPr>
        <p:spPr>
          <a:xfrm>
            <a:off x="533400" y="914400"/>
            <a:ext cx="2193229" cy="457200"/>
          </a:xfrm>
          <a:prstGeom prst="rect">
            <a:avLst/>
          </a:prstGeom>
          <a:noFill/>
        </p:spPr>
        <p:txBody>
          <a:bodyPr wrap="none" rtlCol="0">
            <a:spAutoFit/>
          </a:bodyPr>
          <a:lstStyle/>
          <a:p>
            <a:r>
              <a:rPr lang="en-US" dirty="0" smtClean="0"/>
              <a:t>m ẍ</a:t>
            </a:r>
            <a:r>
              <a:rPr lang="en-US" baseline="-25000" dirty="0" smtClean="0"/>
              <a:t>1 </a:t>
            </a:r>
            <a:r>
              <a:rPr lang="en-US" dirty="0" smtClean="0"/>
              <a:t> + 2k x</a:t>
            </a:r>
            <a:r>
              <a:rPr lang="en-US" baseline="-25000" dirty="0" smtClean="0"/>
              <a:t>1 </a:t>
            </a:r>
            <a:r>
              <a:rPr lang="en-US" dirty="0" smtClean="0"/>
              <a:t> - k x</a:t>
            </a:r>
            <a:r>
              <a:rPr lang="en-US" baseline="-25000" dirty="0" smtClean="0"/>
              <a:t>2</a:t>
            </a:r>
            <a:r>
              <a:rPr lang="en-US" dirty="0" smtClean="0"/>
              <a:t> = 0</a:t>
            </a:r>
            <a:endParaRPr lang="en-US" dirty="0"/>
          </a:p>
          <a:p>
            <a:endParaRPr lang="en-US" dirty="0"/>
          </a:p>
        </p:txBody>
      </p:sp>
      <p:sp>
        <p:nvSpPr>
          <p:cNvPr id="41" name="TextBox 40"/>
          <p:cNvSpPr txBox="1"/>
          <p:nvPr/>
        </p:nvSpPr>
        <p:spPr>
          <a:xfrm>
            <a:off x="547914" y="1349828"/>
            <a:ext cx="2286000" cy="457200"/>
          </a:xfrm>
          <a:prstGeom prst="rect">
            <a:avLst/>
          </a:prstGeom>
          <a:noFill/>
        </p:spPr>
        <p:txBody>
          <a:bodyPr wrap="square" rtlCol="0">
            <a:spAutoFit/>
          </a:bodyPr>
          <a:lstStyle/>
          <a:p>
            <a:r>
              <a:rPr lang="en-US" dirty="0" smtClean="0"/>
              <a:t>m </a:t>
            </a:r>
            <a:r>
              <a:rPr lang="en-US" dirty="0"/>
              <a:t>ẍ</a:t>
            </a:r>
            <a:r>
              <a:rPr lang="en-US" baseline="-25000" dirty="0"/>
              <a:t>2 </a:t>
            </a:r>
            <a:r>
              <a:rPr lang="en-US" dirty="0"/>
              <a:t> </a:t>
            </a:r>
            <a:r>
              <a:rPr lang="en-US" dirty="0" smtClean="0"/>
              <a:t>- k x</a:t>
            </a:r>
            <a:r>
              <a:rPr lang="en-US" baseline="-25000" dirty="0" smtClean="0"/>
              <a:t>1 </a:t>
            </a:r>
            <a:r>
              <a:rPr lang="en-US" dirty="0" smtClean="0"/>
              <a:t> </a:t>
            </a:r>
            <a:r>
              <a:rPr lang="en-US" dirty="0"/>
              <a:t>+ </a:t>
            </a:r>
            <a:r>
              <a:rPr lang="en-US" dirty="0" smtClean="0"/>
              <a:t>2k x</a:t>
            </a:r>
            <a:r>
              <a:rPr lang="en-US" baseline="-25000" dirty="0" smtClean="0"/>
              <a:t>2 </a:t>
            </a:r>
            <a:r>
              <a:rPr lang="en-US" dirty="0" smtClean="0"/>
              <a:t> = 0</a:t>
            </a:r>
          </a:p>
          <a:p>
            <a:endParaRPr lang="en-US" dirty="0"/>
          </a:p>
          <a:p>
            <a:endParaRPr lang="en-US" dirty="0"/>
          </a:p>
          <a:p>
            <a:endParaRPr lang="en-US" dirty="0"/>
          </a:p>
          <a:p>
            <a:endParaRPr lang="en-US" dirty="0"/>
          </a:p>
          <a:p>
            <a:endParaRPr lang="en-US" dirty="0"/>
          </a:p>
        </p:txBody>
      </p:sp>
      <p:cxnSp>
        <p:nvCxnSpPr>
          <p:cNvPr id="6" name="Straight Arrow Connector 5"/>
          <p:cNvCxnSpPr>
            <a:stCxn id="3" idx="3"/>
          </p:cNvCxnSpPr>
          <p:nvPr/>
        </p:nvCxnSpPr>
        <p:spPr>
          <a:xfrm>
            <a:off x="2726629" y="1143000"/>
            <a:ext cx="5486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718343" y="1553028"/>
            <a:ext cx="5486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302000" y="955096"/>
            <a:ext cx="1371600" cy="369332"/>
          </a:xfrm>
          <a:prstGeom prst="rect">
            <a:avLst/>
          </a:prstGeom>
          <a:noFill/>
        </p:spPr>
        <p:txBody>
          <a:bodyPr wrap="square" rtlCol="0">
            <a:spAutoFit/>
          </a:bodyPr>
          <a:lstStyle/>
          <a:p>
            <a:r>
              <a:rPr lang="en-US" dirty="0" smtClean="0"/>
              <a:t>Equation - 1</a:t>
            </a:r>
            <a:endParaRPr lang="en-US" dirty="0"/>
          </a:p>
        </p:txBody>
      </p:sp>
      <p:sp>
        <p:nvSpPr>
          <p:cNvPr id="24" name="TextBox 23"/>
          <p:cNvSpPr txBox="1"/>
          <p:nvPr/>
        </p:nvSpPr>
        <p:spPr>
          <a:xfrm>
            <a:off x="3327400" y="1337128"/>
            <a:ext cx="1371600" cy="369332"/>
          </a:xfrm>
          <a:prstGeom prst="rect">
            <a:avLst/>
          </a:prstGeom>
          <a:noFill/>
        </p:spPr>
        <p:txBody>
          <a:bodyPr wrap="square" rtlCol="0">
            <a:spAutoFit/>
          </a:bodyPr>
          <a:lstStyle/>
          <a:p>
            <a:r>
              <a:rPr lang="en-US" dirty="0" smtClean="0"/>
              <a:t>Equation - 2</a:t>
            </a:r>
            <a:endParaRPr lang="en-US" dirty="0"/>
          </a:p>
        </p:txBody>
      </p:sp>
      <p:sp>
        <p:nvSpPr>
          <p:cNvPr id="25" name="TextBox 24"/>
          <p:cNvSpPr txBox="1"/>
          <p:nvPr/>
        </p:nvSpPr>
        <p:spPr>
          <a:xfrm>
            <a:off x="560614" y="2057400"/>
            <a:ext cx="1371600" cy="369332"/>
          </a:xfrm>
          <a:prstGeom prst="rect">
            <a:avLst/>
          </a:prstGeom>
          <a:noFill/>
        </p:spPr>
        <p:txBody>
          <a:bodyPr wrap="square" rtlCol="0">
            <a:spAutoFit/>
          </a:bodyPr>
          <a:lstStyle/>
          <a:p>
            <a:r>
              <a:rPr lang="en-US" dirty="0" smtClean="0"/>
              <a:t>Equation - 1</a:t>
            </a:r>
            <a:endParaRPr lang="en-US" dirty="0"/>
          </a:p>
        </p:txBody>
      </p:sp>
      <p:sp>
        <p:nvSpPr>
          <p:cNvPr id="26" name="TextBox 25"/>
          <p:cNvSpPr txBox="1"/>
          <p:nvPr/>
        </p:nvSpPr>
        <p:spPr>
          <a:xfrm>
            <a:off x="590428" y="2755900"/>
            <a:ext cx="2810385" cy="646331"/>
          </a:xfrm>
          <a:prstGeom prst="rect">
            <a:avLst/>
          </a:prstGeom>
          <a:noFill/>
        </p:spPr>
        <p:txBody>
          <a:bodyPr wrap="none" rtlCol="0">
            <a:spAutoFit/>
          </a:bodyPr>
          <a:lstStyle/>
          <a:p>
            <a:r>
              <a:rPr lang="en-US" b="1" dirty="0" smtClean="0">
                <a:solidFill>
                  <a:srgbClr val="FF0000"/>
                </a:solidFill>
              </a:rPr>
              <a:t>m</a:t>
            </a:r>
            <a:r>
              <a:rPr lang="en-US" dirty="0" smtClean="0"/>
              <a:t> ẍ</a:t>
            </a:r>
            <a:r>
              <a:rPr lang="en-US" baseline="-25000" dirty="0" smtClean="0"/>
              <a:t>1 </a:t>
            </a:r>
            <a:r>
              <a:rPr lang="en-US" dirty="0" smtClean="0"/>
              <a:t> </a:t>
            </a:r>
            <a:r>
              <a:rPr lang="en-US" dirty="0"/>
              <a:t>+ </a:t>
            </a:r>
            <a:r>
              <a:rPr lang="en-US" b="1" i="1" dirty="0">
                <a:solidFill>
                  <a:schemeClr val="accent1">
                    <a:lumMod val="50000"/>
                  </a:schemeClr>
                </a:solidFill>
              </a:rPr>
              <a:t>0 </a:t>
            </a:r>
            <a:r>
              <a:rPr lang="en-US" dirty="0"/>
              <a:t>ẍ</a:t>
            </a:r>
            <a:r>
              <a:rPr lang="en-US" baseline="-25000" dirty="0"/>
              <a:t>2</a:t>
            </a:r>
            <a:r>
              <a:rPr lang="en-US" dirty="0"/>
              <a:t> </a:t>
            </a:r>
            <a:r>
              <a:rPr lang="en-US" dirty="0" smtClean="0"/>
              <a:t>+ 2k x</a:t>
            </a:r>
            <a:r>
              <a:rPr lang="en-US" baseline="-25000" dirty="0" smtClean="0"/>
              <a:t>1 </a:t>
            </a:r>
            <a:r>
              <a:rPr lang="en-US" dirty="0" smtClean="0"/>
              <a:t> - k x</a:t>
            </a:r>
            <a:r>
              <a:rPr lang="en-US" baseline="-25000" dirty="0" smtClean="0"/>
              <a:t>2</a:t>
            </a:r>
            <a:r>
              <a:rPr lang="en-US" dirty="0" smtClean="0"/>
              <a:t> = 0</a:t>
            </a:r>
            <a:endParaRPr lang="en-US" dirty="0"/>
          </a:p>
          <a:p>
            <a:endParaRPr lang="en-US" dirty="0"/>
          </a:p>
        </p:txBody>
      </p:sp>
      <p:sp>
        <p:nvSpPr>
          <p:cNvPr id="27" name="TextBox 26"/>
          <p:cNvSpPr txBox="1"/>
          <p:nvPr/>
        </p:nvSpPr>
        <p:spPr>
          <a:xfrm>
            <a:off x="599975" y="3237131"/>
            <a:ext cx="1371600" cy="369332"/>
          </a:xfrm>
          <a:prstGeom prst="rect">
            <a:avLst/>
          </a:prstGeom>
          <a:noFill/>
        </p:spPr>
        <p:txBody>
          <a:bodyPr wrap="square" rtlCol="0">
            <a:spAutoFit/>
          </a:bodyPr>
          <a:lstStyle/>
          <a:p>
            <a:r>
              <a:rPr lang="en-US" dirty="0" smtClean="0"/>
              <a:t>Equation - 2</a:t>
            </a:r>
            <a:endParaRPr lang="en-US" dirty="0"/>
          </a:p>
        </p:txBody>
      </p:sp>
      <p:sp>
        <p:nvSpPr>
          <p:cNvPr id="29" name="TextBox 28"/>
          <p:cNvSpPr txBox="1"/>
          <p:nvPr/>
        </p:nvSpPr>
        <p:spPr>
          <a:xfrm>
            <a:off x="599975" y="3960674"/>
            <a:ext cx="3286226" cy="1754326"/>
          </a:xfrm>
          <a:prstGeom prst="rect">
            <a:avLst/>
          </a:prstGeom>
          <a:noFill/>
          <a:ln>
            <a:noFill/>
          </a:ln>
        </p:spPr>
        <p:txBody>
          <a:bodyPr wrap="square" rtlCol="0">
            <a:spAutoFit/>
          </a:bodyPr>
          <a:lstStyle/>
          <a:p>
            <a:r>
              <a:rPr lang="en-US" b="1" dirty="0">
                <a:solidFill>
                  <a:schemeClr val="accent3">
                    <a:lumMod val="50000"/>
                  </a:schemeClr>
                </a:solidFill>
              </a:rPr>
              <a:t>0</a:t>
            </a:r>
            <a:r>
              <a:rPr lang="en-US" dirty="0"/>
              <a:t>  </a:t>
            </a:r>
            <a:r>
              <a:rPr lang="en-US" dirty="0" smtClean="0"/>
              <a:t>ẍ</a:t>
            </a:r>
            <a:r>
              <a:rPr lang="en-US" baseline="-25000" dirty="0" smtClean="0"/>
              <a:t>1 </a:t>
            </a:r>
            <a:r>
              <a:rPr lang="en-US" dirty="0" smtClean="0"/>
              <a:t> + </a:t>
            </a:r>
            <a:r>
              <a:rPr lang="en-US" b="1" dirty="0" smtClean="0">
                <a:solidFill>
                  <a:srgbClr val="0070C0"/>
                </a:solidFill>
              </a:rPr>
              <a:t>m</a:t>
            </a:r>
            <a:r>
              <a:rPr lang="en-US" dirty="0" smtClean="0"/>
              <a:t> </a:t>
            </a:r>
            <a:r>
              <a:rPr lang="en-US" dirty="0"/>
              <a:t>ẍ</a:t>
            </a:r>
            <a:r>
              <a:rPr lang="en-US" baseline="-25000" dirty="0"/>
              <a:t>2 </a:t>
            </a:r>
            <a:r>
              <a:rPr lang="en-US" dirty="0"/>
              <a:t> </a:t>
            </a:r>
            <a:r>
              <a:rPr lang="en-US" dirty="0" smtClean="0"/>
              <a:t>- k x</a:t>
            </a:r>
            <a:r>
              <a:rPr lang="en-US" baseline="-25000" dirty="0" smtClean="0"/>
              <a:t>1 </a:t>
            </a:r>
            <a:r>
              <a:rPr lang="en-US" dirty="0" smtClean="0"/>
              <a:t> </a:t>
            </a:r>
            <a:r>
              <a:rPr lang="en-US" dirty="0"/>
              <a:t>+ </a:t>
            </a:r>
            <a:r>
              <a:rPr lang="en-US" dirty="0" smtClean="0"/>
              <a:t>2k x</a:t>
            </a:r>
            <a:r>
              <a:rPr lang="en-US" baseline="-25000" dirty="0" smtClean="0"/>
              <a:t>2 </a:t>
            </a:r>
            <a:r>
              <a:rPr lang="en-US" dirty="0" smtClean="0"/>
              <a:t> = 0</a:t>
            </a:r>
          </a:p>
          <a:p>
            <a:endParaRPr lang="en-US" dirty="0"/>
          </a:p>
          <a:p>
            <a:endParaRPr lang="en-US" dirty="0"/>
          </a:p>
          <a:p>
            <a:endParaRPr lang="en-US" dirty="0"/>
          </a:p>
          <a:p>
            <a:endParaRPr lang="en-US" dirty="0"/>
          </a:p>
          <a:p>
            <a:endParaRPr lang="en-US" dirty="0"/>
          </a:p>
        </p:txBody>
      </p:sp>
      <p:sp>
        <p:nvSpPr>
          <p:cNvPr id="31" name="TextBox 30"/>
          <p:cNvSpPr txBox="1"/>
          <p:nvPr/>
        </p:nvSpPr>
        <p:spPr>
          <a:xfrm>
            <a:off x="590428" y="4343400"/>
            <a:ext cx="2000372" cy="369332"/>
          </a:xfrm>
          <a:prstGeom prst="rect">
            <a:avLst/>
          </a:prstGeom>
          <a:noFill/>
        </p:spPr>
        <p:txBody>
          <a:bodyPr wrap="square" rtlCol="0">
            <a:spAutoFit/>
          </a:bodyPr>
          <a:lstStyle/>
          <a:p>
            <a:r>
              <a:rPr lang="en-US" dirty="0" smtClean="0"/>
              <a:t>Mass matrix [M]</a:t>
            </a:r>
            <a:endParaRPr lang="en-US" dirty="0"/>
          </a:p>
        </p:txBody>
      </p:sp>
      <p:sp>
        <p:nvSpPr>
          <p:cNvPr id="32" name="TextBox 31"/>
          <p:cNvSpPr txBox="1"/>
          <p:nvPr/>
        </p:nvSpPr>
        <p:spPr>
          <a:xfrm>
            <a:off x="5820721" y="1368753"/>
            <a:ext cx="2000372" cy="369332"/>
          </a:xfrm>
          <a:prstGeom prst="rect">
            <a:avLst/>
          </a:prstGeom>
          <a:noFill/>
        </p:spPr>
        <p:txBody>
          <a:bodyPr wrap="square" rtlCol="0">
            <a:spAutoFit/>
          </a:bodyPr>
          <a:lstStyle/>
          <a:p>
            <a:r>
              <a:rPr lang="en-US" dirty="0" smtClean="0"/>
              <a:t>Stiffness matrix [K]</a:t>
            </a:r>
            <a:endParaRPr lang="en-US" dirty="0"/>
          </a:p>
        </p:txBody>
      </p:sp>
      <p:cxnSp>
        <p:nvCxnSpPr>
          <p:cNvPr id="10" name="Straight Connector 9"/>
          <p:cNvCxnSpPr/>
          <p:nvPr/>
        </p:nvCxnSpPr>
        <p:spPr>
          <a:xfrm>
            <a:off x="4927600" y="762000"/>
            <a:ext cx="0" cy="609600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Rectangle 10"/>
              <p:cNvSpPr/>
              <p:nvPr/>
            </p:nvSpPr>
            <p:spPr>
              <a:xfrm>
                <a:off x="974332" y="5689600"/>
                <a:ext cx="1616468" cy="5542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𝑀</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a:rPr lang="en-US" b="1" i="1" smtClean="0">
                                    <a:solidFill>
                                      <a:srgbClr val="FF0000"/>
                                    </a:solidFill>
                                    <a:latin typeface="Cambria Math"/>
                                  </a:rPr>
                                  <m:t>𝒎</m:t>
                                </m:r>
                              </m:e>
                              <m:e>
                                <m:r>
                                  <a:rPr lang="en-US" b="1" i="1" smtClean="0">
                                    <a:solidFill>
                                      <a:schemeClr val="accent1">
                                        <a:lumMod val="50000"/>
                                      </a:schemeClr>
                                    </a:solidFill>
                                    <a:latin typeface="Cambria Math"/>
                                  </a:rPr>
                                  <m:t>𝟎</m:t>
                                </m:r>
                              </m:e>
                            </m:mr>
                            <m:mr>
                              <m:e>
                                <m:r>
                                  <a:rPr lang="en-US" b="1" i="1" smtClean="0">
                                    <a:solidFill>
                                      <a:schemeClr val="bg2">
                                        <a:lumMod val="10000"/>
                                      </a:schemeClr>
                                    </a:solidFill>
                                    <a:latin typeface="Cambria Math"/>
                                  </a:rPr>
                                  <m:t>𝟎</m:t>
                                </m:r>
                              </m:e>
                              <m:e>
                                <m:r>
                                  <a:rPr lang="en-US" b="1" i="1" smtClean="0">
                                    <a:solidFill>
                                      <a:srgbClr val="0070C0"/>
                                    </a:solidFill>
                                    <a:latin typeface="Cambria Math"/>
                                  </a:rPr>
                                  <m:t>𝒎</m:t>
                                </m:r>
                              </m:e>
                            </m:mr>
                          </m:m>
                        </m:e>
                      </m:d>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974332" y="5689600"/>
                <a:ext cx="1616468" cy="554254"/>
              </a:xfrm>
              <a:prstGeom prst="rect">
                <a:avLst/>
              </a:prstGeom>
              <a:blipFill rotWithShape="1">
                <a:blip r:embed="rId2"/>
                <a:stretch>
                  <a:fillRect r="-4528" b="-1099"/>
                </a:stretch>
              </a:blipFill>
            </p:spPr>
            <p:txBody>
              <a:bodyPr/>
              <a:lstStyle/>
              <a:p>
                <a:r>
                  <a:rPr lang="en-US">
                    <a:noFill/>
                  </a:rPr>
                  <a:t> </a:t>
                </a:r>
              </a:p>
            </p:txBody>
          </p:sp>
        </mc:Fallback>
      </mc:AlternateContent>
      <p:cxnSp>
        <p:nvCxnSpPr>
          <p:cNvPr id="19" name="Straight Arrow Connector 18"/>
          <p:cNvCxnSpPr/>
          <p:nvPr/>
        </p:nvCxnSpPr>
        <p:spPr>
          <a:xfrm flipV="1">
            <a:off x="762000" y="2553732"/>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77728" y="2290465"/>
            <a:ext cx="526106" cy="369332"/>
          </a:xfrm>
          <a:prstGeom prst="rect">
            <a:avLst/>
          </a:prstGeom>
        </p:spPr>
        <p:txBody>
          <a:bodyPr wrap="none">
            <a:spAutoFit/>
          </a:bodyPr>
          <a:lstStyle/>
          <a:p>
            <a:r>
              <a:rPr lang="en-US" dirty="0" smtClean="0"/>
              <a:t>m</a:t>
            </a:r>
            <a:r>
              <a:rPr lang="en-US" baseline="-25000" dirty="0" smtClean="0"/>
              <a:t>11</a:t>
            </a:r>
            <a:endParaRPr lang="en-US" dirty="0"/>
          </a:p>
        </p:txBody>
      </p:sp>
      <p:cxnSp>
        <p:nvCxnSpPr>
          <p:cNvPr id="43" name="Straight Arrow Connector 42"/>
          <p:cNvCxnSpPr/>
          <p:nvPr/>
        </p:nvCxnSpPr>
        <p:spPr>
          <a:xfrm flipV="1">
            <a:off x="1422400" y="2553732"/>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205434" y="2265065"/>
            <a:ext cx="526106" cy="369332"/>
          </a:xfrm>
          <a:prstGeom prst="rect">
            <a:avLst/>
          </a:prstGeom>
        </p:spPr>
        <p:txBody>
          <a:bodyPr wrap="none">
            <a:spAutoFit/>
          </a:bodyPr>
          <a:lstStyle/>
          <a:p>
            <a:r>
              <a:rPr lang="en-US" dirty="0" smtClean="0"/>
              <a:t>m</a:t>
            </a:r>
            <a:r>
              <a:rPr lang="en-US" baseline="-25000" dirty="0" smtClean="0"/>
              <a:t>12</a:t>
            </a:r>
            <a:endParaRPr lang="en-US" dirty="0"/>
          </a:p>
        </p:txBody>
      </p:sp>
      <p:cxnSp>
        <p:nvCxnSpPr>
          <p:cNvPr id="45" name="Straight Arrow Connector 44"/>
          <p:cNvCxnSpPr/>
          <p:nvPr/>
        </p:nvCxnSpPr>
        <p:spPr>
          <a:xfrm flipV="1">
            <a:off x="762000" y="3722132"/>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577728" y="3440668"/>
            <a:ext cx="526106" cy="369332"/>
          </a:xfrm>
          <a:prstGeom prst="rect">
            <a:avLst/>
          </a:prstGeom>
        </p:spPr>
        <p:txBody>
          <a:bodyPr wrap="none">
            <a:spAutoFit/>
          </a:bodyPr>
          <a:lstStyle/>
          <a:p>
            <a:r>
              <a:rPr lang="en-US" dirty="0" smtClean="0"/>
              <a:t>m</a:t>
            </a:r>
            <a:r>
              <a:rPr lang="en-US" baseline="-25000" dirty="0" smtClean="0"/>
              <a:t>21</a:t>
            </a:r>
            <a:endParaRPr lang="en-US" dirty="0"/>
          </a:p>
        </p:txBody>
      </p:sp>
      <p:cxnSp>
        <p:nvCxnSpPr>
          <p:cNvPr id="47" name="Straight Arrow Connector 46"/>
          <p:cNvCxnSpPr/>
          <p:nvPr/>
        </p:nvCxnSpPr>
        <p:spPr>
          <a:xfrm flipV="1">
            <a:off x="1422400" y="3741698"/>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202908" y="3434834"/>
            <a:ext cx="526106" cy="369332"/>
          </a:xfrm>
          <a:prstGeom prst="rect">
            <a:avLst/>
          </a:prstGeom>
        </p:spPr>
        <p:txBody>
          <a:bodyPr wrap="none">
            <a:spAutoFit/>
          </a:bodyPr>
          <a:lstStyle/>
          <a:p>
            <a:r>
              <a:rPr lang="en-US" dirty="0" smtClean="0"/>
              <a:t>m</a:t>
            </a:r>
            <a:r>
              <a:rPr lang="en-US" baseline="-25000" dirty="0"/>
              <a:t>2</a:t>
            </a:r>
            <a:r>
              <a:rPr lang="en-US" baseline="-25000" dirty="0" smtClean="0"/>
              <a:t>2</a:t>
            </a:r>
            <a:endParaRPr lang="en-US" dirty="0"/>
          </a:p>
        </p:txBody>
      </p:sp>
      <mc:AlternateContent xmlns:mc="http://schemas.openxmlformats.org/markup-compatibility/2006" xmlns:a14="http://schemas.microsoft.com/office/drawing/2010/main">
        <mc:Choice Requires="a14">
          <p:sp>
            <p:nvSpPr>
              <p:cNvPr id="49" name="Rectangle 48"/>
              <p:cNvSpPr/>
              <p:nvPr/>
            </p:nvSpPr>
            <p:spPr>
              <a:xfrm>
                <a:off x="920780" y="4837837"/>
                <a:ext cx="1975541" cy="5078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𝑀</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m</m:t>
                                </m:r>
                                <m:r>
                                  <m:rPr>
                                    <m:nor/>
                                  </m:rPr>
                                  <a:rPr lang="en-US" baseline="-25000" dirty="0"/>
                                  <m:t>11</m:t>
                                </m:r>
                                <m:r>
                                  <m:rPr>
                                    <m:nor/>
                                  </m:rPr>
                                  <a:rPr lang="en-US" dirty="0"/>
                                  <m:t> </m:t>
                                </m:r>
                              </m:e>
                              <m:e>
                                <m:r>
                                  <m:rPr>
                                    <m:nor/>
                                  </m:rPr>
                                  <a:rPr lang="en-US" dirty="0"/>
                                  <m:t>m</m:t>
                                </m:r>
                                <m:r>
                                  <m:rPr>
                                    <m:nor/>
                                  </m:rPr>
                                  <a:rPr lang="en-US" baseline="-25000" dirty="0"/>
                                  <m:t>12</m:t>
                                </m:r>
                                <m:r>
                                  <m:rPr>
                                    <m:nor/>
                                  </m:rPr>
                                  <a:rPr lang="en-US" dirty="0"/>
                                  <m:t> </m:t>
                                </m:r>
                              </m:e>
                            </m:mr>
                            <m:mr>
                              <m:e>
                                <m:r>
                                  <m:rPr>
                                    <m:nor/>
                                  </m:rPr>
                                  <a:rPr lang="en-US" dirty="0"/>
                                  <m:t>m</m:t>
                                </m:r>
                                <m:r>
                                  <m:rPr>
                                    <m:nor/>
                                  </m:rPr>
                                  <a:rPr lang="en-US" baseline="-25000" dirty="0"/>
                                  <m:t>21</m:t>
                                </m:r>
                              </m:e>
                              <m:e>
                                <m:r>
                                  <m:rPr>
                                    <m:nor/>
                                  </m:rPr>
                                  <a:rPr lang="en-US" dirty="0"/>
                                  <m:t>m</m:t>
                                </m:r>
                                <m:r>
                                  <m:rPr>
                                    <m:nor/>
                                  </m:rPr>
                                  <a:rPr lang="en-US" baseline="-25000" dirty="0"/>
                                  <m:t>22</m:t>
                                </m:r>
                                <m:r>
                                  <m:rPr>
                                    <m:nor/>
                                  </m:rPr>
                                  <a:rPr lang="en-US" dirty="0"/>
                                  <m:t> </m:t>
                                </m:r>
                              </m:e>
                            </m:mr>
                          </m:m>
                        </m:e>
                      </m:d>
                    </m:oMath>
                  </m:oMathPara>
                </a14:m>
                <a:endParaRPr lang="en-US" dirty="0"/>
              </a:p>
            </p:txBody>
          </p:sp>
        </mc:Choice>
        <mc:Fallback xmlns="">
          <p:sp>
            <p:nvSpPr>
              <p:cNvPr id="49" name="Rectangle 48"/>
              <p:cNvSpPr>
                <a:spLocks noRot="1" noChangeAspect="1" noMove="1" noResize="1" noEditPoints="1" noAdjustHandles="1" noChangeArrowheads="1" noChangeShapeType="1" noTextEdit="1"/>
              </p:cNvSpPr>
              <p:nvPr/>
            </p:nvSpPr>
            <p:spPr>
              <a:xfrm>
                <a:off x="920780" y="4837837"/>
                <a:ext cx="1975541" cy="507896"/>
              </a:xfrm>
              <a:prstGeom prst="rect">
                <a:avLst/>
              </a:prstGeom>
              <a:blipFill rotWithShape="1">
                <a:blip r:embed="rId3"/>
                <a:stretch>
                  <a:fillRect r="-3704" b="-9639"/>
                </a:stretch>
              </a:blipFill>
            </p:spPr>
            <p:txBody>
              <a:bodyPr/>
              <a:lstStyle/>
              <a:p>
                <a:r>
                  <a:rPr lang="en-US">
                    <a:noFill/>
                  </a:rPr>
                  <a:t> </a:t>
                </a:r>
              </a:p>
            </p:txBody>
          </p:sp>
        </mc:Fallback>
      </mc:AlternateContent>
      <p:sp>
        <p:nvSpPr>
          <p:cNvPr id="50" name="TextBox 49"/>
          <p:cNvSpPr txBox="1"/>
          <p:nvPr/>
        </p:nvSpPr>
        <p:spPr>
          <a:xfrm>
            <a:off x="5492965" y="2057400"/>
            <a:ext cx="1371600" cy="369332"/>
          </a:xfrm>
          <a:prstGeom prst="rect">
            <a:avLst/>
          </a:prstGeom>
          <a:noFill/>
        </p:spPr>
        <p:txBody>
          <a:bodyPr wrap="square" rtlCol="0">
            <a:spAutoFit/>
          </a:bodyPr>
          <a:lstStyle/>
          <a:p>
            <a:r>
              <a:rPr lang="en-US" dirty="0" smtClean="0"/>
              <a:t>Equation - 1</a:t>
            </a:r>
            <a:endParaRPr lang="en-US" dirty="0"/>
          </a:p>
        </p:txBody>
      </p:sp>
      <p:sp>
        <p:nvSpPr>
          <p:cNvPr id="51" name="TextBox 50"/>
          <p:cNvSpPr txBox="1"/>
          <p:nvPr/>
        </p:nvSpPr>
        <p:spPr>
          <a:xfrm>
            <a:off x="5522779" y="2755900"/>
            <a:ext cx="2810385" cy="646331"/>
          </a:xfrm>
          <a:prstGeom prst="rect">
            <a:avLst/>
          </a:prstGeom>
          <a:noFill/>
        </p:spPr>
        <p:txBody>
          <a:bodyPr wrap="none" rtlCol="0">
            <a:spAutoFit/>
          </a:bodyPr>
          <a:lstStyle/>
          <a:p>
            <a:r>
              <a:rPr lang="en-US" dirty="0" smtClean="0"/>
              <a:t>m ẍ</a:t>
            </a:r>
            <a:r>
              <a:rPr lang="en-US" baseline="-25000" dirty="0" smtClean="0"/>
              <a:t>1 </a:t>
            </a:r>
            <a:r>
              <a:rPr lang="en-US" dirty="0" smtClean="0"/>
              <a:t> </a:t>
            </a:r>
            <a:r>
              <a:rPr lang="en-US" dirty="0"/>
              <a:t>+ 0</a:t>
            </a:r>
            <a:r>
              <a:rPr lang="en-US" b="1" i="1" dirty="0">
                <a:solidFill>
                  <a:schemeClr val="accent1">
                    <a:lumMod val="50000"/>
                  </a:schemeClr>
                </a:solidFill>
              </a:rPr>
              <a:t> </a:t>
            </a:r>
            <a:r>
              <a:rPr lang="en-US" dirty="0"/>
              <a:t>ẍ</a:t>
            </a:r>
            <a:r>
              <a:rPr lang="en-US" baseline="-25000" dirty="0"/>
              <a:t>2</a:t>
            </a:r>
            <a:r>
              <a:rPr lang="en-US" dirty="0"/>
              <a:t> </a:t>
            </a:r>
            <a:r>
              <a:rPr lang="en-US" dirty="0" smtClean="0"/>
              <a:t>+ 2k x</a:t>
            </a:r>
            <a:r>
              <a:rPr lang="en-US" baseline="-25000" dirty="0" smtClean="0"/>
              <a:t>1 </a:t>
            </a:r>
            <a:r>
              <a:rPr lang="en-US" dirty="0" smtClean="0"/>
              <a:t> - k x</a:t>
            </a:r>
            <a:r>
              <a:rPr lang="en-US" baseline="-25000" dirty="0" smtClean="0"/>
              <a:t>2</a:t>
            </a:r>
            <a:r>
              <a:rPr lang="en-US" dirty="0" smtClean="0"/>
              <a:t> = 0</a:t>
            </a:r>
            <a:endParaRPr lang="en-US" dirty="0"/>
          </a:p>
          <a:p>
            <a:endParaRPr lang="en-US" dirty="0"/>
          </a:p>
        </p:txBody>
      </p:sp>
      <p:sp>
        <p:nvSpPr>
          <p:cNvPr id="52" name="TextBox 51"/>
          <p:cNvSpPr txBox="1"/>
          <p:nvPr/>
        </p:nvSpPr>
        <p:spPr>
          <a:xfrm>
            <a:off x="5532326" y="3237131"/>
            <a:ext cx="1371600" cy="369332"/>
          </a:xfrm>
          <a:prstGeom prst="rect">
            <a:avLst/>
          </a:prstGeom>
          <a:noFill/>
        </p:spPr>
        <p:txBody>
          <a:bodyPr wrap="square" rtlCol="0">
            <a:spAutoFit/>
          </a:bodyPr>
          <a:lstStyle/>
          <a:p>
            <a:r>
              <a:rPr lang="en-US" dirty="0" smtClean="0"/>
              <a:t>Equation - 2</a:t>
            </a:r>
            <a:endParaRPr lang="en-US" dirty="0"/>
          </a:p>
        </p:txBody>
      </p:sp>
      <p:sp>
        <p:nvSpPr>
          <p:cNvPr id="53" name="TextBox 52"/>
          <p:cNvSpPr txBox="1"/>
          <p:nvPr/>
        </p:nvSpPr>
        <p:spPr>
          <a:xfrm>
            <a:off x="5532326" y="3960674"/>
            <a:ext cx="3286226" cy="1754326"/>
          </a:xfrm>
          <a:prstGeom prst="rect">
            <a:avLst/>
          </a:prstGeom>
          <a:noFill/>
          <a:ln>
            <a:noFill/>
          </a:ln>
        </p:spPr>
        <p:txBody>
          <a:bodyPr wrap="square" rtlCol="0">
            <a:spAutoFit/>
          </a:bodyPr>
          <a:lstStyle/>
          <a:p>
            <a:r>
              <a:rPr lang="en-US" dirty="0"/>
              <a:t>0  </a:t>
            </a:r>
            <a:r>
              <a:rPr lang="en-US" dirty="0" smtClean="0"/>
              <a:t>ẍ</a:t>
            </a:r>
            <a:r>
              <a:rPr lang="en-US" baseline="-25000" dirty="0" smtClean="0"/>
              <a:t>1 </a:t>
            </a:r>
            <a:r>
              <a:rPr lang="en-US" dirty="0" smtClean="0"/>
              <a:t> + m </a:t>
            </a:r>
            <a:r>
              <a:rPr lang="en-US" dirty="0"/>
              <a:t>ẍ</a:t>
            </a:r>
            <a:r>
              <a:rPr lang="en-US" baseline="-25000" dirty="0"/>
              <a:t>2 </a:t>
            </a:r>
            <a:r>
              <a:rPr lang="en-US" dirty="0"/>
              <a:t> </a:t>
            </a:r>
            <a:r>
              <a:rPr lang="en-US" dirty="0" smtClean="0"/>
              <a:t>- k x</a:t>
            </a:r>
            <a:r>
              <a:rPr lang="en-US" baseline="-25000" dirty="0" smtClean="0"/>
              <a:t>1 </a:t>
            </a:r>
            <a:r>
              <a:rPr lang="en-US" dirty="0" smtClean="0"/>
              <a:t> </a:t>
            </a:r>
            <a:r>
              <a:rPr lang="en-US" dirty="0"/>
              <a:t>+ </a:t>
            </a:r>
            <a:r>
              <a:rPr lang="en-US" dirty="0" smtClean="0"/>
              <a:t>2k x</a:t>
            </a:r>
            <a:r>
              <a:rPr lang="en-US" baseline="-25000" dirty="0" smtClean="0"/>
              <a:t>2 </a:t>
            </a:r>
            <a:r>
              <a:rPr lang="en-US" dirty="0" smtClean="0"/>
              <a:t> = 0</a:t>
            </a:r>
          </a:p>
          <a:p>
            <a:endParaRPr lang="en-US" dirty="0"/>
          </a:p>
          <a:p>
            <a:endParaRPr lang="en-US" dirty="0"/>
          </a:p>
          <a:p>
            <a:endParaRPr lang="en-US" dirty="0"/>
          </a:p>
          <a:p>
            <a:endParaRPr lang="en-US" dirty="0"/>
          </a:p>
          <a:p>
            <a:endParaRPr lang="en-US" dirty="0"/>
          </a:p>
        </p:txBody>
      </p:sp>
      <p:sp>
        <p:nvSpPr>
          <p:cNvPr id="54" name="TextBox 53"/>
          <p:cNvSpPr txBox="1"/>
          <p:nvPr/>
        </p:nvSpPr>
        <p:spPr>
          <a:xfrm>
            <a:off x="5522778" y="4343400"/>
            <a:ext cx="2554421" cy="369332"/>
          </a:xfrm>
          <a:prstGeom prst="rect">
            <a:avLst/>
          </a:prstGeom>
          <a:noFill/>
        </p:spPr>
        <p:txBody>
          <a:bodyPr wrap="square" rtlCol="0">
            <a:spAutoFit/>
          </a:bodyPr>
          <a:lstStyle/>
          <a:p>
            <a:r>
              <a:rPr lang="en-US" dirty="0" smtClean="0"/>
              <a:t>Stiffness matrix [K]</a:t>
            </a:r>
            <a:endParaRPr lang="en-US" dirty="0"/>
          </a:p>
        </p:txBody>
      </p:sp>
      <mc:AlternateContent xmlns:mc="http://schemas.openxmlformats.org/markup-compatibility/2006" xmlns:a14="http://schemas.microsoft.com/office/drawing/2010/main">
        <mc:Choice Requires="a14">
          <p:sp>
            <p:nvSpPr>
              <p:cNvPr id="55" name="Rectangle 54"/>
              <p:cNvSpPr/>
              <p:nvPr/>
            </p:nvSpPr>
            <p:spPr>
              <a:xfrm>
                <a:off x="5906683" y="5689600"/>
                <a:ext cx="1786964" cy="5599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a:rPr>
                        <m:t>= </m:t>
                      </m:r>
                      <m:d>
                        <m:dPr>
                          <m:begChr m:val="["/>
                          <m:endChr m:val="]"/>
                          <m:ctrlPr>
                            <a:rPr lang="en-US" i="1" smtClean="0">
                              <a:solidFill>
                                <a:schemeClr val="tx1"/>
                              </a:solidFill>
                              <a:latin typeface="Cambria Math"/>
                            </a:rPr>
                          </m:ctrlPr>
                        </m:dPr>
                        <m:e>
                          <m:m>
                            <m:mPr>
                              <m:mcs>
                                <m:mc>
                                  <m:mcPr>
                                    <m:count m:val="2"/>
                                    <m:mcJc m:val="center"/>
                                  </m:mcPr>
                                </m:mc>
                              </m:mcs>
                              <m:ctrlPr>
                                <a:rPr lang="en-US" i="1">
                                  <a:solidFill>
                                    <a:schemeClr val="tx1"/>
                                  </a:solidFill>
                                  <a:latin typeface="Cambria Math"/>
                                </a:rPr>
                              </m:ctrlPr>
                            </m:mPr>
                            <m:mr>
                              <m:e>
                                <m:r>
                                  <a:rPr lang="en-US" b="0" i="0" smtClean="0">
                                    <a:solidFill>
                                      <a:schemeClr val="tx1"/>
                                    </a:solidFill>
                                    <a:latin typeface="Cambria Math"/>
                                  </a:rPr>
                                  <m:t>2</m:t>
                                </m:r>
                                <m:r>
                                  <m:rPr>
                                    <m:sty m:val="p"/>
                                  </m:rPr>
                                  <a:rPr lang="en-US" b="0" i="0" smtClean="0">
                                    <a:solidFill>
                                      <a:schemeClr val="tx1"/>
                                    </a:solidFill>
                                    <a:latin typeface="Cambria Math"/>
                                  </a:rPr>
                                  <m:t>k</m:t>
                                </m:r>
                              </m:e>
                              <m:e>
                                <m:r>
                                  <a:rPr lang="en-US" b="0" i="0" smtClean="0">
                                    <a:solidFill>
                                      <a:schemeClr val="tx1"/>
                                    </a:solidFill>
                                    <a:latin typeface="Cambria Math"/>
                                  </a:rPr>
                                  <m:t>−</m:t>
                                </m:r>
                                <m:r>
                                  <m:rPr>
                                    <m:sty m:val="p"/>
                                  </m:rPr>
                                  <a:rPr lang="en-US" b="0" i="0" smtClean="0">
                                    <a:solidFill>
                                      <a:schemeClr val="tx1"/>
                                    </a:solidFill>
                                    <a:latin typeface="Cambria Math"/>
                                  </a:rPr>
                                  <m:t>k</m:t>
                                </m:r>
                              </m:e>
                            </m:mr>
                            <m:mr>
                              <m:e>
                                <m:r>
                                  <a:rPr lang="en-US" b="0" i="0" smtClean="0">
                                    <a:solidFill>
                                      <a:schemeClr val="tx1"/>
                                    </a:solidFill>
                                    <a:latin typeface="Cambria Math"/>
                                  </a:rPr>
                                  <m:t>−</m:t>
                                </m:r>
                                <m:r>
                                  <m:rPr>
                                    <m:sty m:val="p"/>
                                  </m:rPr>
                                  <a:rPr lang="en-US" b="0" i="0" smtClean="0">
                                    <a:solidFill>
                                      <a:schemeClr val="tx1"/>
                                    </a:solidFill>
                                    <a:latin typeface="Cambria Math"/>
                                  </a:rPr>
                                  <m:t>k</m:t>
                                </m:r>
                              </m:e>
                              <m:e>
                                <m:r>
                                  <a:rPr lang="en-US" b="0" i="0" smtClean="0">
                                    <a:solidFill>
                                      <a:schemeClr val="tx1"/>
                                    </a:solidFill>
                                    <a:latin typeface="Cambria Math"/>
                                  </a:rPr>
                                  <m:t>2</m:t>
                                </m:r>
                                <m:r>
                                  <m:rPr>
                                    <m:sty m:val="p"/>
                                  </m:rPr>
                                  <a:rPr lang="en-US" b="0" i="0" smtClean="0">
                                    <a:solidFill>
                                      <a:schemeClr val="tx1"/>
                                    </a:solidFill>
                                    <a:latin typeface="Cambria Math"/>
                                  </a:rPr>
                                  <m:t>k</m:t>
                                </m:r>
                              </m:e>
                            </m:mr>
                          </m:m>
                        </m:e>
                      </m:d>
                    </m:oMath>
                  </m:oMathPara>
                </a14:m>
                <a:endParaRPr lang="en-US" dirty="0"/>
              </a:p>
            </p:txBody>
          </p:sp>
        </mc:Choice>
        <mc:Fallback xmlns="">
          <p:sp>
            <p:nvSpPr>
              <p:cNvPr id="55" name="Rectangle 54"/>
              <p:cNvSpPr>
                <a:spLocks noRot="1" noChangeAspect="1" noMove="1" noResize="1" noEditPoints="1" noAdjustHandles="1" noChangeArrowheads="1" noChangeShapeType="1" noTextEdit="1"/>
              </p:cNvSpPr>
              <p:nvPr/>
            </p:nvSpPr>
            <p:spPr>
              <a:xfrm>
                <a:off x="5906683" y="5689600"/>
                <a:ext cx="1786964" cy="559961"/>
              </a:xfrm>
              <a:prstGeom prst="rect">
                <a:avLst/>
              </a:prstGeom>
              <a:blipFill rotWithShape="1">
                <a:blip r:embed="rId4"/>
                <a:stretch>
                  <a:fillRect r="-2730"/>
                </a:stretch>
              </a:blipFill>
            </p:spPr>
            <p:txBody>
              <a:bodyPr/>
              <a:lstStyle/>
              <a:p>
                <a:r>
                  <a:rPr lang="en-US">
                    <a:noFill/>
                  </a:rPr>
                  <a:t> </a:t>
                </a:r>
              </a:p>
            </p:txBody>
          </p:sp>
        </mc:Fallback>
      </mc:AlternateContent>
      <p:cxnSp>
        <p:nvCxnSpPr>
          <p:cNvPr id="56" name="Straight Arrow Connector 55"/>
          <p:cNvCxnSpPr/>
          <p:nvPr/>
        </p:nvCxnSpPr>
        <p:spPr>
          <a:xfrm flipV="1">
            <a:off x="6927373" y="2506107"/>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51418" y="2227481"/>
            <a:ext cx="445956" cy="369332"/>
          </a:xfrm>
          <a:prstGeom prst="rect">
            <a:avLst/>
          </a:prstGeom>
        </p:spPr>
        <p:txBody>
          <a:bodyPr wrap="none">
            <a:spAutoFit/>
          </a:bodyPr>
          <a:lstStyle/>
          <a:p>
            <a:r>
              <a:rPr lang="en-US" dirty="0" smtClean="0"/>
              <a:t>k</a:t>
            </a:r>
            <a:r>
              <a:rPr lang="en-US" baseline="-25000" dirty="0" smtClean="0"/>
              <a:t>11</a:t>
            </a:r>
            <a:endParaRPr lang="en-US" dirty="0"/>
          </a:p>
        </p:txBody>
      </p:sp>
      <p:cxnSp>
        <p:nvCxnSpPr>
          <p:cNvPr id="58" name="Straight Arrow Connector 57"/>
          <p:cNvCxnSpPr/>
          <p:nvPr/>
        </p:nvCxnSpPr>
        <p:spPr>
          <a:xfrm flipV="1">
            <a:off x="7540148" y="2525157"/>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7353366" y="2226965"/>
            <a:ext cx="445956" cy="369332"/>
          </a:xfrm>
          <a:prstGeom prst="rect">
            <a:avLst/>
          </a:prstGeom>
        </p:spPr>
        <p:txBody>
          <a:bodyPr wrap="none">
            <a:spAutoFit/>
          </a:bodyPr>
          <a:lstStyle/>
          <a:p>
            <a:r>
              <a:rPr lang="en-US" dirty="0" smtClean="0"/>
              <a:t>k</a:t>
            </a:r>
            <a:r>
              <a:rPr lang="en-US" baseline="-25000" dirty="0" smtClean="0"/>
              <a:t>12</a:t>
            </a:r>
            <a:endParaRPr lang="en-US" dirty="0"/>
          </a:p>
        </p:txBody>
      </p:sp>
      <p:cxnSp>
        <p:nvCxnSpPr>
          <p:cNvPr id="60" name="Straight Arrow Connector 59"/>
          <p:cNvCxnSpPr/>
          <p:nvPr/>
        </p:nvCxnSpPr>
        <p:spPr>
          <a:xfrm flipV="1">
            <a:off x="6945086" y="3722132"/>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6793044" y="3439884"/>
            <a:ext cx="445956" cy="369332"/>
          </a:xfrm>
          <a:prstGeom prst="rect">
            <a:avLst/>
          </a:prstGeom>
        </p:spPr>
        <p:txBody>
          <a:bodyPr wrap="none">
            <a:spAutoFit/>
          </a:bodyPr>
          <a:lstStyle/>
          <a:p>
            <a:r>
              <a:rPr lang="en-US" dirty="0" smtClean="0"/>
              <a:t>k</a:t>
            </a:r>
            <a:r>
              <a:rPr lang="en-US" baseline="-25000" dirty="0" smtClean="0"/>
              <a:t>21</a:t>
            </a:r>
            <a:endParaRPr lang="en-US" dirty="0"/>
          </a:p>
        </p:txBody>
      </p:sp>
      <p:cxnSp>
        <p:nvCxnSpPr>
          <p:cNvPr id="62" name="Straight Arrow Connector 61"/>
          <p:cNvCxnSpPr/>
          <p:nvPr/>
        </p:nvCxnSpPr>
        <p:spPr>
          <a:xfrm flipV="1">
            <a:off x="7605486" y="3698156"/>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7435302" y="3410856"/>
            <a:ext cx="445956" cy="369332"/>
          </a:xfrm>
          <a:prstGeom prst="rect">
            <a:avLst/>
          </a:prstGeom>
        </p:spPr>
        <p:txBody>
          <a:bodyPr wrap="none">
            <a:spAutoFit/>
          </a:bodyPr>
          <a:lstStyle/>
          <a:p>
            <a:r>
              <a:rPr lang="en-US" dirty="0" smtClean="0"/>
              <a:t>k</a:t>
            </a:r>
            <a:r>
              <a:rPr lang="en-US" baseline="-25000" dirty="0" smtClean="0"/>
              <a:t>22</a:t>
            </a:r>
            <a:endParaRPr lang="en-US" dirty="0"/>
          </a:p>
        </p:txBody>
      </p:sp>
      <mc:AlternateContent xmlns:mc="http://schemas.openxmlformats.org/markup-compatibility/2006" xmlns:a14="http://schemas.microsoft.com/office/drawing/2010/main">
        <mc:Choice Requires="a14">
          <p:sp>
            <p:nvSpPr>
              <p:cNvPr id="64" name="Rectangle 63"/>
              <p:cNvSpPr/>
              <p:nvPr/>
            </p:nvSpPr>
            <p:spPr>
              <a:xfrm>
                <a:off x="5853131" y="4837837"/>
                <a:ext cx="1815241" cy="5544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b="0" i="0" dirty="0" smtClean="0"/>
                                  <m:t>k</m:t>
                                </m:r>
                                <m:r>
                                  <m:rPr>
                                    <m:nor/>
                                  </m:rPr>
                                  <a:rPr lang="en-US" baseline="-25000" dirty="0"/>
                                  <m:t>11</m:t>
                                </m:r>
                                <m:r>
                                  <m:rPr>
                                    <m:nor/>
                                  </m:rPr>
                                  <a:rPr lang="en-US" dirty="0"/>
                                  <m:t> </m:t>
                                </m:r>
                              </m:e>
                              <m:e>
                                <m:r>
                                  <m:rPr>
                                    <m:nor/>
                                  </m:rPr>
                                  <a:rPr lang="en-US" b="0" i="0" dirty="0" smtClean="0"/>
                                  <m:t>k</m:t>
                                </m:r>
                                <m:r>
                                  <m:rPr>
                                    <m:nor/>
                                  </m:rPr>
                                  <a:rPr lang="en-US" baseline="-25000" dirty="0"/>
                                  <m:t>12</m:t>
                                </m:r>
                                <m:r>
                                  <m:rPr>
                                    <m:nor/>
                                  </m:rPr>
                                  <a:rPr lang="en-US" dirty="0"/>
                                  <m:t> </m:t>
                                </m:r>
                              </m:e>
                            </m:mr>
                            <m:mr>
                              <m:e>
                                <m:r>
                                  <m:rPr>
                                    <m:nor/>
                                  </m:rPr>
                                  <a:rPr lang="en-US" b="0" i="0" dirty="0" smtClean="0"/>
                                  <m:t>k</m:t>
                                </m:r>
                                <m:r>
                                  <m:rPr>
                                    <m:nor/>
                                  </m:rPr>
                                  <a:rPr lang="en-US" baseline="-25000" dirty="0"/>
                                  <m:t>21</m:t>
                                </m:r>
                              </m:e>
                              <m:e>
                                <m:r>
                                  <m:rPr>
                                    <m:nor/>
                                  </m:rPr>
                                  <a:rPr lang="en-US" b="0" i="0" dirty="0" smtClean="0"/>
                                  <m:t>k</m:t>
                                </m:r>
                                <m:r>
                                  <m:rPr>
                                    <m:nor/>
                                  </m:rPr>
                                  <a:rPr lang="en-US" baseline="-25000" dirty="0"/>
                                  <m:t>22</m:t>
                                </m:r>
                                <m:r>
                                  <m:rPr>
                                    <m:nor/>
                                  </m:rPr>
                                  <a:rPr lang="en-US" dirty="0"/>
                                  <m:t> </m:t>
                                </m:r>
                              </m:e>
                            </m:mr>
                          </m:m>
                        </m:e>
                      </m:d>
                    </m:oMath>
                  </m:oMathPara>
                </a14:m>
                <a:endParaRPr lang="en-US" dirty="0"/>
              </a:p>
            </p:txBody>
          </p:sp>
        </mc:Choice>
        <mc:Fallback xmlns="">
          <p:sp>
            <p:nvSpPr>
              <p:cNvPr id="64" name="Rectangle 63"/>
              <p:cNvSpPr>
                <a:spLocks noRot="1" noChangeAspect="1" noMove="1" noResize="1" noEditPoints="1" noAdjustHandles="1" noChangeArrowheads="1" noChangeShapeType="1" noTextEdit="1"/>
              </p:cNvSpPr>
              <p:nvPr/>
            </p:nvSpPr>
            <p:spPr>
              <a:xfrm>
                <a:off x="5853131" y="4837837"/>
                <a:ext cx="1815241" cy="554447"/>
              </a:xfrm>
              <a:prstGeom prst="rect">
                <a:avLst/>
              </a:prstGeom>
              <a:blipFill rotWithShape="1">
                <a:blip r:embed="rId5"/>
                <a:stretch>
                  <a:fillRect r="-3356" b="-1099"/>
                </a:stretch>
              </a:blipFill>
            </p:spPr>
            <p:txBody>
              <a:bodyPr/>
              <a:lstStyle/>
              <a:p>
                <a:r>
                  <a:rPr lang="en-US">
                    <a:noFill/>
                  </a:rPr>
                  <a:t> </a:t>
                </a:r>
              </a:p>
            </p:txBody>
          </p:sp>
        </mc:Fallback>
      </mc:AlternateContent>
    </p:spTree>
    <p:extLst>
      <p:ext uri="{BB962C8B-B14F-4D97-AF65-F5344CB8AC3E}">
        <p14:creationId xmlns:p14="http://schemas.microsoft.com/office/powerpoint/2010/main" val="3169475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smtClean="0">
                <a:latin typeface="Times New Roman" pitchFamily="18" charset="0"/>
                <a:cs typeface="Times New Roman" pitchFamily="18" charset="0"/>
              </a:rPr>
              <a:t>Natural frequencies</a:t>
            </a:r>
            <a:endParaRPr lang="en-US" sz="3200" dirty="0">
              <a:latin typeface="Times New Roman" pitchFamily="18" charset="0"/>
              <a:cs typeface="Times New Roman" pitchFamily="18" charset="0"/>
            </a:endParaRPr>
          </a:p>
        </p:txBody>
      </p:sp>
      <p:sp>
        <p:nvSpPr>
          <p:cNvPr id="4" name="TextBox 3"/>
          <p:cNvSpPr txBox="1"/>
          <p:nvPr/>
        </p:nvSpPr>
        <p:spPr>
          <a:xfrm>
            <a:off x="21771" y="835967"/>
            <a:ext cx="2860078" cy="461665"/>
          </a:xfrm>
          <a:prstGeom prst="rect">
            <a:avLst/>
          </a:prstGeom>
          <a:noFill/>
        </p:spPr>
        <p:txBody>
          <a:bodyPr wrap="none" rtlCol="0">
            <a:spAutoFit/>
          </a:bodyPr>
          <a:lstStyle/>
          <a:p>
            <a:r>
              <a:rPr lang="en-US" sz="2400" dirty="0" err="1" smtClean="0">
                <a:latin typeface="Times New Roman" pitchFamily="18" charset="0"/>
                <a:cs typeface="Times New Roman" pitchFamily="18" charset="0"/>
              </a:rPr>
              <a:t>Det</a:t>
            </a:r>
            <a:r>
              <a:rPr lang="en-US" sz="2400" dirty="0" smtClean="0">
                <a:latin typeface="Times New Roman" pitchFamily="18" charset="0"/>
                <a:cs typeface="Times New Roman" pitchFamily="18" charset="0"/>
              </a:rPr>
              <a:t> ( K – </a:t>
            </a:r>
            <a:r>
              <a:rPr lang="el-GR" sz="2400" dirty="0" smtClean="0">
                <a:latin typeface="Times New Roman" pitchFamily="18" charset="0"/>
                <a:cs typeface="Times New Roman" pitchFamily="18" charset="0"/>
              </a:rPr>
              <a:t>ω</a:t>
            </a:r>
            <a:r>
              <a:rPr lang="en-US" sz="2400" baseline="30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 M )  = 0</a:t>
            </a:r>
            <a:endParaRPr lang="en-US" baseline="30000" dirty="0">
              <a:latin typeface="Times New Roman" pitchFamily="18" charset="0"/>
              <a:cs typeface="Times New Roman" pitchFamily="18" charset="0"/>
            </a:endParaRPr>
          </a:p>
        </p:txBody>
      </p:sp>
      <p:sp>
        <p:nvSpPr>
          <p:cNvPr id="5" name="Rectangle 4"/>
          <p:cNvSpPr/>
          <p:nvPr/>
        </p:nvSpPr>
        <p:spPr>
          <a:xfrm>
            <a:off x="152399" y="1524000"/>
            <a:ext cx="3200401" cy="2169825"/>
          </a:xfrm>
          <a:prstGeom prst="rect">
            <a:avLst/>
          </a:prstGeom>
        </p:spPr>
        <p:txBody>
          <a:bodyPr wrap="square">
            <a:spAutoFit/>
          </a:bodyPr>
          <a:lstStyle/>
          <a:p>
            <a:pPr>
              <a:lnSpc>
                <a:spcPct val="150000"/>
              </a:lnSpc>
            </a:pPr>
            <a:r>
              <a:rPr lang="en-US" dirty="0" smtClean="0">
                <a:latin typeface="Times New Roman" pitchFamily="18" charset="0"/>
                <a:cs typeface="Times New Roman" pitchFamily="18" charset="0"/>
              </a:rPr>
              <a:t>K = Stiffness matrix</a:t>
            </a:r>
          </a:p>
          <a:p>
            <a:pPr>
              <a:lnSpc>
                <a:spcPct val="150000"/>
              </a:lnSpc>
            </a:pPr>
            <a:r>
              <a:rPr lang="en-US" dirty="0" smtClean="0">
                <a:latin typeface="Times New Roman" pitchFamily="18" charset="0"/>
                <a:cs typeface="Times New Roman" pitchFamily="18" charset="0"/>
              </a:rPr>
              <a:t>M = Mass matrix</a:t>
            </a:r>
          </a:p>
          <a:p>
            <a:pPr>
              <a:lnSpc>
                <a:spcPct val="150000"/>
              </a:lnSpc>
            </a:pPr>
            <a:r>
              <a:rPr lang="en-US" dirty="0" smtClean="0">
                <a:latin typeface="Times New Roman" pitchFamily="18" charset="0"/>
                <a:cs typeface="Times New Roman" pitchFamily="18" charset="0"/>
              </a:rPr>
              <a:t>ω = natural frequency</a:t>
            </a:r>
          </a:p>
          <a:p>
            <a:pPr>
              <a:lnSpc>
                <a:spcPct val="150000"/>
              </a:lnSpc>
            </a:pPr>
            <a:r>
              <a:rPr lang="en-US" dirty="0" err="1" smtClean="0">
                <a:latin typeface="Times New Roman" pitchFamily="18" charset="0"/>
                <a:cs typeface="Times New Roman" pitchFamily="18" charset="0"/>
              </a:rPr>
              <a:t>Det</a:t>
            </a:r>
            <a:r>
              <a:rPr lang="en-US" dirty="0" smtClean="0">
                <a:latin typeface="Times New Roman" pitchFamily="18" charset="0"/>
                <a:cs typeface="Times New Roman" pitchFamily="18" charset="0"/>
              </a:rPr>
              <a:t> = determinate of  matrix</a:t>
            </a:r>
          </a:p>
          <a:p>
            <a:pPr>
              <a:lnSpc>
                <a:spcPct val="150000"/>
              </a:lnSpc>
            </a:pPr>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65" name="Rectangle 64"/>
              <p:cNvSpPr/>
              <p:nvPr/>
            </p:nvSpPr>
            <p:spPr>
              <a:xfrm>
                <a:off x="541609" y="3962400"/>
                <a:ext cx="1815241" cy="5544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b="0" i="0" dirty="0" smtClean="0"/>
                                  <m:t>k</m:t>
                                </m:r>
                                <m:r>
                                  <m:rPr>
                                    <m:nor/>
                                  </m:rPr>
                                  <a:rPr lang="en-US" baseline="-25000" dirty="0"/>
                                  <m:t>11</m:t>
                                </m:r>
                                <m:r>
                                  <m:rPr>
                                    <m:nor/>
                                  </m:rPr>
                                  <a:rPr lang="en-US" dirty="0"/>
                                  <m:t> </m:t>
                                </m:r>
                              </m:e>
                              <m:e>
                                <m:r>
                                  <m:rPr>
                                    <m:nor/>
                                  </m:rPr>
                                  <a:rPr lang="en-US" b="0" i="0" dirty="0" smtClean="0"/>
                                  <m:t>k</m:t>
                                </m:r>
                                <m:r>
                                  <m:rPr>
                                    <m:nor/>
                                  </m:rPr>
                                  <a:rPr lang="en-US" baseline="-25000" dirty="0"/>
                                  <m:t>12</m:t>
                                </m:r>
                                <m:r>
                                  <m:rPr>
                                    <m:nor/>
                                  </m:rPr>
                                  <a:rPr lang="en-US" dirty="0"/>
                                  <m:t> </m:t>
                                </m:r>
                              </m:e>
                            </m:mr>
                            <m:mr>
                              <m:e>
                                <m:r>
                                  <m:rPr>
                                    <m:nor/>
                                  </m:rPr>
                                  <a:rPr lang="en-US" b="0" i="0" dirty="0" smtClean="0"/>
                                  <m:t>k</m:t>
                                </m:r>
                                <m:r>
                                  <m:rPr>
                                    <m:nor/>
                                  </m:rPr>
                                  <a:rPr lang="en-US" baseline="-25000" dirty="0"/>
                                  <m:t>21</m:t>
                                </m:r>
                              </m:e>
                              <m:e>
                                <m:r>
                                  <m:rPr>
                                    <m:nor/>
                                  </m:rPr>
                                  <a:rPr lang="en-US" b="0" i="0" dirty="0" smtClean="0"/>
                                  <m:t>k</m:t>
                                </m:r>
                                <m:r>
                                  <m:rPr>
                                    <m:nor/>
                                  </m:rPr>
                                  <a:rPr lang="en-US" baseline="-25000" dirty="0"/>
                                  <m:t>22</m:t>
                                </m:r>
                                <m:r>
                                  <m:rPr>
                                    <m:nor/>
                                  </m:rPr>
                                  <a:rPr lang="en-US" dirty="0"/>
                                  <m:t> </m:t>
                                </m:r>
                              </m:e>
                            </m:mr>
                          </m:m>
                        </m:e>
                      </m:d>
                    </m:oMath>
                  </m:oMathPara>
                </a14:m>
                <a:endParaRPr lang="en-US" dirty="0"/>
              </a:p>
            </p:txBody>
          </p:sp>
        </mc:Choice>
        <mc:Fallback xmlns="">
          <p:sp>
            <p:nvSpPr>
              <p:cNvPr id="65" name="Rectangle 64"/>
              <p:cNvSpPr>
                <a:spLocks noRot="1" noChangeAspect="1" noMove="1" noResize="1" noEditPoints="1" noAdjustHandles="1" noChangeArrowheads="1" noChangeShapeType="1" noTextEdit="1"/>
              </p:cNvSpPr>
              <p:nvPr/>
            </p:nvSpPr>
            <p:spPr>
              <a:xfrm>
                <a:off x="541609" y="3962400"/>
                <a:ext cx="1815241" cy="554447"/>
              </a:xfrm>
              <a:prstGeom prst="rect">
                <a:avLst/>
              </a:prstGeom>
              <a:blipFill rotWithShape="1">
                <a:blip r:embed="rId2"/>
                <a:stretch>
                  <a:fillRect r="-3020" b="-10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Rectangle 65"/>
              <p:cNvSpPr/>
              <p:nvPr/>
            </p:nvSpPr>
            <p:spPr>
              <a:xfrm>
                <a:off x="541609" y="4837837"/>
                <a:ext cx="1975541" cy="5078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𝑀</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m</m:t>
                                </m:r>
                                <m:r>
                                  <m:rPr>
                                    <m:nor/>
                                  </m:rPr>
                                  <a:rPr lang="en-US" baseline="-25000" dirty="0"/>
                                  <m:t>11</m:t>
                                </m:r>
                                <m:r>
                                  <m:rPr>
                                    <m:nor/>
                                  </m:rPr>
                                  <a:rPr lang="en-US" dirty="0"/>
                                  <m:t> </m:t>
                                </m:r>
                              </m:e>
                              <m:e>
                                <m:r>
                                  <m:rPr>
                                    <m:nor/>
                                  </m:rPr>
                                  <a:rPr lang="en-US" dirty="0"/>
                                  <m:t>m</m:t>
                                </m:r>
                                <m:r>
                                  <m:rPr>
                                    <m:nor/>
                                  </m:rPr>
                                  <a:rPr lang="en-US" baseline="-25000" dirty="0"/>
                                  <m:t>12</m:t>
                                </m:r>
                                <m:r>
                                  <m:rPr>
                                    <m:nor/>
                                  </m:rPr>
                                  <a:rPr lang="en-US" dirty="0"/>
                                  <m:t> </m:t>
                                </m:r>
                              </m:e>
                            </m:mr>
                            <m:mr>
                              <m:e>
                                <m:r>
                                  <m:rPr>
                                    <m:nor/>
                                  </m:rPr>
                                  <a:rPr lang="en-US" dirty="0"/>
                                  <m:t>m</m:t>
                                </m:r>
                                <m:r>
                                  <m:rPr>
                                    <m:nor/>
                                  </m:rPr>
                                  <a:rPr lang="en-US" baseline="-25000" dirty="0"/>
                                  <m:t>21</m:t>
                                </m:r>
                              </m:e>
                              <m:e>
                                <m:r>
                                  <m:rPr>
                                    <m:nor/>
                                  </m:rPr>
                                  <a:rPr lang="en-US" dirty="0"/>
                                  <m:t>m</m:t>
                                </m:r>
                                <m:r>
                                  <m:rPr>
                                    <m:nor/>
                                  </m:rPr>
                                  <a:rPr lang="en-US" baseline="-25000" dirty="0"/>
                                  <m:t>22</m:t>
                                </m:r>
                                <m:r>
                                  <m:rPr>
                                    <m:nor/>
                                  </m:rPr>
                                  <a:rPr lang="en-US" dirty="0"/>
                                  <m:t> </m:t>
                                </m:r>
                              </m:e>
                            </m:mr>
                          </m:m>
                        </m:e>
                      </m:d>
                    </m:oMath>
                  </m:oMathPara>
                </a14:m>
                <a:endParaRPr lang="en-US" dirty="0"/>
              </a:p>
            </p:txBody>
          </p:sp>
        </mc:Choice>
        <mc:Fallback xmlns="">
          <p:sp>
            <p:nvSpPr>
              <p:cNvPr id="66" name="Rectangle 65"/>
              <p:cNvSpPr>
                <a:spLocks noRot="1" noChangeAspect="1" noMove="1" noResize="1" noEditPoints="1" noAdjustHandles="1" noChangeArrowheads="1" noChangeShapeType="1" noTextEdit="1"/>
              </p:cNvSpPr>
              <p:nvPr/>
            </p:nvSpPr>
            <p:spPr>
              <a:xfrm>
                <a:off x="541609" y="4837837"/>
                <a:ext cx="1975541" cy="507896"/>
              </a:xfrm>
              <a:prstGeom prst="rect">
                <a:avLst/>
              </a:prstGeom>
              <a:blipFill rotWithShape="1">
                <a:blip r:embed="rId3"/>
                <a:stretch>
                  <a:fillRect r="-3395" b="-9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Rectangle 66"/>
              <p:cNvSpPr/>
              <p:nvPr/>
            </p:nvSpPr>
            <p:spPr>
              <a:xfrm>
                <a:off x="541609" y="5562600"/>
                <a:ext cx="2393156" cy="506805"/>
              </a:xfrm>
              <a:prstGeom prst="rect">
                <a:avLst/>
              </a:prstGeom>
            </p:spPr>
            <p:txBody>
              <a:bodyPr wrap="none">
                <a:spAutoFit/>
              </a:bodyPr>
              <a:lstStyle/>
              <a:p>
                <a:r>
                  <a:rPr lang="el-GR" dirty="0" smtClean="0"/>
                  <a:t>ω</a:t>
                </a:r>
                <a:r>
                  <a:rPr lang="en-US" baseline="30000" dirty="0" smtClean="0"/>
                  <a:t>2</a:t>
                </a:r>
                <a14:m>
                  <m:oMath xmlns:m="http://schemas.openxmlformats.org/officeDocument/2006/math">
                    <m:r>
                      <a:rPr lang="en-US" i="1">
                        <a:latin typeface="Cambria Math"/>
                      </a:rPr>
                      <m:t>𝑀</m:t>
                    </m:r>
                    <m:r>
                      <a:rPr lang="en-US" i="1">
                        <a:latin typeface="Cambria Math"/>
                      </a:rPr>
                      <m:t>=</m:t>
                    </m:r>
                    <m:r>
                      <m:rPr>
                        <m:nor/>
                      </m:rPr>
                      <a:rPr lang="el-GR" dirty="0"/>
                      <m:t>ω</m:t>
                    </m:r>
                    <m:r>
                      <m:rPr>
                        <m:nor/>
                      </m:rPr>
                      <a:rPr lang="en-US" baseline="30000" dirty="0"/>
                      <m:t>2</m:t>
                    </m:r>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m</m:t>
                              </m:r>
                              <m:r>
                                <m:rPr>
                                  <m:nor/>
                                </m:rPr>
                                <a:rPr lang="en-US" baseline="-25000" dirty="0"/>
                                <m:t>11</m:t>
                              </m:r>
                              <m:r>
                                <m:rPr>
                                  <m:nor/>
                                </m:rPr>
                                <a:rPr lang="en-US" dirty="0"/>
                                <m:t> </m:t>
                              </m:r>
                            </m:e>
                            <m:e>
                              <m:r>
                                <m:rPr>
                                  <m:nor/>
                                </m:rPr>
                                <a:rPr lang="en-US" dirty="0"/>
                                <m:t>m</m:t>
                              </m:r>
                              <m:r>
                                <m:rPr>
                                  <m:nor/>
                                </m:rPr>
                                <a:rPr lang="en-US" baseline="-25000" dirty="0"/>
                                <m:t>12</m:t>
                              </m:r>
                              <m:r>
                                <m:rPr>
                                  <m:nor/>
                                </m:rPr>
                                <a:rPr lang="en-US" dirty="0"/>
                                <m:t> </m:t>
                              </m:r>
                            </m:e>
                          </m:mr>
                          <m:mr>
                            <m:e>
                              <m:r>
                                <m:rPr>
                                  <m:nor/>
                                </m:rPr>
                                <a:rPr lang="en-US" dirty="0"/>
                                <m:t>m</m:t>
                              </m:r>
                              <m:r>
                                <m:rPr>
                                  <m:nor/>
                                </m:rPr>
                                <a:rPr lang="en-US" baseline="-25000" dirty="0"/>
                                <m:t>21</m:t>
                              </m:r>
                            </m:e>
                            <m:e>
                              <m:r>
                                <m:rPr>
                                  <m:nor/>
                                </m:rPr>
                                <a:rPr lang="en-US" dirty="0"/>
                                <m:t>m</m:t>
                              </m:r>
                              <m:r>
                                <m:rPr>
                                  <m:nor/>
                                </m:rPr>
                                <a:rPr lang="en-US" baseline="-25000" dirty="0"/>
                                <m:t>22</m:t>
                              </m:r>
                              <m:r>
                                <m:rPr>
                                  <m:nor/>
                                </m:rPr>
                                <a:rPr lang="en-US" dirty="0"/>
                                <m:t> </m:t>
                              </m:r>
                            </m:e>
                          </m:mr>
                        </m:m>
                      </m:e>
                    </m:d>
                  </m:oMath>
                </a14:m>
                <a:endParaRPr lang="en-US" dirty="0"/>
              </a:p>
            </p:txBody>
          </p:sp>
        </mc:Choice>
        <mc:Fallback xmlns="">
          <p:sp>
            <p:nvSpPr>
              <p:cNvPr id="67" name="Rectangle 66"/>
              <p:cNvSpPr>
                <a:spLocks noRot="1" noChangeAspect="1" noMove="1" noResize="1" noEditPoints="1" noAdjustHandles="1" noChangeArrowheads="1" noChangeShapeType="1" noTextEdit="1"/>
              </p:cNvSpPr>
              <p:nvPr/>
            </p:nvSpPr>
            <p:spPr>
              <a:xfrm>
                <a:off x="541609" y="5562600"/>
                <a:ext cx="2393156" cy="506805"/>
              </a:xfrm>
              <a:prstGeom prst="rect">
                <a:avLst/>
              </a:prstGeom>
              <a:blipFill rotWithShape="1">
                <a:blip r:embed="rId4"/>
                <a:stretch>
                  <a:fillRect l="-2296" r="-3571" b="-84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800600" y="986525"/>
                <a:ext cx="4157548" cy="554447"/>
              </a:xfrm>
              <a:prstGeom prst="rect">
                <a:avLst/>
              </a:prstGeom>
            </p:spPr>
            <p:txBody>
              <a:bodyPr wrap="none">
                <a:spAutoFit/>
              </a:bodyPr>
              <a:lstStyle/>
              <a:p>
                <a:r>
                  <a:rPr lang="en-US" dirty="0">
                    <a:latin typeface="Times New Roman" pitchFamily="18" charset="0"/>
                    <a:cs typeface="Times New Roman" pitchFamily="18" charset="0"/>
                  </a:rPr>
                  <a:t>K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   =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k</m:t>
                              </m:r>
                              <m:r>
                                <m:rPr>
                                  <m:nor/>
                                </m:rPr>
                                <a:rPr lang="en-US" baseline="-25000" dirty="0"/>
                                <m:t>11</m:t>
                              </m:r>
                              <m:r>
                                <m:rPr>
                                  <m:nor/>
                                </m:rPr>
                                <a:rPr lang="en-US" dirty="0"/>
                                <m:t> </m:t>
                              </m:r>
                            </m:e>
                            <m:e>
                              <m:r>
                                <m:rPr>
                                  <m:nor/>
                                </m:rPr>
                                <a:rPr lang="en-US" dirty="0"/>
                                <m:t>k</m:t>
                              </m:r>
                              <m:r>
                                <m:rPr>
                                  <m:nor/>
                                </m:rPr>
                                <a:rPr lang="en-US" baseline="-25000" dirty="0"/>
                                <m:t>12</m:t>
                              </m:r>
                              <m:r>
                                <m:rPr>
                                  <m:nor/>
                                </m:rPr>
                                <a:rPr lang="en-US" dirty="0"/>
                                <m:t> </m:t>
                              </m:r>
                            </m:e>
                          </m:mr>
                          <m:mr>
                            <m:e>
                              <m:r>
                                <m:rPr>
                                  <m:nor/>
                                </m:rPr>
                                <a:rPr lang="en-US" dirty="0"/>
                                <m:t>k</m:t>
                              </m:r>
                              <m:r>
                                <m:rPr>
                                  <m:nor/>
                                </m:rPr>
                                <a:rPr lang="en-US" baseline="-25000" dirty="0"/>
                                <m:t>21</m:t>
                              </m:r>
                            </m:e>
                            <m:e>
                              <m:r>
                                <m:rPr>
                                  <m:nor/>
                                </m:rPr>
                                <a:rPr lang="en-US" dirty="0"/>
                                <m:t>k</m:t>
                              </m:r>
                              <m:r>
                                <m:rPr>
                                  <m:nor/>
                                </m:rPr>
                                <a:rPr lang="en-US" baseline="-25000" dirty="0"/>
                                <m:t>22</m:t>
                              </m:r>
                              <m:r>
                                <m:rPr>
                                  <m:nor/>
                                </m:rPr>
                                <a:rPr lang="en-US" dirty="0"/>
                                <m:t> </m:t>
                              </m:r>
                            </m:e>
                          </m:mr>
                        </m:m>
                      </m:e>
                    </m:d>
                  </m:oMath>
                </a14:m>
                <a:r>
                  <a:rPr lang="en-US" dirty="0" smtClean="0"/>
                  <a:t> - </a:t>
                </a:r>
                <a:r>
                  <a:rPr lang="el-GR" dirty="0" smtClean="0"/>
                  <a:t>ω</a:t>
                </a:r>
                <a:r>
                  <a:rPr lang="en-US" baseline="30000" dirty="0" smtClean="0"/>
                  <a:t>2</a:t>
                </a:r>
                <a:r>
                  <a:rPr lang="en-US" dirty="0" smtClean="0"/>
                  <a:t>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m</m:t>
                              </m:r>
                              <m:r>
                                <m:rPr>
                                  <m:nor/>
                                </m:rPr>
                                <a:rPr lang="en-US" baseline="-25000" dirty="0"/>
                                <m:t>11</m:t>
                              </m:r>
                              <m:r>
                                <m:rPr>
                                  <m:nor/>
                                </m:rPr>
                                <a:rPr lang="en-US" dirty="0"/>
                                <m:t> </m:t>
                              </m:r>
                            </m:e>
                            <m:e>
                              <m:r>
                                <m:rPr>
                                  <m:nor/>
                                </m:rPr>
                                <a:rPr lang="en-US" dirty="0"/>
                                <m:t>m</m:t>
                              </m:r>
                              <m:r>
                                <m:rPr>
                                  <m:nor/>
                                </m:rPr>
                                <a:rPr lang="en-US" baseline="-25000" dirty="0"/>
                                <m:t>12</m:t>
                              </m:r>
                              <m:r>
                                <m:rPr>
                                  <m:nor/>
                                </m:rPr>
                                <a:rPr lang="en-US" dirty="0"/>
                                <m:t> </m:t>
                              </m:r>
                            </m:e>
                          </m:mr>
                          <m:mr>
                            <m:e>
                              <m:r>
                                <m:rPr>
                                  <m:nor/>
                                </m:rPr>
                                <a:rPr lang="en-US" dirty="0"/>
                                <m:t>m</m:t>
                              </m:r>
                              <m:r>
                                <m:rPr>
                                  <m:nor/>
                                </m:rPr>
                                <a:rPr lang="en-US" baseline="-25000" dirty="0"/>
                                <m:t>21</m:t>
                              </m:r>
                            </m:e>
                            <m:e>
                              <m:r>
                                <m:rPr>
                                  <m:nor/>
                                </m:rPr>
                                <a:rPr lang="en-US" dirty="0"/>
                                <m:t>m</m:t>
                              </m:r>
                              <m:r>
                                <m:rPr>
                                  <m:nor/>
                                </m:rPr>
                                <a:rPr lang="en-US" baseline="-25000" dirty="0"/>
                                <m:t>22</m:t>
                              </m:r>
                              <m:r>
                                <m:rPr>
                                  <m:nor/>
                                </m:rPr>
                                <a:rPr lang="en-US" dirty="0"/>
                                <m:t> </m:t>
                              </m:r>
                            </m:e>
                          </m:mr>
                        </m:m>
                      </m:e>
                    </m:d>
                  </m:oMath>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800600" y="986525"/>
                <a:ext cx="4157548" cy="554447"/>
              </a:xfrm>
              <a:prstGeom prst="rect">
                <a:avLst/>
              </a:prstGeom>
              <a:blipFill rotWithShape="1">
                <a:blip r:embed="rId5"/>
                <a:stretch>
                  <a:fillRect l="-1320" r="-1466" b="-1099"/>
                </a:stretch>
              </a:blipFill>
            </p:spPr>
            <p:txBody>
              <a:bodyPr/>
              <a:lstStyle/>
              <a:p>
                <a:r>
                  <a:rPr lang="en-US">
                    <a:noFill/>
                  </a:rPr>
                  <a:t> </a:t>
                </a:r>
              </a:p>
            </p:txBody>
          </p:sp>
        </mc:Fallback>
      </mc:AlternateContent>
      <p:cxnSp>
        <p:nvCxnSpPr>
          <p:cNvPr id="12" name="Straight Connector 11"/>
          <p:cNvCxnSpPr>
            <a:stCxn id="2" idx="2"/>
          </p:cNvCxnSpPr>
          <p:nvPr/>
        </p:nvCxnSpPr>
        <p:spPr>
          <a:xfrm>
            <a:off x="4572000" y="762000"/>
            <a:ext cx="76200" cy="617220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Rectangle 67"/>
              <p:cNvSpPr/>
              <p:nvPr/>
            </p:nvSpPr>
            <p:spPr>
              <a:xfrm>
                <a:off x="4800600" y="1905000"/>
                <a:ext cx="4343497" cy="554447"/>
              </a:xfrm>
              <a:prstGeom prst="rect">
                <a:avLst/>
              </a:prstGeom>
            </p:spPr>
            <p:txBody>
              <a:bodyPr wrap="none">
                <a:spAutoFit/>
              </a:bodyPr>
              <a:lstStyle/>
              <a:p>
                <a:r>
                  <a:rPr lang="en-US" dirty="0">
                    <a:latin typeface="Times New Roman" pitchFamily="18" charset="0"/>
                    <a:cs typeface="Times New Roman" pitchFamily="18" charset="0"/>
                  </a:rPr>
                  <a:t>K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   =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k</m:t>
                              </m:r>
                              <m:r>
                                <m:rPr>
                                  <m:nor/>
                                </m:rPr>
                                <a:rPr lang="en-US" baseline="-25000" dirty="0"/>
                                <m:t>11</m:t>
                              </m:r>
                              <m:r>
                                <m:rPr>
                                  <m:nor/>
                                </m:rPr>
                                <a:rPr lang="en-US" dirty="0"/>
                                <m:t> </m:t>
                              </m:r>
                            </m:e>
                            <m:e>
                              <m:r>
                                <m:rPr>
                                  <m:nor/>
                                </m:rPr>
                                <a:rPr lang="en-US" dirty="0"/>
                                <m:t>k</m:t>
                              </m:r>
                              <m:r>
                                <m:rPr>
                                  <m:nor/>
                                </m:rPr>
                                <a:rPr lang="en-US" baseline="-25000" dirty="0"/>
                                <m:t>12</m:t>
                              </m:r>
                              <m:r>
                                <m:rPr>
                                  <m:nor/>
                                </m:rPr>
                                <a:rPr lang="en-US" dirty="0"/>
                                <m:t> </m:t>
                              </m:r>
                            </m:e>
                          </m:mr>
                          <m:mr>
                            <m:e>
                              <m:r>
                                <m:rPr>
                                  <m:nor/>
                                </m:rPr>
                                <a:rPr lang="en-US" dirty="0"/>
                                <m:t>k</m:t>
                              </m:r>
                              <m:r>
                                <m:rPr>
                                  <m:nor/>
                                </m:rPr>
                                <a:rPr lang="en-US" baseline="-25000" dirty="0"/>
                                <m:t>21</m:t>
                              </m:r>
                            </m:e>
                            <m:e>
                              <m:r>
                                <m:rPr>
                                  <m:nor/>
                                </m:rPr>
                                <a:rPr lang="en-US" dirty="0"/>
                                <m:t>k</m:t>
                              </m:r>
                              <m:r>
                                <m:rPr>
                                  <m:nor/>
                                </m:rPr>
                                <a:rPr lang="en-US" baseline="-25000" dirty="0"/>
                                <m:t>22</m:t>
                              </m:r>
                              <m:r>
                                <m:rPr>
                                  <m:nor/>
                                </m:rPr>
                                <a:rPr lang="en-US" dirty="0"/>
                                <m:t> </m:t>
                              </m:r>
                            </m:e>
                          </m:mr>
                        </m:m>
                      </m:e>
                    </m:d>
                  </m:oMath>
                </a14:m>
                <a:r>
                  <a:rPr lang="en-US" dirty="0" smtClean="0"/>
                  <a:t> -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l-GR" dirty="0"/>
                                <m:t>ω</m:t>
                              </m:r>
                              <m:r>
                                <m:rPr>
                                  <m:nor/>
                                </m:rPr>
                                <a:rPr lang="en-US" baseline="30000" dirty="0"/>
                                <m:t>2</m:t>
                              </m:r>
                              <m:r>
                                <m:rPr>
                                  <m:nor/>
                                </m:rPr>
                                <a:rPr lang="en-US" dirty="0"/>
                                <m:t>m</m:t>
                              </m:r>
                              <m:r>
                                <m:rPr>
                                  <m:nor/>
                                </m:rPr>
                                <a:rPr lang="en-US" baseline="-25000" dirty="0"/>
                                <m:t>11</m:t>
                              </m:r>
                              <m:r>
                                <m:rPr>
                                  <m:nor/>
                                </m:rPr>
                                <a:rPr lang="en-US" dirty="0"/>
                                <m:t> </m:t>
                              </m:r>
                            </m:e>
                            <m:e>
                              <m:r>
                                <m:rPr>
                                  <m:nor/>
                                </m:rPr>
                                <a:rPr lang="el-GR" dirty="0"/>
                                <m:t>ω</m:t>
                              </m:r>
                              <m:r>
                                <m:rPr>
                                  <m:nor/>
                                </m:rPr>
                                <a:rPr lang="en-US" baseline="30000" dirty="0"/>
                                <m:t>2</m:t>
                              </m:r>
                              <m:r>
                                <m:rPr>
                                  <m:nor/>
                                </m:rPr>
                                <a:rPr lang="en-US" dirty="0"/>
                                <m:t>m</m:t>
                              </m:r>
                              <m:r>
                                <m:rPr>
                                  <m:nor/>
                                </m:rPr>
                                <a:rPr lang="en-US" baseline="-25000" dirty="0"/>
                                <m:t>12</m:t>
                              </m:r>
                              <m:r>
                                <m:rPr>
                                  <m:nor/>
                                </m:rPr>
                                <a:rPr lang="en-US" dirty="0"/>
                                <m:t> </m:t>
                              </m:r>
                            </m:e>
                          </m:mr>
                          <m:mr>
                            <m:e>
                              <m:r>
                                <m:rPr>
                                  <m:nor/>
                                </m:rPr>
                                <a:rPr lang="el-GR" dirty="0"/>
                                <m:t>ω</m:t>
                              </m:r>
                              <m:r>
                                <m:rPr>
                                  <m:nor/>
                                </m:rPr>
                                <a:rPr lang="en-US" baseline="30000" dirty="0"/>
                                <m:t>2</m:t>
                              </m:r>
                              <m:r>
                                <m:rPr>
                                  <m:nor/>
                                </m:rPr>
                                <a:rPr lang="en-US" dirty="0"/>
                                <m:t>m</m:t>
                              </m:r>
                              <m:r>
                                <m:rPr>
                                  <m:nor/>
                                </m:rPr>
                                <a:rPr lang="en-US" baseline="-25000" dirty="0"/>
                                <m:t>21</m:t>
                              </m:r>
                            </m:e>
                            <m:e>
                              <m:r>
                                <m:rPr>
                                  <m:nor/>
                                </m:rPr>
                                <a:rPr lang="el-GR" dirty="0"/>
                                <m:t>ω</m:t>
                              </m:r>
                              <m:r>
                                <m:rPr>
                                  <m:nor/>
                                </m:rPr>
                                <a:rPr lang="en-US" baseline="30000" dirty="0"/>
                                <m:t>2</m:t>
                              </m:r>
                              <m:r>
                                <m:rPr>
                                  <m:nor/>
                                </m:rPr>
                                <a:rPr lang="en-US" dirty="0"/>
                                <m:t>m</m:t>
                              </m:r>
                              <m:r>
                                <m:rPr>
                                  <m:nor/>
                                </m:rPr>
                                <a:rPr lang="en-US" baseline="-25000" dirty="0"/>
                                <m:t>22</m:t>
                              </m:r>
                              <m:r>
                                <m:rPr>
                                  <m:nor/>
                                </m:rPr>
                                <a:rPr lang="en-US" dirty="0"/>
                                <m:t> </m:t>
                              </m:r>
                            </m:e>
                          </m:mr>
                        </m:m>
                      </m:e>
                    </m:d>
                  </m:oMath>
                </a14:m>
                <a:endParaRPr lang="en-US" dirty="0"/>
              </a:p>
            </p:txBody>
          </p:sp>
        </mc:Choice>
        <mc:Fallback xmlns="">
          <p:sp>
            <p:nvSpPr>
              <p:cNvPr id="68" name="Rectangle 67"/>
              <p:cNvSpPr>
                <a:spLocks noRot="1" noChangeAspect="1" noMove="1" noResize="1" noEditPoints="1" noAdjustHandles="1" noChangeArrowheads="1" noChangeShapeType="1" noTextEdit="1"/>
              </p:cNvSpPr>
              <p:nvPr/>
            </p:nvSpPr>
            <p:spPr>
              <a:xfrm>
                <a:off x="4800600" y="1905000"/>
                <a:ext cx="4343497" cy="554447"/>
              </a:xfrm>
              <a:prstGeom prst="rect">
                <a:avLst/>
              </a:prstGeom>
              <a:blipFill rotWithShape="1">
                <a:blip r:embed="rId6"/>
                <a:stretch>
                  <a:fillRect l="-1264" r="-1545" b="-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4707625" y="2614020"/>
                <a:ext cx="3859646" cy="753732"/>
              </a:xfrm>
              <a:prstGeom prst="rect">
                <a:avLst/>
              </a:prstGeom>
            </p:spPr>
            <p:txBody>
              <a:bodyPr wrap="none">
                <a:spAutoFit/>
              </a:bodyPr>
              <a:lstStyle/>
              <a:p>
                <a:r>
                  <a:rPr lang="en-US" dirty="0" smtClean="0">
                    <a:latin typeface="Times New Roman" pitchFamily="18" charset="0"/>
                    <a:cs typeface="Times New Roman" pitchFamily="18" charset="0"/>
                  </a:rPr>
                  <a:t>K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 M   =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m:rPr>
                                  <m:nor/>
                                </m:rPr>
                                <a:rPr lang="en-US" dirty="0"/>
                                <m:t>k</m:t>
                              </m:r>
                              <m:r>
                                <m:rPr>
                                  <m:nor/>
                                </m:rPr>
                                <a:rPr lang="en-US" baseline="-25000" dirty="0"/>
                                <m:t>11</m:t>
                              </m:r>
                              <m:r>
                                <m:rPr>
                                  <m:nor/>
                                </m:rPr>
                                <a:rPr lang="en-US" b="0" i="0" baseline="-25000" dirty="0" smtClean="0"/>
                                <m:t> </m:t>
                              </m:r>
                              <m:r>
                                <m:rPr>
                                  <m:nor/>
                                </m:rPr>
                                <a:rPr lang="en-US" dirty="0"/>
                                <m:t>−</m:t>
                              </m:r>
                              <m:r>
                                <m:rPr>
                                  <m:nor/>
                                </m:rPr>
                                <a:rPr lang="el-GR" dirty="0"/>
                                <m:t>ω</m:t>
                              </m:r>
                              <m:r>
                                <m:rPr>
                                  <m:nor/>
                                </m:rPr>
                                <a:rPr lang="en-US" baseline="30000" dirty="0"/>
                                <m:t>2</m:t>
                              </m:r>
                              <m:r>
                                <m:rPr>
                                  <m:nor/>
                                </m:rPr>
                                <a:rPr lang="en-US" dirty="0"/>
                                <m:t>m</m:t>
                              </m:r>
                              <m:r>
                                <m:rPr>
                                  <m:nor/>
                                </m:rPr>
                                <a:rPr lang="en-US" baseline="-25000" dirty="0"/>
                                <m:t>11</m:t>
                              </m:r>
                            </m:e>
                            <m:e>
                              <m:r>
                                <m:rPr>
                                  <m:nor/>
                                </m:rPr>
                                <a:rPr lang="en-US" dirty="0"/>
                                <m:t>k</m:t>
                              </m:r>
                              <m:r>
                                <m:rPr>
                                  <m:nor/>
                                </m:rPr>
                                <a:rPr lang="en-US" baseline="-25000" dirty="0"/>
                                <m:t>12</m:t>
                              </m:r>
                              <m:r>
                                <m:rPr>
                                  <m:nor/>
                                </m:rPr>
                                <a:rPr lang="en-US" dirty="0"/>
                                <m:t>−</m:t>
                              </m:r>
                              <m:r>
                                <m:rPr>
                                  <m:nor/>
                                </m:rPr>
                                <a:rPr lang="el-GR" dirty="0"/>
                                <m:t>ω</m:t>
                              </m:r>
                              <m:r>
                                <m:rPr>
                                  <m:nor/>
                                </m:rPr>
                                <a:rPr lang="en-US" baseline="30000" dirty="0"/>
                                <m:t>2</m:t>
                              </m:r>
                              <m:r>
                                <m:rPr>
                                  <m:nor/>
                                </m:rPr>
                                <a:rPr lang="en-US" dirty="0"/>
                                <m:t>m</m:t>
                              </m:r>
                              <m:r>
                                <m:rPr>
                                  <m:nor/>
                                </m:rPr>
                                <a:rPr lang="en-US" b="0" i="0" baseline="-25000" dirty="0" smtClean="0"/>
                                <m:t>21</m:t>
                              </m:r>
                            </m:e>
                          </m:mr>
                          <m:mr>
                            <m:e>
                              <m:r>
                                <m:rPr>
                                  <m:nor/>
                                </m:rPr>
                                <a:rPr lang="en-US" dirty="0"/>
                                <m:t>k</m:t>
                              </m:r>
                              <m:r>
                                <m:rPr>
                                  <m:nor/>
                                </m:rPr>
                                <a:rPr lang="en-US" baseline="-25000" dirty="0"/>
                                <m:t>21</m:t>
                              </m:r>
                              <m:r>
                                <m:rPr>
                                  <m:nor/>
                                </m:rPr>
                                <a:rPr lang="en-US" b="0" i="0" baseline="-25000" dirty="0" smtClean="0"/>
                                <m:t>  </m:t>
                              </m:r>
                              <m:r>
                                <m:rPr>
                                  <m:nor/>
                                </m:rPr>
                                <a:rPr lang="en-US" dirty="0"/>
                                <m:t>−</m:t>
                              </m:r>
                              <m:r>
                                <m:rPr>
                                  <m:nor/>
                                </m:rPr>
                                <a:rPr lang="el-GR" dirty="0"/>
                                <m:t>ω</m:t>
                              </m:r>
                              <m:r>
                                <m:rPr>
                                  <m:nor/>
                                </m:rPr>
                                <a:rPr lang="en-US" baseline="30000" dirty="0"/>
                                <m:t>2</m:t>
                              </m:r>
                              <m:r>
                                <m:rPr>
                                  <m:nor/>
                                </m:rPr>
                                <a:rPr lang="en-US" dirty="0"/>
                                <m:t>m</m:t>
                              </m:r>
                              <m:r>
                                <m:rPr>
                                  <m:nor/>
                                </m:rPr>
                                <a:rPr lang="en-US" baseline="-25000" dirty="0"/>
                                <m:t>21</m:t>
                              </m:r>
                            </m:e>
                            <m:e>
                              <m:r>
                                <m:rPr>
                                  <m:nor/>
                                </m:rPr>
                                <a:rPr lang="en-US" dirty="0"/>
                                <m:t>k</m:t>
                              </m:r>
                              <m:r>
                                <m:rPr>
                                  <m:nor/>
                                </m:rPr>
                                <a:rPr lang="en-US" baseline="-25000" dirty="0"/>
                                <m:t>22</m:t>
                              </m:r>
                              <m:r>
                                <m:rPr>
                                  <m:nor/>
                                </m:rPr>
                                <a:rPr lang="en-US" dirty="0"/>
                                <m:t>−</m:t>
                              </m:r>
                              <m:r>
                                <m:rPr>
                                  <m:nor/>
                                </m:rPr>
                                <a:rPr lang="el-GR" dirty="0"/>
                                <m:t>ω</m:t>
                              </m:r>
                              <m:r>
                                <m:rPr>
                                  <m:nor/>
                                </m:rPr>
                                <a:rPr lang="en-US" baseline="30000" dirty="0"/>
                                <m:t>2</m:t>
                              </m:r>
                              <m:r>
                                <m:rPr>
                                  <m:nor/>
                                </m:rPr>
                                <a:rPr lang="en-US" dirty="0"/>
                                <m:t>m</m:t>
                              </m:r>
                              <m:r>
                                <m:rPr>
                                  <m:nor/>
                                </m:rPr>
                                <a:rPr lang="en-US" baseline="-25000" dirty="0"/>
                                <m:t>2</m:t>
                              </m:r>
                              <m:r>
                                <m:rPr>
                                  <m:nor/>
                                </m:rPr>
                                <a:rPr lang="en-US" b="0" i="0" baseline="-25000" dirty="0" smtClean="0"/>
                                <m:t>2</m:t>
                              </m:r>
                            </m:e>
                          </m:mr>
                        </m:m>
                      </m:e>
                    </m:d>
                  </m:oMath>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4707625" y="2614020"/>
                <a:ext cx="3859646" cy="753732"/>
              </a:xfrm>
              <a:prstGeom prst="rect">
                <a:avLst/>
              </a:prstGeom>
              <a:blipFill rotWithShape="1">
                <a:blip r:embed="rId7"/>
                <a:stretch>
                  <a:fillRect l="-1264" r="-790"/>
                </a:stretch>
              </a:blipFill>
            </p:spPr>
            <p:txBody>
              <a:bodyPr/>
              <a:lstStyle/>
              <a:p>
                <a:r>
                  <a:rPr lang="en-US">
                    <a:noFill/>
                  </a:rPr>
                  <a:t> </a:t>
                </a:r>
              </a:p>
            </p:txBody>
          </p:sp>
        </mc:Fallback>
      </mc:AlternateContent>
      <p:sp>
        <p:nvSpPr>
          <p:cNvPr id="69" name="TextBox 68"/>
          <p:cNvSpPr txBox="1"/>
          <p:nvPr/>
        </p:nvSpPr>
        <p:spPr>
          <a:xfrm>
            <a:off x="4767943" y="3756187"/>
            <a:ext cx="2860078" cy="461665"/>
          </a:xfrm>
          <a:prstGeom prst="rect">
            <a:avLst/>
          </a:prstGeom>
          <a:noFill/>
        </p:spPr>
        <p:txBody>
          <a:bodyPr wrap="none" rtlCol="0">
            <a:spAutoFit/>
          </a:bodyPr>
          <a:lstStyle/>
          <a:p>
            <a:r>
              <a:rPr lang="en-US" sz="2400" dirty="0" err="1" smtClean="0">
                <a:latin typeface="Times New Roman" pitchFamily="18" charset="0"/>
                <a:cs typeface="Times New Roman" pitchFamily="18" charset="0"/>
              </a:rPr>
              <a:t>Det</a:t>
            </a:r>
            <a:r>
              <a:rPr lang="en-US" sz="2400" dirty="0" smtClean="0">
                <a:latin typeface="Times New Roman" pitchFamily="18" charset="0"/>
                <a:cs typeface="Times New Roman" pitchFamily="18" charset="0"/>
              </a:rPr>
              <a:t> ( K – </a:t>
            </a:r>
            <a:r>
              <a:rPr lang="el-GR" sz="2400" dirty="0" smtClean="0">
                <a:latin typeface="Times New Roman" pitchFamily="18" charset="0"/>
                <a:cs typeface="Times New Roman" pitchFamily="18" charset="0"/>
              </a:rPr>
              <a:t>ω</a:t>
            </a:r>
            <a:r>
              <a:rPr lang="en-US" sz="2400" baseline="30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 M )  = 0</a:t>
            </a:r>
            <a:endParaRPr lang="en-US" baseline="300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5" name="Rectangle 14"/>
              <p:cNvSpPr/>
              <p:nvPr/>
            </p:nvSpPr>
            <p:spPr>
              <a:xfrm>
                <a:off x="4800600" y="4583818"/>
                <a:ext cx="2452915" cy="5559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2"/>
                                <m:mcJc m:val="center"/>
                              </m:mcPr>
                            </m:mc>
                          </m:mcs>
                          <m:ctrlPr>
                            <a:rPr lang="en-US" i="1">
                              <a:latin typeface="Cambria Math"/>
                            </a:rPr>
                          </m:ctrlPr>
                        </m:mPr>
                        <m:mr>
                          <m:e>
                            <m:r>
                              <m:rPr>
                                <m:nor/>
                              </m:rPr>
                              <a:rPr lang="en-US" dirty="0"/>
                              <m:t>k</m:t>
                            </m:r>
                            <m:r>
                              <m:rPr>
                                <m:nor/>
                              </m:rPr>
                              <a:rPr lang="en-US" baseline="-25000" dirty="0"/>
                              <m:t>11 </m:t>
                            </m:r>
                            <m:r>
                              <m:rPr>
                                <m:nor/>
                              </m:rPr>
                              <a:rPr lang="en-US" dirty="0"/>
                              <m:t>−</m:t>
                            </m:r>
                            <m:r>
                              <m:rPr>
                                <m:nor/>
                              </m:rPr>
                              <a:rPr lang="el-GR" dirty="0"/>
                              <m:t>ω</m:t>
                            </m:r>
                            <m:r>
                              <m:rPr>
                                <m:nor/>
                              </m:rPr>
                              <a:rPr lang="en-US" baseline="30000" dirty="0"/>
                              <m:t>2</m:t>
                            </m:r>
                            <m:r>
                              <m:rPr>
                                <m:nor/>
                              </m:rPr>
                              <a:rPr lang="en-US" dirty="0"/>
                              <m:t>m</m:t>
                            </m:r>
                            <m:r>
                              <m:rPr>
                                <m:nor/>
                              </m:rPr>
                              <a:rPr lang="en-US" baseline="-25000" dirty="0"/>
                              <m:t>11</m:t>
                            </m:r>
                          </m:e>
                          <m:e>
                            <m:r>
                              <m:rPr>
                                <m:nor/>
                              </m:rPr>
                              <a:rPr lang="en-US" dirty="0"/>
                              <m:t>k</m:t>
                            </m:r>
                            <m:r>
                              <m:rPr>
                                <m:nor/>
                              </m:rPr>
                              <a:rPr lang="en-US" baseline="-25000" dirty="0"/>
                              <m:t>12</m:t>
                            </m:r>
                            <m:r>
                              <m:rPr>
                                <m:nor/>
                              </m:rPr>
                              <a:rPr lang="en-US" dirty="0"/>
                              <m:t>−</m:t>
                            </m:r>
                            <m:r>
                              <m:rPr>
                                <m:nor/>
                              </m:rPr>
                              <a:rPr lang="el-GR" dirty="0"/>
                              <m:t>ω</m:t>
                            </m:r>
                            <m:r>
                              <m:rPr>
                                <m:nor/>
                              </m:rPr>
                              <a:rPr lang="en-US" baseline="30000" dirty="0"/>
                              <m:t>2</m:t>
                            </m:r>
                            <m:r>
                              <m:rPr>
                                <m:nor/>
                              </m:rPr>
                              <a:rPr lang="en-US" dirty="0"/>
                              <m:t>m</m:t>
                            </m:r>
                            <m:r>
                              <m:rPr>
                                <m:nor/>
                              </m:rPr>
                              <a:rPr lang="en-US" baseline="-25000" dirty="0"/>
                              <m:t>21</m:t>
                            </m:r>
                          </m:e>
                        </m:mr>
                        <m:mr>
                          <m:e>
                            <m:r>
                              <m:rPr>
                                <m:nor/>
                              </m:rPr>
                              <a:rPr lang="en-US" dirty="0"/>
                              <m:t>k</m:t>
                            </m:r>
                            <m:r>
                              <m:rPr>
                                <m:nor/>
                              </m:rPr>
                              <a:rPr lang="en-US" baseline="-25000" dirty="0"/>
                              <m:t>21  </m:t>
                            </m:r>
                            <m:r>
                              <m:rPr>
                                <m:nor/>
                              </m:rPr>
                              <a:rPr lang="en-US" dirty="0"/>
                              <m:t>−</m:t>
                            </m:r>
                            <m:r>
                              <m:rPr>
                                <m:nor/>
                              </m:rPr>
                              <a:rPr lang="el-GR" dirty="0"/>
                              <m:t>ω</m:t>
                            </m:r>
                            <m:r>
                              <m:rPr>
                                <m:nor/>
                              </m:rPr>
                              <a:rPr lang="en-US" baseline="30000" dirty="0"/>
                              <m:t>2</m:t>
                            </m:r>
                            <m:r>
                              <m:rPr>
                                <m:nor/>
                              </m:rPr>
                              <a:rPr lang="en-US" dirty="0"/>
                              <m:t>m</m:t>
                            </m:r>
                            <m:r>
                              <m:rPr>
                                <m:nor/>
                              </m:rPr>
                              <a:rPr lang="en-US" baseline="-25000" dirty="0"/>
                              <m:t>21</m:t>
                            </m:r>
                          </m:e>
                          <m:e>
                            <m:r>
                              <m:rPr>
                                <m:nor/>
                              </m:rPr>
                              <a:rPr lang="en-US" dirty="0"/>
                              <m:t>k</m:t>
                            </m:r>
                            <m:r>
                              <m:rPr>
                                <m:nor/>
                              </m:rPr>
                              <a:rPr lang="en-US" baseline="-25000" dirty="0"/>
                              <m:t>22</m:t>
                            </m:r>
                            <m:r>
                              <m:rPr>
                                <m:nor/>
                              </m:rPr>
                              <a:rPr lang="en-US" dirty="0"/>
                              <m:t>−</m:t>
                            </m:r>
                            <m:r>
                              <m:rPr>
                                <m:nor/>
                              </m:rPr>
                              <a:rPr lang="el-GR" dirty="0"/>
                              <m:t>ω</m:t>
                            </m:r>
                            <m:r>
                              <m:rPr>
                                <m:nor/>
                              </m:rPr>
                              <a:rPr lang="en-US" baseline="30000" dirty="0"/>
                              <m:t>2</m:t>
                            </m:r>
                            <m:r>
                              <m:rPr>
                                <m:nor/>
                              </m:rPr>
                              <a:rPr lang="en-US" dirty="0"/>
                              <m:t>m</m:t>
                            </m:r>
                            <m:r>
                              <m:rPr>
                                <m:nor/>
                              </m:rPr>
                              <a:rPr lang="en-US" baseline="-25000" dirty="0"/>
                              <m:t>22</m:t>
                            </m:r>
                          </m:e>
                        </m:mr>
                      </m:m>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4800600" y="4583818"/>
                <a:ext cx="2452915" cy="555986"/>
              </a:xfrm>
              <a:prstGeom prst="rect">
                <a:avLst/>
              </a:prstGeom>
              <a:blipFill rotWithShape="1">
                <a:blip r:embed="rId8"/>
                <a:stretch>
                  <a:fillRect r="-2736" b="-1099"/>
                </a:stretch>
              </a:blipFill>
            </p:spPr>
            <p:txBody>
              <a:bodyPr/>
              <a:lstStyle/>
              <a:p>
                <a:r>
                  <a:rPr lang="en-US">
                    <a:noFill/>
                  </a:rPr>
                  <a:t> </a:t>
                </a:r>
              </a:p>
            </p:txBody>
          </p:sp>
        </mc:Fallback>
      </mc:AlternateContent>
      <p:cxnSp>
        <p:nvCxnSpPr>
          <p:cNvPr id="17" name="Straight Connector 16"/>
          <p:cNvCxnSpPr/>
          <p:nvPr/>
        </p:nvCxnSpPr>
        <p:spPr>
          <a:xfrm>
            <a:off x="4800600" y="4516847"/>
            <a:ext cx="0" cy="82888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264401" y="4484251"/>
            <a:ext cx="0" cy="828886"/>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67600" y="4722453"/>
            <a:ext cx="660758" cy="369332"/>
          </a:xfrm>
          <a:prstGeom prst="rect">
            <a:avLst/>
          </a:prstGeom>
        </p:spPr>
        <p:txBody>
          <a:bodyPr wrap="none">
            <a:spAutoFit/>
          </a:bodyPr>
          <a:lstStyle/>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0</a:t>
            </a:r>
            <a:endParaRPr lang="en-US" dirty="0"/>
          </a:p>
        </p:txBody>
      </p:sp>
    </p:spTree>
    <p:extLst>
      <p:ext uri="{BB962C8B-B14F-4D97-AF65-F5344CB8AC3E}">
        <p14:creationId xmlns:p14="http://schemas.microsoft.com/office/powerpoint/2010/main" val="1479327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3">
              <a:lumMod val="60000"/>
              <a:lumOff val="40000"/>
            </a:schemeClr>
          </a:solidFill>
        </p:spPr>
        <p:txBody>
          <a:bodyPr>
            <a:normAutofit/>
          </a:bodyPr>
          <a:lstStyle/>
          <a:p>
            <a:pPr algn="l"/>
            <a:r>
              <a:rPr lang="en-US" sz="3200" dirty="0">
                <a:latin typeface="Times New Roman" pitchFamily="18" charset="0"/>
                <a:cs typeface="Times New Roman" pitchFamily="18" charset="0"/>
              </a:rPr>
              <a:t>Natural frequencies</a:t>
            </a:r>
          </a:p>
        </p:txBody>
      </p:sp>
      <mc:AlternateContent xmlns:mc="http://schemas.openxmlformats.org/markup-compatibility/2006" xmlns:a14="http://schemas.microsoft.com/office/drawing/2010/main">
        <mc:Choice Requires="a14">
          <p:sp>
            <p:nvSpPr>
              <p:cNvPr id="11" name="Rectangle 10"/>
              <p:cNvSpPr/>
              <p:nvPr/>
            </p:nvSpPr>
            <p:spPr>
              <a:xfrm>
                <a:off x="762000" y="914400"/>
                <a:ext cx="1616468" cy="5542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𝑀</m:t>
                      </m:r>
                      <m:r>
                        <a:rPr lang="en-US" i="1">
                          <a:latin typeface="Cambria Math"/>
                        </a:rPr>
                        <m:t>= </m:t>
                      </m:r>
                      <m:d>
                        <m:dPr>
                          <m:begChr m:val="["/>
                          <m:endChr m:val="]"/>
                          <m:ctrlPr>
                            <a:rPr lang="en-US" i="1">
                              <a:latin typeface="Cambria Math"/>
                            </a:rPr>
                          </m:ctrlPr>
                        </m:dPr>
                        <m:e>
                          <m:m>
                            <m:mPr>
                              <m:mcs>
                                <m:mc>
                                  <m:mcPr>
                                    <m:count m:val="2"/>
                                    <m:mcJc m:val="center"/>
                                  </m:mcPr>
                                </m:mc>
                              </m:mcs>
                              <m:ctrlPr>
                                <a:rPr lang="en-US" i="1">
                                  <a:latin typeface="Cambria Math"/>
                                </a:rPr>
                              </m:ctrlPr>
                            </m:mPr>
                            <m:mr>
                              <m:e>
                                <m:r>
                                  <a:rPr lang="en-US" b="1" i="1" smtClean="0">
                                    <a:solidFill>
                                      <a:srgbClr val="FF0000"/>
                                    </a:solidFill>
                                    <a:latin typeface="Cambria Math"/>
                                  </a:rPr>
                                  <m:t>𝒎</m:t>
                                </m:r>
                              </m:e>
                              <m:e>
                                <m:r>
                                  <a:rPr lang="en-US" b="1" i="1" smtClean="0">
                                    <a:solidFill>
                                      <a:schemeClr val="accent1">
                                        <a:lumMod val="50000"/>
                                      </a:schemeClr>
                                    </a:solidFill>
                                    <a:latin typeface="Cambria Math"/>
                                  </a:rPr>
                                  <m:t>𝟎</m:t>
                                </m:r>
                              </m:e>
                            </m:mr>
                            <m:mr>
                              <m:e>
                                <m:r>
                                  <a:rPr lang="en-US" b="1" i="1" smtClean="0">
                                    <a:solidFill>
                                      <a:schemeClr val="bg2">
                                        <a:lumMod val="10000"/>
                                      </a:schemeClr>
                                    </a:solidFill>
                                    <a:latin typeface="Cambria Math"/>
                                  </a:rPr>
                                  <m:t>𝟎</m:t>
                                </m:r>
                              </m:e>
                              <m:e>
                                <m:r>
                                  <a:rPr lang="en-US" b="1" i="1" smtClean="0">
                                    <a:solidFill>
                                      <a:srgbClr val="0070C0"/>
                                    </a:solidFill>
                                    <a:latin typeface="Cambria Math"/>
                                  </a:rPr>
                                  <m:t>𝒎</m:t>
                                </m:r>
                              </m:e>
                            </m:mr>
                          </m:m>
                        </m:e>
                      </m:d>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762000" y="914400"/>
                <a:ext cx="1616468" cy="554254"/>
              </a:xfrm>
              <a:prstGeom prst="rect">
                <a:avLst/>
              </a:prstGeom>
              <a:blipFill rotWithShape="1">
                <a:blip r:embed="rId2"/>
                <a:stretch>
                  <a:fillRect r="-4528" b="-10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Rectangle 54"/>
              <p:cNvSpPr/>
              <p:nvPr/>
            </p:nvSpPr>
            <p:spPr>
              <a:xfrm>
                <a:off x="765629" y="1600200"/>
                <a:ext cx="1786964" cy="5599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𝐾</m:t>
                      </m:r>
                      <m:r>
                        <a:rPr lang="en-US" i="1">
                          <a:latin typeface="Cambria Math"/>
                        </a:rPr>
                        <m:t>= </m:t>
                      </m:r>
                      <m:d>
                        <m:dPr>
                          <m:begChr m:val="["/>
                          <m:endChr m:val="]"/>
                          <m:ctrlPr>
                            <a:rPr lang="en-US" i="1" smtClean="0">
                              <a:solidFill>
                                <a:schemeClr val="tx1"/>
                              </a:solidFill>
                              <a:latin typeface="Cambria Math"/>
                            </a:rPr>
                          </m:ctrlPr>
                        </m:dPr>
                        <m:e>
                          <m:m>
                            <m:mPr>
                              <m:mcs>
                                <m:mc>
                                  <m:mcPr>
                                    <m:count m:val="2"/>
                                    <m:mcJc m:val="center"/>
                                  </m:mcPr>
                                </m:mc>
                              </m:mcs>
                              <m:ctrlPr>
                                <a:rPr lang="en-US" i="1">
                                  <a:solidFill>
                                    <a:schemeClr val="tx1"/>
                                  </a:solidFill>
                                  <a:latin typeface="Cambria Math"/>
                                </a:rPr>
                              </m:ctrlPr>
                            </m:mPr>
                            <m:mr>
                              <m:e>
                                <m:r>
                                  <a:rPr lang="en-US" b="0" i="0" smtClean="0">
                                    <a:solidFill>
                                      <a:schemeClr val="tx1"/>
                                    </a:solidFill>
                                    <a:latin typeface="Cambria Math"/>
                                  </a:rPr>
                                  <m:t>2</m:t>
                                </m:r>
                                <m:r>
                                  <m:rPr>
                                    <m:sty m:val="p"/>
                                  </m:rPr>
                                  <a:rPr lang="en-US" b="0" i="0" smtClean="0">
                                    <a:solidFill>
                                      <a:schemeClr val="tx1"/>
                                    </a:solidFill>
                                    <a:latin typeface="Cambria Math"/>
                                  </a:rPr>
                                  <m:t>k</m:t>
                                </m:r>
                              </m:e>
                              <m:e>
                                <m:r>
                                  <a:rPr lang="en-US" b="0" i="0" smtClean="0">
                                    <a:solidFill>
                                      <a:schemeClr val="tx1"/>
                                    </a:solidFill>
                                    <a:latin typeface="Cambria Math"/>
                                  </a:rPr>
                                  <m:t>−</m:t>
                                </m:r>
                                <m:r>
                                  <m:rPr>
                                    <m:sty m:val="p"/>
                                  </m:rPr>
                                  <a:rPr lang="en-US" b="0" i="0" smtClean="0">
                                    <a:solidFill>
                                      <a:schemeClr val="tx1"/>
                                    </a:solidFill>
                                    <a:latin typeface="Cambria Math"/>
                                  </a:rPr>
                                  <m:t>k</m:t>
                                </m:r>
                              </m:e>
                            </m:mr>
                            <m:mr>
                              <m:e>
                                <m:r>
                                  <a:rPr lang="en-US" b="0" i="0" smtClean="0">
                                    <a:solidFill>
                                      <a:schemeClr val="tx1"/>
                                    </a:solidFill>
                                    <a:latin typeface="Cambria Math"/>
                                  </a:rPr>
                                  <m:t>−</m:t>
                                </m:r>
                                <m:r>
                                  <m:rPr>
                                    <m:sty m:val="p"/>
                                  </m:rPr>
                                  <a:rPr lang="en-US" b="0" i="0" smtClean="0">
                                    <a:solidFill>
                                      <a:schemeClr val="tx1"/>
                                    </a:solidFill>
                                    <a:latin typeface="Cambria Math"/>
                                  </a:rPr>
                                  <m:t>k</m:t>
                                </m:r>
                              </m:e>
                              <m:e>
                                <m:r>
                                  <a:rPr lang="en-US" b="0" i="0" smtClean="0">
                                    <a:solidFill>
                                      <a:schemeClr val="tx1"/>
                                    </a:solidFill>
                                    <a:latin typeface="Cambria Math"/>
                                  </a:rPr>
                                  <m:t>2</m:t>
                                </m:r>
                                <m:r>
                                  <m:rPr>
                                    <m:sty m:val="p"/>
                                  </m:rPr>
                                  <a:rPr lang="en-US" b="0" i="0" smtClean="0">
                                    <a:solidFill>
                                      <a:schemeClr val="tx1"/>
                                    </a:solidFill>
                                    <a:latin typeface="Cambria Math"/>
                                  </a:rPr>
                                  <m:t>k</m:t>
                                </m:r>
                              </m:e>
                            </m:mr>
                          </m:m>
                        </m:e>
                      </m:d>
                    </m:oMath>
                  </m:oMathPara>
                </a14:m>
                <a:endParaRPr lang="en-US" dirty="0"/>
              </a:p>
            </p:txBody>
          </p:sp>
        </mc:Choice>
        <mc:Fallback xmlns="">
          <p:sp>
            <p:nvSpPr>
              <p:cNvPr id="55" name="Rectangle 54"/>
              <p:cNvSpPr>
                <a:spLocks noRot="1" noChangeAspect="1" noMove="1" noResize="1" noEditPoints="1" noAdjustHandles="1" noChangeArrowheads="1" noChangeShapeType="1" noTextEdit="1"/>
              </p:cNvSpPr>
              <p:nvPr/>
            </p:nvSpPr>
            <p:spPr>
              <a:xfrm>
                <a:off x="765629" y="1600200"/>
                <a:ext cx="1786964" cy="559961"/>
              </a:xfrm>
              <a:prstGeom prst="rect">
                <a:avLst/>
              </a:prstGeom>
              <a:blipFill rotWithShape="1">
                <a:blip r:embed="rId3"/>
                <a:stretch>
                  <a:fillRect r="-2730"/>
                </a:stretch>
              </a:blipFill>
            </p:spPr>
            <p:txBody>
              <a:bodyPr/>
              <a:lstStyle/>
              <a:p>
                <a:r>
                  <a:rPr lang="en-US">
                    <a:noFill/>
                  </a:rPr>
                  <a:t> </a:t>
                </a:r>
              </a:p>
            </p:txBody>
          </p:sp>
        </mc:Fallback>
      </mc:AlternateContent>
      <p:pic>
        <p:nvPicPr>
          <p:cNvPr id="42" name="Picture 2"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4087" y="2066928"/>
            <a:ext cx="4206849" cy="1464410"/>
          </a:xfrm>
          <a:prstGeom prst="rect">
            <a:avLst/>
          </a:prstGeom>
          <a:noFill/>
          <a:extLst>
            <a:ext uri="{909E8E84-426E-40DD-AFC4-6F175D3DCCD1}">
              <a14:hiddenFill xmlns:a14="http://schemas.microsoft.com/office/drawing/2010/main">
                <a:solidFill>
                  <a:srgbClr val="FFFFFF"/>
                </a:solidFill>
              </a14:hiddenFill>
            </a:ext>
          </a:extLst>
        </p:spPr>
      </p:pic>
      <p:cxnSp>
        <p:nvCxnSpPr>
          <p:cNvPr id="65" name="Straight Arrow Connector 64"/>
          <p:cNvCxnSpPr/>
          <p:nvPr/>
        </p:nvCxnSpPr>
        <p:spPr>
          <a:xfrm flipV="1">
            <a:off x="6144341" y="1392621"/>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606173" y="1006861"/>
            <a:ext cx="1154081" cy="369332"/>
          </a:xfrm>
          <a:prstGeom prst="rect">
            <a:avLst/>
          </a:prstGeom>
          <a:solidFill>
            <a:schemeClr val="accent3">
              <a:lumMod val="60000"/>
              <a:lumOff val="40000"/>
            </a:schemeClr>
          </a:solidFill>
        </p:spPr>
        <p:txBody>
          <a:bodyPr wrap="square" rtlCol="0">
            <a:spAutoFit/>
          </a:bodyPr>
          <a:lstStyle/>
          <a:p>
            <a:r>
              <a:rPr lang="en-US" dirty="0" smtClean="0">
                <a:latin typeface="Times New Roman" pitchFamily="18" charset="0"/>
                <a:cs typeface="Times New Roman" pitchFamily="18" charset="0"/>
              </a:rPr>
              <a:t>Mass -1</a:t>
            </a:r>
            <a:endParaRPr lang="en-US" dirty="0">
              <a:latin typeface="Times New Roman" pitchFamily="18" charset="0"/>
              <a:cs typeface="Times New Roman" pitchFamily="18" charset="0"/>
            </a:endParaRPr>
          </a:p>
        </p:txBody>
      </p:sp>
      <p:cxnSp>
        <p:nvCxnSpPr>
          <p:cNvPr id="67" name="Straight Arrow Connector 66"/>
          <p:cNvCxnSpPr/>
          <p:nvPr/>
        </p:nvCxnSpPr>
        <p:spPr>
          <a:xfrm flipV="1">
            <a:off x="7492969" y="1392621"/>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6934200" y="1006861"/>
            <a:ext cx="1154081" cy="369332"/>
          </a:xfrm>
          <a:prstGeom prst="rect">
            <a:avLst/>
          </a:prstGeom>
          <a:solidFill>
            <a:schemeClr val="accent3">
              <a:lumMod val="60000"/>
              <a:lumOff val="40000"/>
            </a:schemeClr>
          </a:solidFill>
        </p:spPr>
        <p:txBody>
          <a:bodyPr wrap="square" rtlCol="0">
            <a:spAutoFit/>
          </a:bodyPr>
          <a:lstStyle/>
          <a:p>
            <a:r>
              <a:rPr lang="en-US" dirty="0" smtClean="0">
                <a:latin typeface="Times New Roman" pitchFamily="18" charset="0"/>
                <a:cs typeface="Times New Roman" pitchFamily="18" charset="0"/>
              </a:rPr>
              <a:t>Mass -2</a:t>
            </a:r>
            <a:endParaRPr lang="en-US" dirty="0">
              <a:latin typeface="Times New Roman" pitchFamily="18" charset="0"/>
              <a:cs typeface="Times New Roman" pitchFamily="18" charset="0"/>
            </a:endParaRPr>
          </a:p>
        </p:txBody>
      </p:sp>
      <p:cxnSp>
        <p:nvCxnSpPr>
          <p:cNvPr id="5" name="Straight Connector 4"/>
          <p:cNvCxnSpPr>
            <a:stCxn id="2" idx="2"/>
          </p:cNvCxnSpPr>
          <p:nvPr/>
        </p:nvCxnSpPr>
        <p:spPr>
          <a:xfrm>
            <a:off x="4572000" y="762000"/>
            <a:ext cx="0" cy="6096000"/>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29072" y="3047902"/>
            <a:ext cx="2860078" cy="461665"/>
          </a:xfrm>
          <a:prstGeom prst="rect">
            <a:avLst/>
          </a:prstGeom>
          <a:noFill/>
        </p:spPr>
        <p:txBody>
          <a:bodyPr wrap="none" rtlCol="0">
            <a:spAutoFit/>
          </a:bodyPr>
          <a:lstStyle/>
          <a:p>
            <a:r>
              <a:rPr lang="en-US" sz="2400" dirty="0" err="1" smtClean="0">
                <a:latin typeface="Times New Roman" pitchFamily="18" charset="0"/>
                <a:cs typeface="Times New Roman" pitchFamily="18" charset="0"/>
              </a:rPr>
              <a:t>Det</a:t>
            </a:r>
            <a:r>
              <a:rPr lang="en-US" sz="2400" dirty="0" smtClean="0">
                <a:latin typeface="Times New Roman" pitchFamily="18" charset="0"/>
                <a:cs typeface="Times New Roman" pitchFamily="18" charset="0"/>
              </a:rPr>
              <a:t> ( K – </a:t>
            </a:r>
            <a:r>
              <a:rPr lang="el-GR" sz="2400" dirty="0" smtClean="0">
                <a:latin typeface="Times New Roman" pitchFamily="18" charset="0"/>
                <a:cs typeface="Times New Roman" pitchFamily="18" charset="0"/>
              </a:rPr>
              <a:t>ω</a:t>
            </a:r>
            <a:r>
              <a:rPr lang="en-US" sz="2400" baseline="30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 M )  = 0</a:t>
            </a:r>
            <a:endParaRPr lang="en-US" baseline="30000" dirty="0">
              <a:latin typeface="Times New Roman" pitchFamily="18" charset="0"/>
              <a:cs typeface="Times New Roman" pitchFamily="18" charset="0"/>
            </a:endParaRPr>
          </a:p>
        </p:txBody>
      </p:sp>
      <p:sp>
        <p:nvSpPr>
          <p:cNvPr id="7" name="TextBox 6"/>
          <p:cNvSpPr txBox="1"/>
          <p:nvPr/>
        </p:nvSpPr>
        <p:spPr>
          <a:xfrm>
            <a:off x="229072" y="2535621"/>
            <a:ext cx="2032672" cy="369332"/>
          </a:xfrm>
          <a:prstGeom prst="rect">
            <a:avLst/>
          </a:prstGeom>
          <a:noFill/>
        </p:spPr>
        <p:txBody>
          <a:bodyPr wrap="none" rtlCol="0">
            <a:spAutoFit/>
          </a:bodyPr>
          <a:lstStyle/>
          <a:p>
            <a:r>
              <a:rPr lang="en-US" u="sng" dirty="0" smtClean="0">
                <a:latin typeface="Times New Roman" pitchFamily="18" charset="0"/>
                <a:cs typeface="Times New Roman" pitchFamily="18" charset="0"/>
              </a:rPr>
              <a:t>Natural frequencies</a:t>
            </a:r>
            <a:endParaRPr lang="en-US" u="sng"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9" name="Rectangle 8"/>
              <p:cNvSpPr/>
              <p:nvPr/>
            </p:nvSpPr>
            <p:spPr>
              <a:xfrm>
                <a:off x="229072" y="4191000"/>
                <a:ext cx="3918701" cy="2600584"/>
              </a:xfrm>
              <a:prstGeom prst="rect">
                <a:avLst/>
              </a:prstGeom>
            </p:spPr>
            <p:txBody>
              <a:bodyPr wrap="none">
                <a:spAutoFit/>
              </a:bodyPr>
              <a:lstStyle/>
              <a:p>
                <a:r>
                  <a:rPr lang="en-US" dirty="0" smtClean="0">
                    <a:latin typeface="Times New Roman" pitchFamily="18" charset="0"/>
                    <a:cs typeface="Times New Roman" pitchFamily="18" charset="0"/>
                  </a:rPr>
                  <a:t>K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  =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a:rPr lang="en-US">
                                  <a:latin typeface="Cambria Math"/>
                                </a:rPr>
                                <m:t>2</m:t>
                              </m:r>
                              <m:r>
                                <m:rPr>
                                  <m:sty m:val="p"/>
                                </m:rPr>
                                <a:rPr lang="en-US">
                                  <a:latin typeface="Cambria Math"/>
                                </a:rPr>
                                <m:t>k</m:t>
                              </m:r>
                            </m:e>
                            <m:e>
                              <m:r>
                                <a:rPr lang="en-US">
                                  <a:latin typeface="Cambria Math"/>
                                </a:rPr>
                                <m:t>−</m:t>
                              </m:r>
                              <m:r>
                                <m:rPr>
                                  <m:sty m:val="p"/>
                                </m:rPr>
                                <a:rPr lang="en-US">
                                  <a:latin typeface="Cambria Math"/>
                                </a:rPr>
                                <m:t>k</m:t>
                              </m:r>
                            </m:e>
                          </m:mr>
                          <m:mr>
                            <m:e>
                              <m:r>
                                <a:rPr lang="en-US">
                                  <a:latin typeface="Cambria Math"/>
                                </a:rPr>
                                <m:t>−</m:t>
                              </m:r>
                              <m:r>
                                <m:rPr>
                                  <m:sty m:val="p"/>
                                </m:rPr>
                                <a:rPr lang="en-US">
                                  <a:latin typeface="Cambria Math"/>
                                </a:rPr>
                                <m:t>k</m:t>
                              </m:r>
                            </m:e>
                            <m:e>
                              <m:r>
                                <a:rPr lang="en-US">
                                  <a:latin typeface="Cambria Math"/>
                                </a:rPr>
                                <m:t>2</m:t>
                              </m:r>
                              <m:r>
                                <m:rPr>
                                  <m:sty m:val="p"/>
                                </m:rPr>
                                <a:rPr lang="en-US">
                                  <a:latin typeface="Cambria Math"/>
                                </a:rPr>
                                <m:t>k</m:t>
                              </m:r>
                            </m:e>
                          </m:mr>
                        </m:m>
                      </m:e>
                    </m:d>
                  </m:oMath>
                </a14:m>
                <a:r>
                  <a:rPr lang="en-US" dirty="0" smtClean="0"/>
                  <a:t> </a:t>
                </a:r>
                <a:r>
                  <a:rPr lang="en-US" dirty="0">
                    <a:latin typeface="Times New Roman" pitchFamily="18" charset="0"/>
                    <a:cs typeface="Times New Roman" pitchFamily="18" charset="0"/>
                  </a:rPr>
                  <a:t>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a:rPr lang="en-US" b="1" i="1">
                                  <a:solidFill>
                                    <a:srgbClr val="FF0000"/>
                                  </a:solidFill>
                                  <a:latin typeface="Cambria Math"/>
                                </a:rPr>
                                <m:t>𝒎</m:t>
                              </m:r>
                            </m:e>
                            <m:e>
                              <m:r>
                                <a:rPr lang="en-US" b="1" i="1">
                                  <a:solidFill>
                                    <a:schemeClr val="accent1">
                                      <a:lumMod val="50000"/>
                                    </a:schemeClr>
                                  </a:solidFill>
                                  <a:latin typeface="Cambria Math"/>
                                </a:rPr>
                                <m:t>𝟎</m:t>
                              </m:r>
                            </m:e>
                          </m:mr>
                          <m:mr>
                            <m:e>
                              <m:r>
                                <a:rPr lang="en-US" b="1" i="1">
                                  <a:solidFill>
                                    <a:schemeClr val="bg2">
                                      <a:lumMod val="10000"/>
                                    </a:schemeClr>
                                  </a:solidFill>
                                  <a:latin typeface="Cambria Math"/>
                                </a:rPr>
                                <m:t>𝟎</m:t>
                              </m:r>
                            </m:e>
                            <m:e>
                              <m:r>
                                <a:rPr lang="en-US" b="1" i="1">
                                  <a:solidFill>
                                    <a:srgbClr val="0070C0"/>
                                  </a:solidFill>
                                  <a:latin typeface="Cambria Math"/>
                                </a:rPr>
                                <m:t>𝒎</m:t>
                              </m:r>
                            </m:e>
                          </m:mr>
                        </m:m>
                      </m:e>
                    </m:d>
                  </m:oMath>
                </a14:m>
                <a:endParaRPr lang="en-US" dirty="0" smtClean="0"/>
              </a:p>
              <a:p>
                <a:endParaRPr lang="en-US" dirty="0"/>
              </a:p>
              <a:p>
                <a:r>
                  <a:rPr lang="en-US" dirty="0">
                    <a:latin typeface="Times New Roman" pitchFamily="18" charset="0"/>
                    <a:cs typeface="Times New Roman" pitchFamily="18" charset="0"/>
                  </a:rPr>
                  <a:t>K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 M  =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a:rPr lang="en-US">
                                  <a:latin typeface="Cambria Math"/>
                                </a:rPr>
                                <m:t>2</m:t>
                              </m:r>
                              <m:r>
                                <m:rPr>
                                  <m:sty m:val="p"/>
                                </m:rPr>
                                <a:rPr lang="en-US">
                                  <a:latin typeface="Cambria Math"/>
                                </a:rPr>
                                <m:t>k</m:t>
                              </m:r>
                            </m:e>
                            <m:e>
                              <m:r>
                                <a:rPr lang="en-US">
                                  <a:latin typeface="Cambria Math"/>
                                </a:rPr>
                                <m:t>−</m:t>
                              </m:r>
                              <m:r>
                                <m:rPr>
                                  <m:sty m:val="p"/>
                                </m:rPr>
                                <a:rPr lang="en-US">
                                  <a:latin typeface="Cambria Math"/>
                                </a:rPr>
                                <m:t>k</m:t>
                              </m:r>
                            </m:e>
                          </m:mr>
                          <m:mr>
                            <m:e>
                              <m:r>
                                <a:rPr lang="en-US">
                                  <a:latin typeface="Cambria Math"/>
                                </a:rPr>
                                <m:t>−</m:t>
                              </m:r>
                              <m:r>
                                <m:rPr>
                                  <m:sty m:val="p"/>
                                </m:rPr>
                                <a:rPr lang="en-US">
                                  <a:latin typeface="Cambria Math"/>
                                </a:rPr>
                                <m:t>k</m:t>
                              </m:r>
                            </m:e>
                            <m:e>
                              <m:r>
                                <a:rPr lang="en-US">
                                  <a:latin typeface="Cambria Math"/>
                                </a:rPr>
                                <m:t>2</m:t>
                              </m:r>
                              <m:r>
                                <m:rPr>
                                  <m:sty m:val="p"/>
                                </m:rPr>
                                <a:rPr lang="en-US">
                                  <a:latin typeface="Cambria Math"/>
                                </a:rPr>
                                <m:t>k</m:t>
                              </m:r>
                            </m:e>
                          </m:mr>
                        </m:m>
                      </m:e>
                    </m:d>
                  </m:oMath>
                </a14:m>
                <a:r>
                  <a:rPr lang="en-US" dirty="0"/>
                  <a:t> </a:t>
                </a:r>
                <a:r>
                  <a:rPr lang="en-US" dirty="0">
                    <a:latin typeface="Times New Roman" pitchFamily="18" charset="0"/>
                    <a:cs typeface="Times New Roman" pitchFamily="18" charset="0"/>
                  </a:rPr>
                  <a:t>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a:rPr lang="en-US" b="1" i="1">
                                  <a:solidFill>
                                    <a:srgbClr val="FF0000"/>
                                  </a:solidFill>
                                  <a:latin typeface="Cambria Math"/>
                                </a:rPr>
                                <m:t>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e>
                            <m:e>
                              <m:r>
                                <a:rPr lang="en-US" b="1" i="1">
                                  <a:solidFill>
                                    <a:schemeClr val="accent1">
                                      <a:lumMod val="50000"/>
                                    </a:schemeClr>
                                  </a:solidFill>
                                  <a:latin typeface="Cambria Math"/>
                                </a:rPr>
                                <m:t>𝟎</m:t>
                              </m:r>
                            </m:e>
                          </m:mr>
                          <m:mr>
                            <m:e>
                              <m:r>
                                <a:rPr lang="en-US" b="1" i="1" smtClean="0">
                                  <a:solidFill>
                                    <a:schemeClr val="bg2">
                                      <a:lumMod val="10000"/>
                                    </a:schemeClr>
                                  </a:solidFill>
                                  <a:latin typeface="Cambria Math"/>
                                </a:rPr>
                                <m:t>𝟎</m:t>
                              </m:r>
                            </m:e>
                            <m:e>
                              <m:r>
                                <a:rPr lang="en-US" b="1" i="1">
                                  <a:solidFill>
                                    <a:srgbClr val="0070C0"/>
                                  </a:solidFill>
                                  <a:latin typeface="Cambria Math"/>
                                </a:rPr>
                                <m:t>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e>
                          </m:mr>
                        </m:m>
                      </m:e>
                    </m:d>
                  </m:oMath>
                </a14:m>
                <a:endParaRPr lang="en-US" dirty="0" smtClean="0"/>
              </a:p>
              <a:p>
                <a:endParaRPr lang="en-US" dirty="0"/>
              </a:p>
              <a:p>
                <a:r>
                  <a:rPr lang="en-US" dirty="0">
                    <a:latin typeface="Times New Roman" pitchFamily="18" charset="0"/>
                    <a:cs typeface="Times New Roman" pitchFamily="18" charset="0"/>
                  </a:rPr>
                  <a:t>K – </a:t>
                </a:r>
                <a:r>
                  <a:rPr lang="el-GR" dirty="0">
                    <a:latin typeface="Times New Roman" pitchFamily="18" charset="0"/>
                    <a:cs typeface="Times New Roman" pitchFamily="18" charset="0"/>
                  </a:rPr>
                  <a:t>ω</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 M  = </a:t>
                </a:r>
                <a14:m>
                  <m:oMath xmlns:m="http://schemas.openxmlformats.org/officeDocument/2006/math">
                    <m:d>
                      <m:dPr>
                        <m:begChr m:val="["/>
                        <m:endChr m:val="]"/>
                        <m:ctrlPr>
                          <a:rPr lang="en-US" i="1">
                            <a:latin typeface="Cambria Math"/>
                          </a:rPr>
                        </m:ctrlPr>
                      </m:dPr>
                      <m:e>
                        <m:m>
                          <m:mPr>
                            <m:mcs>
                              <m:mc>
                                <m:mcPr>
                                  <m:count m:val="2"/>
                                  <m:mcJc m:val="center"/>
                                </m:mcPr>
                              </m:mc>
                            </m:mcs>
                            <m:ctrlPr>
                              <a:rPr lang="en-US" i="1">
                                <a:latin typeface="Cambria Math"/>
                              </a:rPr>
                            </m:ctrlPr>
                          </m:mPr>
                          <m:mr>
                            <m:e>
                              <m:r>
                                <a:rPr lang="en-US">
                                  <a:latin typeface="Cambria Math"/>
                                </a:rPr>
                                <m:t>2</m:t>
                              </m:r>
                              <m:r>
                                <m:rPr>
                                  <m:sty m:val="p"/>
                                </m:rPr>
                                <a:rPr lang="en-US">
                                  <a:latin typeface="Cambria Math"/>
                                </a:rPr>
                                <m:t>k</m:t>
                              </m:r>
                              <m:r>
                                <a:rPr lang="en-US" b="0" i="0" smtClean="0">
                                  <a:latin typeface="Cambria Math"/>
                                </a:rPr>
                                <m:t>−</m:t>
                              </m:r>
                              <m:r>
                                <a:rPr lang="en-US" b="1" i="1">
                                  <a:solidFill>
                                    <a:srgbClr val="FF0000"/>
                                  </a:solidFill>
                                  <a:latin typeface="Cambria Math"/>
                                </a:rPr>
                                <m:t>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e>
                            <m:e>
                              <m:r>
                                <a:rPr lang="en-US">
                                  <a:latin typeface="Cambria Math"/>
                                </a:rPr>
                                <m:t>−</m:t>
                              </m:r>
                              <m:r>
                                <m:rPr>
                                  <m:sty m:val="p"/>
                                </m:rPr>
                                <a:rPr lang="en-US">
                                  <a:latin typeface="Cambria Math"/>
                                </a:rPr>
                                <m:t>k</m:t>
                              </m:r>
                            </m:e>
                          </m:mr>
                          <m:mr>
                            <m:e>
                              <m:r>
                                <a:rPr lang="en-US">
                                  <a:latin typeface="Cambria Math"/>
                                </a:rPr>
                                <m:t>−</m:t>
                              </m:r>
                              <m:r>
                                <m:rPr>
                                  <m:sty m:val="p"/>
                                </m:rPr>
                                <a:rPr lang="en-US">
                                  <a:latin typeface="Cambria Math"/>
                                </a:rPr>
                                <m:t>k</m:t>
                              </m:r>
                            </m:e>
                            <m:e>
                              <m:r>
                                <a:rPr lang="en-US">
                                  <a:latin typeface="Cambria Math"/>
                                </a:rPr>
                                <m:t>2</m:t>
                              </m:r>
                              <m:r>
                                <m:rPr>
                                  <m:sty m:val="p"/>
                                </m:rPr>
                                <a:rPr lang="en-US">
                                  <a:latin typeface="Cambria Math"/>
                                </a:rPr>
                                <m:t>k</m:t>
                              </m:r>
                              <m:r>
                                <a:rPr lang="en-US" b="0" i="0" smtClean="0">
                                  <a:latin typeface="Cambria Math"/>
                                </a:rPr>
                                <m:t>−</m:t>
                              </m:r>
                              <m:r>
                                <a:rPr lang="en-US" b="1" i="1">
                                  <a:solidFill>
                                    <a:srgbClr val="0070C0"/>
                                  </a:solidFill>
                                  <a:latin typeface="Cambria Math"/>
                                </a:rPr>
                                <m:t>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e>
                          </m:mr>
                        </m:m>
                      </m:e>
                    </m:d>
                  </m:oMath>
                </a14:m>
                <a:endParaRPr lang="en-US" dirty="0"/>
              </a:p>
              <a:p>
                <a:endParaRPr lang="en-US" dirty="0"/>
              </a:p>
              <a:p>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229072" y="4191000"/>
                <a:ext cx="3918701" cy="2600584"/>
              </a:xfrm>
              <a:prstGeom prst="rect">
                <a:avLst/>
              </a:prstGeom>
              <a:blipFill rotWithShape="1">
                <a:blip r:embed="rId5"/>
                <a:stretch>
                  <a:fillRect l="-1402" r="-1869" b="-28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4832724" y="4038600"/>
                <a:ext cx="2408030" cy="5611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2"/>
                                <m:mcJc m:val="center"/>
                              </m:mcPr>
                            </m:mc>
                          </m:mcs>
                          <m:ctrlPr>
                            <a:rPr lang="en-US" i="1">
                              <a:latin typeface="Cambria Math"/>
                            </a:rPr>
                          </m:ctrlPr>
                        </m:mPr>
                        <m:mr>
                          <m:e>
                            <m:r>
                              <a:rPr lang="en-US">
                                <a:latin typeface="Cambria Math"/>
                              </a:rPr>
                              <m:t>2</m:t>
                            </m:r>
                            <m:r>
                              <m:rPr>
                                <m:sty m:val="p"/>
                              </m:rPr>
                              <a:rPr lang="en-US">
                                <a:latin typeface="Cambria Math"/>
                              </a:rPr>
                              <m:t>k</m:t>
                            </m:r>
                            <m:r>
                              <a:rPr lang="en-US">
                                <a:latin typeface="Cambria Math"/>
                              </a:rPr>
                              <m:t>−</m:t>
                            </m:r>
                            <m:r>
                              <a:rPr lang="en-US" b="1" i="1">
                                <a:solidFill>
                                  <a:srgbClr val="FF0000"/>
                                </a:solidFill>
                                <a:latin typeface="Cambria Math"/>
                              </a:rPr>
                              <m:t>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e>
                          <m:e>
                            <m:r>
                              <a:rPr lang="en-US">
                                <a:latin typeface="Cambria Math"/>
                              </a:rPr>
                              <m:t>−</m:t>
                            </m:r>
                            <m:r>
                              <m:rPr>
                                <m:sty m:val="p"/>
                              </m:rPr>
                              <a:rPr lang="en-US">
                                <a:latin typeface="Cambria Math"/>
                              </a:rPr>
                              <m:t>k</m:t>
                            </m:r>
                          </m:e>
                        </m:mr>
                        <m:mr>
                          <m:e>
                            <m:r>
                              <a:rPr lang="en-US">
                                <a:latin typeface="Cambria Math"/>
                              </a:rPr>
                              <m:t>−</m:t>
                            </m:r>
                            <m:r>
                              <m:rPr>
                                <m:sty m:val="p"/>
                              </m:rPr>
                              <a:rPr lang="en-US">
                                <a:latin typeface="Cambria Math"/>
                              </a:rPr>
                              <m:t>k</m:t>
                            </m:r>
                          </m:e>
                          <m:e>
                            <m:r>
                              <a:rPr lang="en-US">
                                <a:latin typeface="Cambria Math"/>
                              </a:rPr>
                              <m:t>2</m:t>
                            </m:r>
                            <m:r>
                              <m:rPr>
                                <m:sty m:val="p"/>
                              </m:rPr>
                              <a:rPr lang="en-US">
                                <a:latin typeface="Cambria Math"/>
                              </a:rPr>
                              <m:t>k</m:t>
                            </m:r>
                            <m:r>
                              <a:rPr lang="en-US">
                                <a:latin typeface="Cambria Math"/>
                              </a:rPr>
                              <m:t>−</m:t>
                            </m:r>
                            <m:r>
                              <a:rPr lang="en-US" b="1" i="1">
                                <a:solidFill>
                                  <a:srgbClr val="0070C0"/>
                                </a:solidFill>
                                <a:latin typeface="Cambria Math"/>
                              </a:rPr>
                              <m:t>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e>
                        </m:mr>
                      </m:m>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4832724" y="4038600"/>
                <a:ext cx="2408030" cy="561179"/>
              </a:xfrm>
              <a:prstGeom prst="rect">
                <a:avLst/>
              </a:prstGeom>
              <a:blipFill rotWithShape="1">
                <a:blip r:embed="rId6"/>
                <a:stretch>
                  <a:fillRect r="-2785"/>
                </a:stretch>
              </a:blipFill>
            </p:spPr>
            <p:txBody>
              <a:bodyPr/>
              <a:lstStyle/>
              <a:p>
                <a:r>
                  <a:rPr lang="en-US">
                    <a:noFill/>
                  </a:rPr>
                  <a:t> </a:t>
                </a:r>
              </a:p>
            </p:txBody>
          </p:sp>
        </mc:Fallback>
      </mc:AlternateContent>
      <p:cxnSp>
        <p:nvCxnSpPr>
          <p:cNvPr id="70" name="Straight Connector 69"/>
          <p:cNvCxnSpPr/>
          <p:nvPr/>
        </p:nvCxnSpPr>
        <p:spPr>
          <a:xfrm>
            <a:off x="4800600" y="3918796"/>
            <a:ext cx="0" cy="82888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264401" y="3886200"/>
            <a:ext cx="0" cy="828886"/>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7467600" y="4124402"/>
            <a:ext cx="660758" cy="369332"/>
          </a:xfrm>
          <a:prstGeom prst="rect">
            <a:avLst/>
          </a:prstGeom>
        </p:spPr>
        <p:txBody>
          <a:bodyPr wrap="none">
            <a:spAutoFit/>
          </a:bodyPr>
          <a:lstStyle/>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0</a:t>
            </a:r>
            <a:endParaRPr lang="en-US" dirty="0"/>
          </a:p>
        </p:txBody>
      </p:sp>
      <mc:AlternateContent xmlns:mc="http://schemas.openxmlformats.org/markup-compatibility/2006" xmlns:a14="http://schemas.microsoft.com/office/drawing/2010/main">
        <mc:Choice Requires="a14">
          <p:sp>
            <p:nvSpPr>
              <p:cNvPr id="14" name="Rectangle 13"/>
              <p:cNvSpPr/>
              <p:nvPr/>
            </p:nvSpPr>
            <p:spPr>
              <a:xfrm>
                <a:off x="4733030" y="5121960"/>
                <a:ext cx="3978974" cy="369332"/>
              </a:xfrm>
              <a:prstGeom prst="rect">
                <a:avLst/>
              </a:prstGeom>
            </p:spPr>
            <p:txBody>
              <a:bodyPr wrap="none">
                <a:spAutoFit/>
              </a:bodyPr>
              <a:lstStyle/>
              <a:p>
                <a14:m>
                  <m:oMath xmlns:m="http://schemas.openxmlformats.org/officeDocument/2006/math">
                    <m:r>
                      <a:rPr lang="en-US" b="0" i="0" smtClean="0">
                        <a:latin typeface="Cambria Math"/>
                      </a:rPr>
                      <m:t>(</m:t>
                    </m:r>
                    <m:r>
                      <a:rPr lang="en-US">
                        <a:latin typeface="Cambria Math"/>
                      </a:rPr>
                      <m:t>2</m:t>
                    </m:r>
                    <m:r>
                      <m:rPr>
                        <m:sty m:val="p"/>
                      </m:rPr>
                      <a:rPr lang="en-US">
                        <a:latin typeface="Cambria Math"/>
                      </a:rPr>
                      <m:t>k</m:t>
                    </m:r>
                    <m:r>
                      <a:rPr lang="en-US">
                        <a:latin typeface="Cambria Math"/>
                      </a:rPr>
                      <m:t>−</m:t>
                    </m:r>
                    <m:r>
                      <a:rPr lang="en-US" b="1" i="1">
                        <a:solidFill>
                          <a:srgbClr val="FF0000"/>
                        </a:solidFill>
                        <a:latin typeface="Cambria Math"/>
                      </a:rPr>
                      <m:t>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oMath>
                </a14:m>
                <a:r>
                  <a:rPr lang="en-US" dirty="0" smtClean="0"/>
                  <a:t>)*(</a:t>
                </a:r>
                <a14:m>
                  <m:oMath xmlns:m="http://schemas.openxmlformats.org/officeDocument/2006/math">
                    <m:r>
                      <a:rPr lang="en-US">
                        <a:latin typeface="Cambria Math"/>
                      </a:rPr>
                      <m:t>2</m:t>
                    </m:r>
                    <m:r>
                      <m:rPr>
                        <m:sty m:val="p"/>
                      </m:rPr>
                      <a:rPr lang="en-US">
                        <a:latin typeface="Cambria Math"/>
                      </a:rPr>
                      <m:t>k</m:t>
                    </m:r>
                    <m:r>
                      <a:rPr lang="en-US">
                        <a:latin typeface="Cambria Math"/>
                      </a:rPr>
                      <m:t>−</m:t>
                    </m:r>
                    <m:r>
                      <a:rPr lang="en-US" b="1" i="1">
                        <a:solidFill>
                          <a:srgbClr val="0070C0"/>
                        </a:solidFill>
                        <a:latin typeface="Cambria Math"/>
                      </a:rPr>
                      <m:t>𝒎</m:t>
                    </m:r>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oMath>
                </a14:m>
                <a:r>
                  <a:rPr lang="en-US" dirty="0" smtClean="0"/>
                  <a:t>) – (</a:t>
                </a:r>
                <a14:m>
                  <m:oMath xmlns:m="http://schemas.openxmlformats.org/officeDocument/2006/math">
                    <m:r>
                      <a:rPr lang="en-US">
                        <a:latin typeface="Cambria Math"/>
                      </a:rPr>
                      <m:t>−</m:t>
                    </m:r>
                    <m:r>
                      <m:rPr>
                        <m:sty m:val="p"/>
                      </m:rPr>
                      <a:rPr lang="en-US">
                        <a:latin typeface="Cambria Math"/>
                      </a:rPr>
                      <m:t>k</m:t>
                    </m:r>
                  </m:oMath>
                </a14:m>
                <a:r>
                  <a:rPr lang="en-US" dirty="0" smtClean="0"/>
                  <a:t>)(</a:t>
                </a:r>
                <a14:m>
                  <m:oMath xmlns:m="http://schemas.openxmlformats.org/officeDocument/2006/math">
                    <m:r>
                      <a:rPr lang="en-US">
                        <a:latin typeface="Cambria Math"/>
                      </a:rPr>
                      <m:t>−</m:t>
                    </m:r>
                    <m:r>
                      <m:rPr>
                        <m:sty m:val="p"/>
                      </m:rPr>
                      <a:rPr lang="en-US">
                        <a:latin typeface="Cambria Math"/>
                      </a:rPr>
                      <m:t>k</m:t>
                    </m:r>
                  </m:oMath>
                </a14:m>
                <a:r>
                  <a:rPr lang="en-US" dirty="0" smtClean="0"/>
                  <a:t>) = 0</a:t>
                </a:r>
                <a:endParaRPr lang="en-US" dirty="0"/>
              </a:p>
            </p:txBody>
          </p:sp>
        </mc:Choice>
        <mc:Fallback xmlns="">
          <p:sp>
            <p:nvSpPr>
              <p:cNvPr id="14" name="Rectangle 13"/>
              <p:cNvSpPr>
                <a:spLocks noRot="1" noChangeAspect="1" noMove="1" noResize="1" noEditPoints="1" noAdjustHandles="1" noChangeArrowheads="1" noChangeShapeType="1" noTextEdit="1"/>
              </p:cNvSpPr>
              <p:nvPr/>
            </p:nvSpPr>
            <p:spPr>
              <a:xfrm>
                <a:off x="4733030" y="5121960"/>
                <a:ext cx="3978974" cy="369332"/>
              </a:xfrm>
              <a:prstGeom prst="rect">
                <a:avLst/>
              </a:prstGeom>
              <a:blipFill rotWithShape="1">
                <a:blip r:embed="rId7"/>
                <a:stretch>
                  <a:fillRect l="-306" t="-8197" r="-1838"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Rectangle 72"/>
              <p:cNvSpPr/>
              <p:nvPr/>
            </p:nvSpPr>
            <p:spPr>
              <a:xfrm>
                <a:off x="4956243" y="5867400"/>
                <a:ext cx="2573140" cy="369332"/>
              </a:xfrm>
              <a:prstGeom prst="rect">
                <a:avLst/>
              </a:prstGeom>
            </p:spPr>
            <p:txBody>
              <a:bodyPr wrap="none">
                <a:spAutoFit/>
              </a:bodyPr>
              <a:lstStyle/>
              <a:p>
                <a:r>
                  <a:rPr lang="en-US" dirty="0" smtClean="0"/>
                  <a:t>m</a:t>
                </a:r>
                <a:r>
                  <a:rPr lang="en-US" baseline="30000" dirty="0"/>
                  <a:t>2</a:t>
                </a:r>
                <a:r>
                  <a:rPr lang="en-US" dirty="0"/>
                  <a:t> </a:t>
                </a:r>
                <a14:m>
                  <m:oMath xmlns:m="http://schemas.openxmlformats.org/officeDocument/2006/math">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4</m:t>
                    </m:r>
                    <m:r>
                      <a:rPr lang="en-US" i="1" baseline="30000" dirty="0">
                        <a:latin typeface="Cambria Math"/>
                        <a:cs typeface="Times New Roman" pitchFamily="18" charset="0"/>
                      </a:rPr>
                      <m:t> </m:t>
                    </m:r>
                  </m:oMath>
                </a14:m>
                <a:r>
                  <a:rPr lang="en-US" dirty="0" smtClean="0"/>
                  <a:t>- 4km</a:t>
                </a:r>
                <a:r>
                  <a:rPr lang="el-GR" dirty="0">
                    <a:cs typeface="Times New Roman" pitchFamily="18" charset="0"/>
                  </a:rPr>
                  <a:t> </a:t>
                </a:r>
                <a14:m>
                  <m:oMath xmlns:m="http://schemas.openxmlformats.org/officeDocument/2006/math">
                    <m:r>
                      <m:rPr>
                        <m:nor/>
                      </m:rPr>
                      <a:rPr lang="el-GR" dirty="0">
                        <a:latin typeface="Times New Roman" pitchFamily="18" charset="0"/>
                        <a:cs typeface="Times New Roman" pitchFamily="18" charset="0"/>
                      </a:rPr>
                      <m:t>ω</m:t>
                    </m:r>
                    <m:r>
                      <m:rPr>
                        <m:nor/>
                      </m:rPr>
                      <a:rPr lang="en-US" baseline="30000" dirty="0">
                        <a:latin typeface="Times New Roman" pitchFamily="18" charset="0"/>
                        <a:cs typeface="Times New Roman" pitchFamily="18" charset="0"/>
                      </a:rPr>
                      <m:t>2</m:t>
                    </m:r>
                  </m:oMath>
                </a14:m>
                <a:r>
                  <a:rPr lang="en-US" dirty="0" smtClean="0"/>
                  <a:t> + 3</a:t>
                </a:r>
                <a14:m>
                  <m:oMath xmlns:m="http://schemas.openxmlformats.org/officeDocument/2006/math">
                    <m:r>
                      <m:rPr>
                        <m:sty m:val="p"/>
                      </m:rPr>
                      <a:rPr lang="en-US">
                        <a:latin typeface="Cambria Math"/>
                      </a:rPr>
                      <m:t>k</m:t>
                    </m:r>
                    <m:r>
                      <a:rPr lang="en-US" b="0" i="0" baseline="30000" smtClean="0">
                        <a:latin typeface="Cambria Math"/>
                      </a:rPr>
                      <m:t>2     </m:t>
                    </m:r>
                  </m:oMath>
                </a14:m>
                <a:r>
                  <a:rPr lang="en-US" dirty="0" smtClean="0"/>
                  <a:t>= 0</a:t>
                </a:r>
                <a:endParaRPr lang="en-US" dirty="0"/>
              </a:p>
            </p:txBody>
          </p:sp>
        </mc:Choice>
        <mc:Fallback xmlns="">
          <p:sp>
            <p:nvSpPr>
              <p:cNvPr id="73" name="Rectangle 72"/>
              <p:cNvSpPr>
                <a:spLocks noRot="1" noChangeAspect="1" noMove="1" noResize="1" noEditPoints="1" noAdjustHandles="1" noChangeArrowheads="1" noChangeShapeType="1" noTextEdit="1"/>
              </p:cNvSpPr>
              <p:nvPr/>
            </p:nvSpPr>
            <p:spPr>
              <a:xfrm>
                <a:off x="4956243" y="5867400"/>
                <a:ext cx="2573140" cy="369332"/>
              </a:xfrm>
              <a:prstGeom prst="rect">
                <a:avLst/>
              </a:prstGeom>
              <a:blipFill rotWithShape="1">
                <a:blip r:embed="rId8"/>
                <a:stretch>
                  <a:fillRect l="-1896" t="-8333" r="-3318" b="-25000"/>
                </a:stretch>
              </a:blipFill>
            </p:spPr>
            <p:txBody>
              <a:bodyPr/>
              <a:lstStyle/>
              <a:p>
                <a:r>
                  <a:rPr lang="en-US">
                    <a:noFill/>
                  </a:rPr>
                  <a:t> </a:t>
                </a:r>
              </a:p>
            </p:txBody>
          </p:sp>
        </mc:Fallback>
      </mc:AlternateContent>
      <p:sp>
        <p:nvSpPr>
          <p:cNvPr id="15" name="TextBox 14"/>
          <p:cNvSpPr txBox="1"/>
          <p:nvPr/>
        </p:nvSpPr>
        <p:spPr>
          <a:xfrm>
            <a:off x="5105400" y="6324600"/>
            <a:ext cx="3886200" cy="369332"/>
          </a:xfrm>
          <a:prstGeom prst="rect">
            <a:avLst/>
          </a:prstGeom>
          <a:noFill/>
        </p:spPr>
        <p:txBody>
          <a:bodyPr wrap="square" rtlCol="0">
            <a:spAutoFit/>
          </a:bodyPr>
          <a:lstStyle/>
          <a:p>
            <a:r>
              <a:rPr lang="en-US" dirty="0" smtClean="0"/>
              <a:t>Solve this equation.</a:t>
            </a:r>
            <a:endParaRPr lang="en-US" dirty="0"/>
          </a:p>
        </p:txBody>
      </p:sp>
    </p:spTree>
    <p:extLst>
      <p:ext uri="{BB962C8B-B14F-4D97-AF65-F5344CB8AC3E}">
        <p14:creationId xmlns:p14="http://schemas.microsoft.com/office/powerpoint/2010/main" val="3026974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0"/>
            <a:ext cx="8229600" cy="1143000"/>
          </a:xfrm>
        </p:spPr>
        <p:txBody>
          <a:bodyPr/>
          <a:lstStyle/>
          <a:p>
            <a:r>
              <a:rPr lang="en-US" dirty="0" smtClean="0"/>
              <a:t>MODE SHAPE</a:t>
            </a:r>
            <a:endParaRPr lang="en-US" dirty="0"/>
          </a:p>
        </p:txBody>
      </p:sp>
    </p:spTree>
    <p:extLst>
      <p:ext uri="{BB962C8B-B14F-4D97-AF65-F5344CB8AC3E}">
        <p14:creationId xmlns:p14="http://schemas.microsoft.com/office/powerpoint/2010/main" val="196800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2890</Words>
  <Application>Microsoft Office PowerPoint</Application>
  <PresentationFormat>On-screen Show (4:3)</PresentationFormat>
  <Paragraphs>580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Free vibration of two degree of spring- mass system</vt:lpstr>
      <vt:lpstr>Outline</vt:lpstr>
      <vt:lpstr>PowerPoint Presentation</vt:lpstr>
      <vt:lpstr>Draw free body diagram</vt:lpstr>
      <vt:lpstr>Draw free body diagram</vt:lpstr>
      <vt:lpstr>Matrix representation </vt:lpstr>
      <vt:lpstr>Natural frequencies</vt:lpstr>
      <vt:lpstr>Natural frequencies</vt:lpstr>
      <vt:lpstr>MODE SHAPE</vt:lpstr>
      <vt:lpstr>Mode Shape</vt:lpstr>
      <vt:lpstr>Mode Shape</vt:lpstr>
      <vt:lpstr>First mode Shape</vt:lpstr>
      <vt:lpstr>Second mode Shape</vt:lpstr>
      <vt:lpstr>Mode shape plot</vt:lpstr>
      <vt:lpstr>Node</vt:lpstr>
      <vt:lpstr>PowerPoint Presentation</vt:lpstr>
      <vt:lpstr>PowerPoint Presentation</vt:lpstr>
      <vt:lpstr>Natural frequencies</vt:lpstr>
      <vt:lpstr>PowerPoint Presentation</vt:lpstr>
      <vt:lpstr>PowerPoint Presentation</vt:lpstr>
      <vt:lpstr>PowerPoint Presentation</vt:lpstr>
      <vt:lpstr>Orthogonality properties of mass matrix and Stiffness matrix</vt:lpstr>
      <vt:lpstr>Orthogonality properties of mass matrix and Stiffness matrix</vt:lpstr>
      <vt:lpstr>Orthogonality properties of mass matrix and Stiffness matrix</vt:lpstr>
      <vt:lpstr>Numerical</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MEE-S301</dc:title>
  <dc:creator>CAD-LAB</dc:creator>
  <cp:lastModifiedBy>CAD-LAB</cp:lastModifiedBy>
  <cp:revision>51</cp:revision>
  <dcterms:created xsi:type="dcterms:W3CDTF">2006-08-16T00:00:00Z</dcterms:created>
  <dcterms:modified xsi:type="dcterms:W3CDTF">2021-11-13T10:27:17Z</dcterms:modified>
</cp:coreProperties>
</file>