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11313-4631-404B-88BC-48C99BD29336}" type="datetimeFigureOut">
              <a:rPr lang="en-US" smtClean="0"/>
              <a:t>11/21/2021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4B959-752A-4B09-92A2-581B663116C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latin typeface="Arial" charset="0"/>
            </a:endParaRPr>
          </a:p>
        </p:txBody>
      </p:sp>
      <p:sp>
        <p:nvSpPr>
          <p:cNvPr id="90116" name="Slide Number Placeholder 3"/>
          <p:cNvSpPr>
            <a:spLocks noGrp="1"/>
          </p:cNvSpPr>
          <p:nvPr>
            <p:ph type="sldNum" sz="quarter" idx="5"/>
          </p:nvPr>
        </p:nvSpPr>
        <p:spPr/>
        <p:txBody>
          <a:bodyPr/>
          <a:lstStyle/>
          <a:p>
            <a:pPr>
              <a:defRPr/>
            </a:pPr>
            <a:fld id="{67577997-BD74-41E6-ADAC-E1A7D12E72E1}" type="slidenum">
              <a:rPr lang="en-US" smtClean="0">
                <a:latin typeface="Arial" charset="0"/>
              </a:rPr>
              <a:pPr>
                <a:defRPr/>
              </a:pPr>
              <a:t>13</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2D30683-F2D4-42B4-B135-1AD47ABB2BDD}" type="datetimeFigureOut">
              <a:rPr lang="en-US" smtClean="0"/>
              <a:t>11/21/2021</a:t>
            </a:fld>
            <a:endParaRPr lang="en-US"/>
          </a:p>
        </p:txBody>
      </p:sp>
      <p:sp>
        <p:nvSpPr>
          <p:cNvPr id="16" name="Slide Number Placeholder 15"/>
          <p:cNvSpPr>
            <a:spLocks noGrp="1"/>
          </p:cNvSpPr>
          <p:nvPr>
            <p:ph type="sldNum" sz="quarter" idx="11"/>
          </p:nvPr>
        </p:nvSpPr>
        <p:spPr/>
        <p:txBody>
          <a:bodyPr/>
          <a:lstStyle/>
          <a:p>
            <a:fld id="{AD74424C-2CD1-4D94-9C28-9A00336F3B1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30683-F2D4-42B4-B135-1AD47ABB2BDD}"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424C-2CD1-4D94-9C28-9A00336F3B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30683-F2D4-42B4-B135-1AD47ABB2BDD}"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424C-2CD1-4D94-9C28-9A00336F3B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2D30683-F2D4-42B4-B135-1AD47ABB2BDD}" type="datetimeFigureOut">
              <a:rPr lang="en-US" smtClean="0"/>
              <a:t>11/21/2021</a:t>
            </a:fld>
            <a:endParaRPr lang="en-US"/>
          </a:p>
        </p:txBody>
      </p:sp>
      <p:sp>
        <p:nvSpPr>
          <p:cNvPr id="15" name="Slide Number Placeholder 14"/>
          <p:cNvSpPr>
            <a:spLocks noGrp="1"/>
          </p:cNvSpPr>
          <p:nvPr>
            <p:ph type="sldNum" sz="quarter" idx="15"/>
          </p:nvPr>
        </p:nvSpPr>
        <p:spPr/>
        <p:txBody>
          <a:bodyPr/>
          <a:lstStyle>
            <a:lvl1pPr algn="ctr">
              <a:defRPr/>
            </a:lvl1pPr>
          </a:lstStyle>
          <a:p>
            <a:fld id="{AD74424C-2CD1-4D94-9C28-9A00336F3B1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D30683-F2D4-42B4-B135-1AD47ABB2BDD}"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74424C-2CD1-4D94-9C28-9A00336F3B1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D30683-F2D4-42B4-B135-1AD47ABB2BDD}"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74424C-2CD1-4D94-9C28-9A00336F3B1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D74424C-2CD1-4D94-9C28-9A00336F3B1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2D30683-F2D4-42B4-B135-1AD47ABB2BDD}" type="datetimeFigureOut">
              <a:rPr lang="en-US" smtClean="0"/>
              <a:t>11/21/2021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D30683-F2D4-42B4-B135-1AD47ABB2BDD}"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74424C-2CD1-4D94-9C28-9A00336F3B1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30683-F2D4-42B4-B135-1AD47ABB2BDD}"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74424C-2CD1-4D94-9C28-9A00336F3B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2D30683-F2D4-42B4-B135-1AD47ABB2BDD}" type="datetimeFigureOut">
              <a:rPr lang="en-US" smtClean="0"/>
              <a:t>11/21/2021</a:t>
            </a:fld>
            <a:endParaRPr lang="en-US"/>
          </a:p>
        </p:txBody>
      </p:sp>
      <p:sp>
        <p:nvSpPr>
          <p:cNvPr id="9" name="Slide Number Placeholder 8"/>
          <p:cNvSpPr>
            <a:spLocks noGrp="1"/>
          </p:cNvSpPr>
          <p:nvPr>
            <p:ph type="sldNum" sz="quarter" idx="15"/>
          </p:nvPr>
        </p:nvSpPr>
        <p:spPr/>
        <p:txBody>
          <a:bodyPr/>
          <a:lstStyle/>
          <a:p>
            <a:fld id="{AD74424C-2CD1-4D94-9C28-9A00336F3B1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2D30683-F2D4-42B4-B135-1AD47ABB2BDD}" type="datetimeFigureOut">
              <a:rPr lang="en-US" smtClean="0"/>
              <a:t>11/21/2021</a:t>
            </a:fld>
            <a:endParaRPr lang="en-US"/>
          </a:p>
        </p:txBody>
      </p:sp>
      <p:sp>
        <p:nvSpPr>
          <p:cNvPr id="9" name="Slide Number Placeholder 8"/>
          <p:cNvSpPr>
            <a:spLocks noGrp="1"/>
          </p:cNvSpPr>
          <p:nvPr>
            <p:ph type="sldNum" sz="quarter" idx="11"/>
          </p:nvPr>
        </p:nvSpPr>
        <p:spPr/>
        <p:txBody>
          <a:bodyPr/>
          <a:lstStyle/>
          <a:p>
            <a:fld id="{AD74424C-2CD1-4D94-9C28-9A00336F3B1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2D30683-F2D4-42B4-B135-1AD47ABB2BDD}" type="datetimeFigureOut">
              <a:rPr lang="en-US" smtClean="0"/>
              <a:t>11/21/2021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D74424C-2CD1-4D94-9C28-9A00336F3B1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838200" y="2286000"/>
            <a:ext cx="7467600" cy="1200150"/>
          </a:xfrm>
          <a:prstGeom prst="rect">
            <a:avLst/>
          </a:prstGeom>
          <a:noFill/>
          <a:ln w="9525">
            <a:noFill/>
            <a:miter lim="800000"/>
            <a:headEnd/>
            <a:tailEnd/>
          </a:ln>
        </p:spPr>
        <p:txBody>
          <a:bodyPr wrap="square">
            <a:spAutoFit/>
          </a:bodyPr>
          <a:lstStyle/>
          <a:p>
            <a:pPr algn="just" eaLnBrk="0" hangingPunct="0"/>
            <a:r>
              <a:rPr lang="en-US" sz="7200" dirty="0">
                <a:solidFill>
                  <a:srgbClr val="7030A0"/>
                </a:solidFill>
                <a:latin typeface="Calibri" pitchFamily="34" charset="0"/>
              </a:rPr>
              <a:t>   </a:t>
            </a:r>
            <a:r>
              <a:rPr lang="en-US" sz="6600" dirty="0" smtClean="0">
                <a:solidFill>
                  <a:srgbClr val="7030A0"/>
                </a:solidFill>
                <a:latin typeface="Times New Roman" pitchFamily="18" charset="0"/>
                <a:cs typeface="Times New Roman" pitchFamily="18" charset="0"/>
              </a:rPr>
              <a:t>Types  </a:t>
            </a:r>
            <a:r>
              <a:rPr lang="en-US" sz="6600" dirty="0">
                <a:solidFill>
                  <a:srgbClr val="7030A0"/>
                </a:solidFill>
                <a:latin typeface="Times New Roman" pitchFamily="18" charset="0"/>
                <a:cs typeface="Times New Roman" pitchFamily="18" charset="0"/>
              </a:rPr>
              <a:t>of corrosion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concrete_anodic_catodic_reactions.jpg"/>
          <p:cNvPicPr>
            <a:picLocks noGrp="1" noChangeAspect="1"/>
          </p:cNvPicPr>
          <p:nvPr>
            <p:ph idx="1"/>
          </p:nvPr>
        </p:nvPicPr>
        <p:blipFill>
          <a:blip r:embed="rId2"/>
          <a:srcRect/>
          <a:stretch>
            <a:fillRect/>
          </a:stretch>
        </p:blipFill>
        <p:spPr>
          <a:xfrm>
            <a:off x="914400" y="1371600"/>
            <a:ext cx="7162800" cy="2590800"/>
          </a:xfrm>
        </p:spPr>
      </p:pic>
      <p:sp>
        <p:nvSpPr>
          <p:cNvPr id="2" name="Title 1"/>
          <p:cNvSpPr>
            <a:spLocks noGrp="1"/>
          </p:cNvSpPr>
          <p:nvPr>
            <p:ph type="title"/>
          </p:nvPr>
        </p:nvSpPr>
        <p:spPr>
          <a:xfrm>
            <a:off x="228600" y="0"/>
            <a:ext cx="8534400" cy="1292225"/>
          </a:xfrm>
        </p:spPr>
        <p:txBody>
          <a:bodyPr>
            <a:normAutofit fontScale="90000"/>
          </a:bodyPr>
          <a:lstStyle/>
          <a:p>
            <a:pPr eaLnBrk="1" fontAlgn="auto" hangingPunct="1">
              <a:spcAft>
                <a:spcPts val="0"/>
              </a:spcAft>
              <a:defRPr/>
            </a:pPr>
            <a:r>
              <a:rPr lang="en-US" sz="4400" dirty="0" smtClean="0">
                <a:latin typeface="Times New Roman" pitchFamily="18" charset="0"/>
                <a:cs typeface="Times New Roman" pitchFamily="18" charset="0"/>
              </a:rPr>
              <a:t>Mechanism Of Electrochemical Corrosion</a:t>
            </a:r>
          </a:p>
        </p:txBody>
      </p:sp>
      <p:sp>
        <p:nvSpPr>
          <p:cNvPr id="40964" name="Rectangle 4"/>
          <p:cNvSpPr>
            <a:spLocks noChangeArrowheads="1"/>
          </p:cNvSpPr>
          <p:nvPr/>
        </p:nvSpPr>
        <p:spPr bwMode="auto">
          <a:xfrm>
            <a:off x="228600" y="4114800"/>
            <a:ext cx="8610600" cy="461963"/>
          </a:xfrm>
          <a:prstGeom prst="rect">
            <a:avLst/>
          </a:prstGeom>
          <a:noFill/>
          <a:ln w="9525">
            <a:noFill/>
            <a:miter lim="800000"/>
            <a:headEnd/>
            <a:tailEnd/>
          </a:ln>
        </p:spPr>
        <p:txBody>
          <a:bodyPr>
            <a:spAutoFit/>
          </a:bodyPr>
          <a:lstStyle/>
          <a:p>
            <a:pPr algn="just">
              <a:buFont typeface="Arial" charset="0"/>
              <a:buNone/>
            </a:pPr>
            <a:r>
              <a:rPr lang="en-US" sz="2400" b="1">
                <a:latin typeface="Times New Roman" pitchFamily="18" charset="0"/>
                <a:cs typeface="Times New Roman" pitchFamily="18" charset="0"/>
              </a:rPr>
              <a:t>Mechanism Of Electrochemical Corrosion</a:t>
            </a:r>
          </a:p>
        </p:txBody>
      </p:sp>
      <p:sp>
        <p:nvSpPr>
          <p:cNvPr id="40965" name="Rectangle 5"/>
          <p:cNvSpPr>
            <a:spLocks noChangeArrowheads="1"/>
          </p:cNvSpPr>
          <p:nvPr/>
        </p:nvSpPr>
        <p:spPr bwMode="auto">
          <a:xfrm>
            <a:off x="762000" y="990600"/>
            <a:ext cx="6096000" cy="369888"/>
          </a:xfrm>
          <a:prstGeom prst="rect">
            <a:avLst/>
          </a:prstGeom>
          <a:noFill/>
          <a:ln w="9525">
            <a:noFill/>
            <a:miter lim="800000"/>
            <a:headEnd/>
            <a:tailEnd/>
          </a:ln>
        </p:spPr>
        <p:txBody>
          <a:bodyPr>
            <a:spAutoFit/>
          </a:bodyPr>
          <a:lstStyle/>
          <a:p>
            <a:pPr>
              <a:buFont typeface="Arial" charset="0"/>
              <a:buNone/>
            </a:pPr>
            <a:endParaRPr lang="en-US" b="1"/>
          </a:p>
        </p:txBody>
      </p:sp>
      <p:sp>
        <p:nvSpPr>
          <p:cNvPr id="40966" name="Rectangle 6"/>
          <p:cNvSpPr>
            <a:spLocks noChangeArrowheads="1"/>
          </p:cNvSpPr>
          <p:nvPr/>
        </p:nvSpPr>
        <p:spPr bwMode="auto">
          <a:xfrm>
            <a:off x="533400" y="4549775"/>
            <a:ext cx="7924800" cy="2308225"/>
          </a:xfrm>
          <a:prstGeom prst="rect">
            <a:avLst/>
          </a:prstGeom>
          <a:noFill/>
          <a:ln w="9525">
            <a:noFill/>
            <a:miter lim="800000"/>
            <a:headEnd/>
            <a:tailEnd/>
          </a:ln>
        </p:spPr>
        <p:txBody>
          <a:bodyPr>
            <a:spAutoFit/>
          </a:bodyPr>
          <a:lstStyle/>
          <a:p>
            <a:pPr algn="just">
              <a:buFont typeface="Arial" charset="0"/>
              <a:buNone/>
            </a:pPr>
            <a:r>
              <a:rPr lang="en-US" sz="2400" b="1">
                <a:latin typeface="Times New Roman" pitchFamily="18" charset="0"/>
                <a:cs typeface="Times New Roman" pitchFamily="18" charset="0"/>
              </a:rPr>
              <a:t>Anodic Reaction: </a:t>
            </a:r>
          </a:p>
          <a:p>
            <a:pPr algn="just">
              <a:buFont typeface="Arial" charset="0"/>
              <a:buNone/>
            </a:pPr>
            <a:r>
              <a:rPr lang="en-US" sz="2400">
                <a:latin typeface="Times New Roman" pitchFamily="18" charset="0"/>
                <a:cs typeface="Times New Roman" pitchFamily="18" charset="0"/>
              </a:rPr>
              <a:t>                                    Dissolution of metal takes place.</a:t>
            </a:r>
          </a:p>
          <a:p>
            <a:pPr algn="just"/>
            <a:r>
              <a:rPr lang="en-US" sz="2400">
                <a:latin typeface="Times New Roman" pitchFamily="18" charset="0"/>
                <a:cs typeface="Times New Roman" pitchFamily="18" charset="0"/>
              </a:rPr>
              <a:t>As result metal ions are formed with the liberation of free electrons.</a:t>
            </a:r>
          </a:p>
          <a:p>
            <a:pPr algn="just">
              <a:buFont typeface="Arial" charset="0"/>
              <a:buNone/>
            </a:pPr>
            <a:r>
              <a:rPr lang="en-US" sz="2400">
                <a:latin typeface="Times New Roman" pitchFamily="18" charset="0"/>
                <a:cs typeface="Times New Roman" pitchFamily="18" charset="0"/>
              </a:rPr>
              <a:t>                                        M    ↔</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M</a:t>
            </a:r>
            <a:r>
              <a:rPr lang="en-US" sz="2400" baseline="30000">
                <a:latin typeface="Times New Roman" pitchFamily="18" charset="0"/>
                <a:cs typeface="Times New Roman" pitchFamily="18" charset="0"/>
              </a:rPr>
              <a:t>+n</a:t>
            </a:r>
            <a:r>
              <a:rPr lang="en-US" sz="2400">
                <a:latin typeface="Times New Roman" pitchFamily="18" charset="0"/>
                <a:cs typeface="Times New Roman" pitchFamily="18" charset="0"/>
              </a:rPr>
              <a:t>    +   e</a:t>
            </a:r>
            <a:r>
              <a:rPr lang="en-US" sz="2400" baseline="30000">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buFont typeface="Arial" charset="0"/>
              <a:buNone/>
            </a:pPr>
            <a:r>
              <a:rPr lang="en-US" sz="2400">
                <a:latin typeface="Times New Roman" pitchFamily="18" charset="0"/>
                <a:cs typeface="Times New Roman" pitchFamily="18" charset="0"/>
              </a:rPr>
              <a:t>                                                         Metal Ion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001000" cy="4708525"/>
          </a:xfrm>
        </p:spPr>
        <p:txBody>
          <a:bodyPr>
            <a:normAutofit/>
          </a:bodyPr>
          <a:lstStyle/>
          <a:p>
            <a:pPr marL="548640" indent="-411480" algn="just" eaLnBrk="1" fontAlgn="auto" hangingPunct="1">
              <a:spcAft>
                <a:spcPts val="0"/>
              </a:spcAft>
              <a:buClr>
                <a:schemeClr val="tx1">
                  <a:shade val="95000"/>
                </a:schemeClr>
              </a:buClr>
              <a:buFont typeface="Wingdings 2"/>
              <a:buNone/>
              <a:defRPr/>
            </a:pPr>
            <a:r>
              <a:rPr lang="en-US" sz="2400" b="1" dirty="0" smtClean="0">
                <a:latin typeface="Times New Roman" pitchFamily="18" charset="0"/>
                <a:cs typeface="Times New Roman" pitchFamily="18" charset="0"/>
              </a:rPr>
              <a:t>Cathodic Reaction</a:t>
            </a:r>
          </a:p>
          <a:p>
            <a:pPr marL="514350" indent="-514350" algn="just" eaLnBrk="1" fontAlgn="auto" hangingPunct="1">
              <a:spcAft>
                <a:spcPts val="0"/>
              </a:spcAft>
              <a:buClr>
                <a:schemeClr val="tx1">
                  <a:shade val="95000"/>
                </a:schemeClr>
              </a:buClr>
              <a:buFont typeface="Arial" pitchFamily="34" charset="0"/>
              <a:buAutoNum type="romanLcParenBoth"/>
              <a:defRPr/>
            </a:pPr>
            <a:r>
              <a:rPr lang="en-US" sz="2400" dirty="0" smtClean="0">
                <a:latin typeface="Times New Roman" pitchFamily="18" charset="0"/>
                <a:cs typeface="Times New Roman" pitchFamily="18" charset="0"/>
              </a:rPr>
              <a:t>Hydrogen Evolution :- Occurs usually in acidic medium</a:t>
            </a:r>
          </a:p>
          <a:p>
            <a:pPr marL="514350" indent="-514350" algn="just" eaLnBrk="1" fontAlgn="auto" hangingPunct="1">
              <a:spcAft>
                <a:spcPts val="0"/>
              </a:spcAft>
              <a:buClr>
                <a:schemeClr val="tx1">
                  <a:shade val="95000"/>
                </a:schemeClr>
              </a:buClr>
              <a:buFont typeface="Wingdings 2"/>
              <a:buNone/>
              <a:defRPr/>
            </a:pPr>
            <a:r>
              <a:rPr lang="en-US" sz="2400" dirty="0" smtClean="0">
                <a:latin typeface="Times New Roman" pitchFamily="18" charset="0"/>
                <a:cs typeface="Times New Roman" pitchFamily="18" charset="0"/>
              </a:rPr>
              <a:t>                              2H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+ 2e</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(g)</a:t>
            </a:r>
          </a:p>
        </p:txBody>
      </p:sp>
      <p:sp>
        <p:nvSpPr>
          <p:cNvPr id="41987" name="Rectangle 3"/>
          <p:cNvSpPr>
            <a:spLocks noChangeArrowheads="1"/>
          </p:cNvSpPr>
          <p:nvPr/>
        </p:nvSpPr>
        <p:spPr bwMode="auto">
          <a:xfrm>
            <a:off x="304800" y="4572000"/>
            <a:ext cx="7543800" cy="1570038"/>
          </a:xfrm>
          <a:prstGeom prst="rect">
            <a:avLst/>
          </a:prstGeom>
          <a:noFill/>
          <a:ln w="9525">
            <a:noFill/>
            <a:miter lim="800000"/>
            <a:headEnd/>
            <a:tailEnd/>
          </a:ln>
        </p:spPr>
        <p:txBody>
          <a:bodyPr>
            <a:spAutoFit/>
          </a:bodyPr>
          <a:lstStyle/>
          <a:p>
            <a:pPr marL="514350" indent="-514350" algn="just">
              <a:buFont typeface="Arial" charset="0"/>
              <a:buNone/>
            </a:pPr>
            <a:r>
              <a:rPr lang="en-US" sz="2400">
                <a:latin typeface="Calibri" pitchFamily="34" charset="0"/>
              </a:rPr>
              <a:t>  (ii)   </a:t>
            </a:r>
            <a:r>
              <a:rPr lang="en-US" sz="2400">
                <a:latin typeface="Times New Roman" pitchFamily="18" charset="0"/>
                <a:cs typeface="Times New Roman" pitchFamily="18" charset="0"/>
              </a:rPr>
              <a:t>Oxygen Absorption :- occurs when solution is aerated sufficiently. </a:t>
            </a:r>
          </a:p>
          <a:p>
            <a:pPr marL="514350" indent="-514350" algn="just">
              <a:buFont typeface="Arial" charset="0"/>
              <a:buNone/>
            </a:pPr>
            <a:r>
              <a:rPr lang="en-US" sz="2400">
                <a:latin typeface="Times New Roman" pitchFamily="18" charset="0"/>
                <a:cs typeface="Times New Roman" pitchFamily="18" charset="0"/>
              </a:rPr>
              <a:t>           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+ 4H</a:t>
            </a:r>
            <a:r>
              <a:rPr lang="en-US" sz="2400" baseline="30000">
                <a:latin typeface="Times New Roman" pitchFamily="18" charset="0"/>
                <a:cs typeface="Times New Roman" pitchFamily="18" charset="0"/>
              </a:rPr>
              <a:t>+ </a:t>
            </a:r>
            <a:r>
              <a:rPr lang="en-US" sz="2400">
                <a:latin typeface="Times New Roman" pitchFamily="18" charset="0"/>
                <a:cs typeface="Times New Roman" pitchFamily="18" charset="0"/>
              </a:rPr>
              <a:t>+ 4e</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 2H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O  (In acidic medium)</a:t>
            </a:r>
          </a:p>
          <a:p>
            <a:pPr marL="514350" indent="-514350" algn="just">
              <a:buFont typeface="Arial" charset="0"/>
              <a:buNone/>
            </a:pPr>
            <a:r>
              <a:rPr lang="en-US" sz="2400">
                <a:latin typeface="Times New Roman" pitchFamily="18" charset="0"/>
                <a:cs typeface="Times New Roman" pitchFamily="18" charset="0"/>
              </a:rPr>
              <a:t>           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+ 4H</a:t>
            </a:r>
            <a:r>
              <a:rPr lang="en-US" sz="2400" baseline="30000">
                <a:latin typeface="Times New Roman" pitchFamily="18" charset="0"/>
                <a:cs typeface="Times New Roman" pitchFamily="18" charset="0"/>
              </a:rPr>
              <a:t>+ </a:t>
            </a:r>
            <a:r>
              <a:rPr lang="en-US" sz="2400">
                <a:latin typeface="Times New Roman" pitchFamily="18" charset="0"/>
                <a:cs typeface="Times New Roman" pitchFamily="18" charset="0"/>
              </a:rPr>
              <a:t>+ 4e</a:t>
            </a:r>
            <a:r>
              <a:rPr lang="en-US" sz="2400" baseline="30000">
                <a:latin typeface="Times New Roman" pitchFamily="18" charset="0"/>
                <a:cs typeface="Times New Roman" pitchFamily="18" charset="0"/>
              </a:rPr>
              <a:t>- </a:t>
            </a:r>
            <a:r>
              <a:rPr lang="en-US" sz="2400">
                <a:latin typeface="Times New Roman" pitchFamily="18" charset="0"/>
                <a:cs typeface="Times New Roman" pitchFamily="18" charset="0"/>
              </a:rPr>
              <a:t>↔ 4OH</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(In basic medium</a:t>
            </a:r>
            <a:r>
              <a:rPr lang="en-US" sz="2400">
                <a:latin typeface="Calibri" pitchFamily="34" charset="0"/>
              </a:rPr>
              <a:t>)</a:t>
            </a:r>
          </a:p>
        </p:txBody>
      </p:sp>
      <p:pic>
        <p:nvPicPr>
          <p:cNvPr id="47108" name="Picture 4" descr="https://encrypted-tbn2.gstatic.com/images?q=tbn:ANd9GcRTJ0XCA9wWLjtYFhOqzBiKfebY17mD-MDE5o4bJSmThB2HwyyLMA"/>
          <p:cNvPicPr>
            <a:picLocks noChangeAspect="1" noChangeArrowheads="1"/>
          </p:cNvPicPr>
          <p:nvPr/>
        </p:nvPicPr>
        <p:blipFill>
          <a:blip r:embed="rId2"/>
          <a:srcRect/>
          <a:stretch>
            <a:fillRect/>
          </a:stretch>
        </p:blipFill>
        <p:spPr bwMode="auto">
          <a:xfrm>
            <a:off x="2514600" y="2133600"/>
            <a:ext cx="4295775" cy="2209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p:txBody>
          <a:bodyPr/>
          <a:lstStyle/>
          <a:p>
            <a:pPr algn="just" eaLnBrk="1" hangingPunct="1">
              <a:lnSpc>
                <a:spcPct val="200000"/>
              </a:lnSpc>
              <a:buFont typeface="Wingdings" pitchFamily="2" charset="2"/>
              <a:buChar char="Ø"/>
            </a:pPr>
            <a:r>
              <a:rPr lang="en-US" sz="2400" smtClean="0">
                <a:latin typeface="Times New Roman" pitchFamily="18" charset="0"/>
                <a:cs typeface="Times New Roman" pitchFamily="18" charset="0"/>
              </a:rPr>
              <a:t>Hydrogen gas evolution</a:t>
            </a:r>
          </a:p>
          <a:p>
            <a:pPr algn="just" eaLnBrk="1" hangingPunct="1">
              <a:lnSpc>
                <a:spcPct val="200000"/>
              </a:lnSpc>
              <a:buFont typeface="Wingdings" pitchFamily="2" charset="2"/>
              <a:buChar char="Ø"/>
            </a:pPr>
            <a:r>
              <a:rPr lang="en-US" sz="2400" smtClean="0">
                <a:latin typeface="Times New Roman" pitchFamily="18" charset="0"/>
                <a:cs typeface="Times New Roman" pitchFamily="18" charset="0"/>
              </a:rPr>
              <a:t>Oxygen gas absorption</a:t>
            </a:r>
          </a:p>
        </p:txBody>
      </p:sp>
      <p:sp>
        <p:nvSpPr>
          <p:cNvPr id="48130" name="Title 1"/>
          <p:cNvSpPr>
            <a:spLocks noGrp="1"/>
          </p:cNvSpPr>
          <p:nvPr>
            <p:ph type="title"/>
          </p:nvPr>
        </p:nvSpPr>
        <p:spPr>
          <a:xfrm>
            <a:off x="381000" y="274638"/>
            <a:ext cx="8458200" cy="792162"/>
          </a:xfrm>
        </p:spPr>
        <p:txBody>
          <a:bodyPr>
            <a:normAutofit/>
          </a:bodyPr>
          <a:lstStyle/>
          <a:p>
            <a:pPr eaLnBrk="1" fontAlgn="auto" hangingPunct="1">
              <a:spcAft>
                <a:spcPts val="0"/>
              </a:spcAft>
              <a:defRPr/>
            </a:pPr>
            <a:r>
              <a:rPr lang="en-US" sz="3600" smtClean="0">
                <a:solidFill>
                  <a:srgbClr val="7B9899"/>
                </a:solidFill>
                <a:latin typeface="Times New Roman" pitchFamily="18" charset="0"/>
                <a:cs typeface="Times New Roman" pitchFamily="18" charset="0"/>
              </a:rPr>
              <a:t>Wet corrosion takes by the following ways.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Content Placeholder 2"/>
          <p:cNvSpPr>
            <a:spLocks noGrp="1"/>
          </p:cNvSpPr>
          <p:nvPr>
            <p:ph idx="4294967295"/>
          </p:nvPr>
        </p:nvSpPr>
        <p:spPr>
          <a:xfrm>
            <a:off x="0" y="533400"/>
            <a:ext cx="8153400" cy="5622925"/>
          </a:xfrm>
        </p:spPr>
        <p:txBody>
          <a:bodyPr>
            <a:normAutofit lnSpcReduction="10000"/>
          </a:bodyPr>
          <a:lstStyle/>
          <a:p>
            <a:pPr algn="just" eaLnBrk="1" hangingPunct="1">
              <a:buFont typeface="Wingdings 2" pitchFamily="18" charset="2"/>
              <a:buNone/>
            </a:pPr>
            <a:r>
              <a:rPr lang="en-US" sz="2400" smtClean="0">
                <a:latin typeface="Times New Roman" pitchFamily="18" charset="0"/>
                <a:cs typeface="Times New Roman" pitchFamily="18" charset="0"/>
              </a:rPr>
              <a:t>This type of corrosion occurs in acidic medium.</a:t>
            </a:r>
          </a:p>
          <a:p>
            <a:pPr algn="just" eaLnBrk="1" hangingPunct="1">
              <a:buFont typeface="Wingdings 2" pitchFamily="18" charset="2"/>
              <a:buNone/>
            </a:pPr>
            <a:r>
              <a:rPr lang="en-US" sz="2400" smtClean="0">
                <a:latin typeface="Times New Roman" pitchFamily="18" charset="0"/>
                <a:cs typeface="Times New Roman" pitchFamily="18" charset="0"/>
              </a:rPr>
              <a:t>E.g. Considering the metal Fe, anodic reaction is dissolution of iron as ferrous ions with liberation of electrons.                                                  Anode: Fe----</a:t>
            </a:r>
            <a:r>
              <a:rPr lang="en-US" sz="2400" smtClean="0">
                <a:latin typeface="Times New Roman" pitchFamily="18" charset="0"/>
                <a:cs typeface="Times New Roman" pitchFamily="18" charset="0"/>
                <a:sym typeface="Wingdings" pitchFamily="2" charset="2"/>
              </a:rPr>
              <a:t></a:t>
            </a:r>
            <a:r>
              <a:rPr lang="en-US" sz="2400" smtClean="0">
                <a:latin typeface="Times New Roman" pitchFamily="18" charset="0"/>
                <a:cs typeface="Times New Roman" pitchFamily="18" charset="0"/>
              </a:rPr>
              <a:t> Fe</a:t>
            </a:r>
            <a:r>
              <a:rPr lang="en-US" sz="2400" baseline="-25000" smtClean="0">
                <a:latin typeface="Times New Roman" pitchFamily="18" charset="0"/>
                <a:cs typeface="Times New Roman" pitchFamily="18" charset="0"/>
              </a:rPr>
              <a:t>2</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+ 2e</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(Oxidation)</a:t>
            </a:r>
          </a:p>
          <a:p>
            <a:pPr algn="just" eaLnBrk="1" hangingPunct="1">
              <a:buFont typeface="Wingdings 2" pitchFamily="18" charset="2"/>
              <a:buNone/>
            </a:pPr>
            <a:endParaRPr lang="en-US" sz="2400" smtClean="0">
              <a:latin typeface="Times New Roman" pitchFamily="18" charset="0"/>
              <a:cs typeface="Times New Roman" pitchFamily="18" charset="0"/>
            </a:endParaRPr>
          </a:p>
          <a:p>
            <a:pPr algn="just" eaLnBrk="1" hangingPunct="1">
              <a:buFont typeface="Wingdings" pitchFamily="2" charset="2"/>
              <a:buChar char="Ø"/>
            </a:pPr>
            <a:r>
              <a:rPr lang="en-US" sz="2400" smtClean="0">
                <a:latin typeface="Times New Roman" pitchFamily="18" charset="0"/>
                <a:cs typeface="Times New Roman" pitchFamily="18" charset="0"/>
              </a:rPr>
              <a:t>  The electrons released flow through the metal from anode to cathode, whereas H+ ions of acidic solution are eliminated as hydrogen gas.</a:t>
            </a:r>
          </a:p>
          <a:p>
            <a:pPr algn="just" eaLnBrk="1" hangingPunct="1">
              <a:buFont typeface="Wingdings 2" pitchFamily="18" charset="2"/>
              <a:buNone/>
            </a:pPr>
            <a:r>
              <a:rPr lang="en-US" sz="2400" smtClean="0">
                <a:latin typeface="Times New Roman" pitchFamily="18" charset="0"/>
                <a:cs typeface="Times New Roman" pitchFamily="18" charset="0"/>
              </a:rPr>
              <a:t>     Cathode: 2H</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+ 2e</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Wingdings" pitchFamily="2" charset="2"/>
              </a:rPr>
              <a:t></a:t>
            </a:r>
            <a:r>
              <a:rPr lang="en-US" sz="2400" smtClean="0">
                <a:latin typeface="Times New Roman" pitchFamily="18" charset="0"/>
                <a:cs typeface="Times New Roman" pitchFamily="18" charset="0"/>
              </a:rPr>
              <a:t>H</a:t>
            </a:r>
            <a:r>
              <a:rPr lang="en-US" sz="2400" baseline="-25000" smtClean="0">
                <a:latin typeface="Times New Roman" pitchFamily="18" charset="0"/>
                <a:cs typeface="Times New Roman" pitchFamily="18" charset="0"/>
              </a:rPr>
              <a:t>2</a:t>
            </a:r>
            <a:r>
              <a:rPr lang="en-US" sz="2400" smtClean="0">
                <a:latin typeface="Times New Roman" pitchFamily="18" charset="0"/>
                <a:cs typeface="Times New Roman" pitchFamily="18" charset="0"/>
              </a:rPr>
              <a:t> (Reduction)</a:t>
            </a:r>
          </a:p>
          <a:p>
            <a:pPr algn="just" eaLnBrk="1" hangingPunct="1">
              <a:buFont typeface="Wingdings" pitchFamily="2" charset="2"/>
              <a:buChar char="Ø"/>
            </a:pPr>
            <a:r>
              <a:rPr lang="en-US" sz="2400" smtClean="0">
                <a:latin typeface="Times New Roman" pitchFamily="18" charset="0"/>
                <a:cs typeface="Times New Roman" pitchFamily="18" charset="0"/>
              </a:rPr>
              <a:t> The overall reaction is: Fe + 2H</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Wingdings" pitchFamily="2" charset="2"/>
              </a:rPr>
              <a:t></a:t>
            </a:r>
            <a:r>
              <a:rPr lang="en-US" sz="2400" smtClean="0">
                <a:latin typeface="Times New Roman" pitchFamily="18" charset="0"/>
                <a:cs typeface="Times New Roman" pitchFamily="18" charset="0"/>
              </a:rPr>
              <a:t>Fe</a:t>
            </a:r>
            <a:r>
              <a:rPr lang="en-US" sz="2400" baseline="-25000" smtClean="0">
                <a:latin typeface="Times New Roman" pitchFamily="18" charset="0"/>
                <a:cs typeface="Times New Roman" pitchFamily="18" charset="0"/>
              </a:rPr>
              <a:t>2</a:t>
            </a:r>
            <a:r>
              <a:rPr lang="en-US" sz="2400" baseline="30000" smtClean="0">
                <a:latin typeface="Times New Roman" pitchFamily="18" charset="0"/>
                <a:cs typeface="Times New Roman" pitchFamily="18" charset="0"/>
              </a:rPr>
              <a:t>+</a:t>
            </a:r>
            <a:r>
              <a:rPr lang="en-US" sz="2400" smtClean="0">
                <a:latin typeface="Times New Roman" pitchFamily="18" charset="0"/>
                <a:cs typeface="Times New Roman" pitchFamily="18" charset="0"/>
              </a:rPr>
              <a:t> +H</a:t>
            </a:r>
            <a:r>
              <a:rPr lang="en-US" sz="2400" baseline="-25000" smtClean="0">
                <a:latin typeface="Times New Roman" pitchFamily="18" charset="0"/>
                <a:cs typeface="Times New Roman" pitchFamily="18" charset="0"/>
              </a:rPr>
              <a:t>2</a:t>
            </a:r>
            <a:endParaRPr lang="en-US" sz="2400" smtClean="0">
              <a:latin typeface="Times New Roman" pitchFamily="18" charset="0"/>
              <a:cs typeface="Times New Roman" pitchFamily="18" charset="0"/>
            </a:endParaRPr>
          </a:p>
          <a:p>
            <a:pPr algn="just" eaLnBrk="1" hangingPunct="1">
              <a:buFont typeface="Wingdings 2" pitchFamily="18" charset="2"/>
              <a:buNone/>
            </a:pPr>
            <a:r>
              <a:rPr lang="en-US" sz="2400" smtClean="0">
                <a:latin typeface="Times New Roman" pitchFamily="18" charset="0"/>
                <a:cs typeface="Times New Roman" pitchFamily="18" charset="0"/>
              </a:rPr>
              <a:t> </a:t>
            </a:r>
          </a:p>
          <a:p>
            <a:pPr algn="just" eaLnBrk="1" hangingPunct="1">
              <a:buFont typeface="Wingdings" pitchFamily="2" charset="2"/>
              <a:buChar char="Ø"/>
            </a:pPr>
            <a:r>
              <a:rPr lang="en-US" sz="2400" smtClean="0">
                <a:latin typeface="Times New Roman" pitchFamily="18" charset="0"/>
                <a:cs typeface="Times New Roman" pitchFamily="18" charset="0"/>
              </a:rPr>
              <a:t>All metals above hydrogen in electrochemical series have a tendency to get dissolved in acidic solution with simultaneous evolution of H</a:t>
            </a:r>
            <a:r>
              <a:rPr lang="en-US" sz="2400" baseline="-25000" smtClean="0">
                <a:latin typeface="Times New Roman" pitchFamily="18" charset="0"/>
                <a:cs typeface="Times New Roman" pitchFamily="18" charset="0"/>
              </a:rPr>
              <a:t>2</a:t>
            </a:r>
            <a:r>
              <a:rPr lang="en-US" sz="2400" smtClean="0">
                <a:latin typeface="Times New Roman" pitchFamily="18" charset="0"/>
                <a:cs typeface="Times New Roman" pitchFamily="18" charset="0"/>
              </a:rPr>
              <a:t> gas.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fade">
                                      <p:cBhvr>
                                        <p:cTn id="7" dur="1000"/>
                                        <p:tgtEl>
                                          <p:spTgt spid="33794">
                                            <p:txEl>
                                              <p:pRg st="0" end="0"/>
                                            </p:txEl>
                                          </p:spTgt>
                                        </p:tgtEl>
                                      </p:cBhvr>
                                    </p:animEffect>
                                    <p:anim calcmode="lin" valueType="num">
                                      <p:cBhvr>
                                        <p:cTn id="8" dur="10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3794">
                                            <p:txEl>
                                              <p:pRg st="1" end="1"/>
                                            </p:txEl>
                                          </p:spTgt>
                                        </p:tgtEl>
                                        <p:attrNameLst>
                                          <p:attrName>style.visibility</p:attrName>
                                        </p:attrNameLst>
                                      </p:cBhvr>
                                      <p:to>
                                        <p:strVal val="visible"/>
                                      </p:to>
                                    </p:set>
                                    <p:animEffect transition="in" filter="fade">
                                      <p:cBhvr>
                                        <p:cTn id="14" dur="1000"/>
                                        <p:tgtEl>
                                          <p:spTgt spid="33794">
                                            <p:txEl>
                                              <p:pRg st="1" end="1"/>
                                            </p:txEl>
                                          </p:spTgt>
                                        </p:tgtEl>
                                      </p:cBhvr>
                                    </p:animEffect>
                                    <p:anim calcmode="lin" valueType="num">
                                      <p:cBhvr>
                                        <p:cTn id="15" dur="1000" fill="hold"/>
                                        <p:tgtEl>
                                          <p:spTgt spid="3379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379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3794">
                                            <p:txEl>
                                              <p:pRg st="3" end="3"/>
                                            </p:txEl>
                                          </p:spTgt>
                                        </p:tgtEl>
                                        <p:attrNameLst>
                                          <p:attrName>style.visibility</p:attrName>
                                        </p:attrNameLst>
                                      </p:cBhvr>
                                      <p:to>
                                        <p:strVal val="visible"/>
                                      </p:to>
                                    </p:set>
                                    <p:animEffect transition="in" filter="fade">
                                      <p:cBhvr>
                                        <p:cTn id="21" dur="1000"/>
                                        <p:tgtEl>
                                          <p:spTgt spid="33794">
                                            <p:txEl>
                                              <p:pRg st="3" end="3"/>
                                            </p:txEl>
                                          </p:spTgt>
                                        </p:tgtEl>
                                      </p:cBhvr>
                                    </p:animEffect>
                                    <p:anim calcmode="lin" valueType="num">
                                      <p:cBhvr>
                                        <p:cTn id="22" dur="1000" fill="hold"/>
                                        <p:tgtEl>
                                          <p:spTgt spid="3379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379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3794">
                                            <p:txEl>
                                              <p:pRg st="4" end="4"/>
                                            </p:txEl>
                                          </p:spTgt>
                                        </p:tgtEl>
                                        <p:attrNameLst>
                                          <p:attrName>style.visibility</p:attrName>
                                        </p:attrNameLst>
                                      </p:cBhvr>
                                      <p:to>
                                        <p:strVal val="visible"/>
                                      </p:to>
                                    </p:set>
                                    <p:animEffect transition="in" filter="fade">
                                      <p:cBhvr>
                                        <p:cTn id="28" dur="1000"/>
                                        <p:tgtEl>
                                          <p:spTgt spid="33794">
                                            <p:txEl>
                                              <p:pRg st="4" end="4"/>
                                            </p:txEl>
                                          </p:spTgt>
                                        </p:tgtEl>
                                      </p:cBhvr>
                                    </p:animEffect>
                                    <p:anim calcmode="lin" valueType="num">
                                      <p:cBhvr>
                                        <p:cTn id="29" dur="1000" fill="hold"/>
                                        <p:tgtEl>
                                          <p:spTgt spid="3379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379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3794">
                                            <p:txEl>
                                              <p:pRg st="5" end="5"/>
                                            </p:txEl>
                                          </p:spTgt>
                                        </p:tgtEl>
                                        <p:attrNameLst>
                                          <p:attrName>style.visibility</p:attrName>
                                        </p:attrNameLst>
                                      </p:cBhvr>
                                      <p:to>
                                        <p:strVal val="visible"/>
                                      </p:to>
                                    </p:set>
                                    <p:animEffect transition="in" filter="fade">
                                      <p:cBhvr>
                                        <p:cTn id="35" dur="1000"/>
                                        <p:tgtEl>
                                          <p:spTgt spid="33794">
                                            <p:txEl>
                                              <p:pRg st="5" end="5"/>
                                            </p:txEl>
                                          </p:spTgt>
                                        </p:tgtEl>
                                      </p:cBhvr>
                                    </p:animEffect>
                                    <p:anim calcmode="lin" valueType="num">
                                      <p:cBhvr>
                                        <p:cTn id="36" dur="1000" fill="hold"/>
                                        <p:tgtEl>
                                          <p:spTgt spid="3379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379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3794">
                                            <p:txEl>
                                              <p:pRg st="6" end="6"/>
                                            </p:txEl>
                                          </p:spTgt>
                                        </p:tgtEl>
                                        <p:attrNameLst>
                                          <p:attrName>style.visibility</p:attrName>
                                        </p:attrNameLst>
                                      </p:cBhvr>
                                      <p:to>
                                        <p:strVal val="visible"/>
                                      </p:to>
                                    </p:set>
                                    <p:animEffect transition="in" filter="fade">
                                      <p:cBhvr>
                                        <p:cTn id="42" dur="1000"/>
                                        <p:tgtEl>
                                          <p:spTgt spid="33794">
                                            <p:txEl>
                                              <p:pRg st="6" end="6"/>
                                            </p:txEl>
                                          </p:spTgt>
                                        </p:tgtEl>
                                      </p:cBhvr>
                                    </p:animEffect>
                                    <p:anim calcmode="lin" valueType="num">
                                      <p:cBhvr>
                                        <p:cTn id="43" dur="1000" fill="hold"/>
                                        <p:tgtEl>
                                          <p:spTgt spid="3379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379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3794">
                                            <p:txEl>
                                              <p:pRg st="7" end="7"/>
                                            </p:txEl>
                                          </p:spTgt>
                                        </p:tgtEl>
                                        <p:attrNameLst>
                                          <p:attrName>style.visibility</p:attrName>
                                        </p:attrNameLst>
                                      </p:cBhvr>
                                      <p:to>
                                        <p:strVal val="visible"/>
                                      </p:to>
                                    </p:set>
                                    <p:animEffect transition="in" filter="fade">
                                      <p:cBhvr>
                                        <p:cTn id="49" dur="1000"/>
                                        <p:tgtEl>
                                          <p:spTgt spid="33794">
                                            <p:txEl>
                                              <p:pRg st="7" end="7"/>
                                            </p:txEl>
                                          </p:spTgt>
                                        </p:tgtEl>
                                      </p:cBhvr>
                                    </p:animEffect>
                                    <p:anim calcmode="lin" valueType="num">
                                      <p:cBhvr>
                                        <p:cTn id="50" dur="1000" fill="hold"/>
                                        <p:tgtEl>
                                          <p:spTgt spid="3379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379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0178" name="Picture 15" descr="C:\Documents and Settings\admin\Desktop\1 002.jpg"/>
          <p:cNvPicPr>
            <a:picLocks noChangeAspect="1" noChangeArrowheads="1"/>
          </p:cNvPicPr>
          <p:nvPr/>
        </p:nvPicPr>
        <p:blipFill>
          <a:blip r:embed="rId2"/>
          <a:srcRect/>
          <a:stretch>
            <a:fillRect/>
          </a:stretch>
        </p:blipFill>
        <p:spPr bwMode="auto">
          <a:xfrm>
            <a:off x="533400" y="2133600"/>
            <a:ext cx="8077200" cy="373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itle 2"/>
          <p:cNvSpPr>
            <a:spLocks noGrp="1"/>
          </p:cNvSpPr>
          <p:nvPr>
            <p:ph type="title" idx="4294967295"/>
          </p:nvPr>
        </p:nvSpPr>
        <p:spPr>
          <a:xfrm>
            <a:off x="0" y="274638"/>
            <a:ext cx="7772400" cy="1143000"/>
          </a:xfrm>
        </p:spPr>
        <p:txBody>
          <a:bodyPr/>
          <a:lstStyle/>
          <a:p>
            <a:pPr algn="just" eaLnBrk="1" fontAlgn="auto" hangingPunct="1">
              <a:spcAft>
                <a:spcPts val="0"/>
              </a:spcAft>
              <a:defRPr/>
            </a:pPr>
            <a:r>
              <a:rPr lang="en-US" sz="3600" smtClean="0">
                <a:latin typeface="Calibri" pitchFamily="34" charset="0"/>
              </a:rPr>
              <a:t>     </a:t>
            </a:r>
            <a:r>
              <a:rPr lang="en-US" sz="3200" smtClean="0">
                <a:latin typeface="Times New Roman" pitchFamily="18" charset="0"/>
                <a:cs typeface="Times New Roman" pitchFamily="18" charset="0"/>
              </a:rPr>
              <a:t>Mechanism of wet corrosion by hydrogen           evolution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304800" y="1371600"/>
            <a:ext cx="6019800" cy="3786188"/>
          </a:xfrm>
          <a:prstGeom prst="rect">
            <a:avLst/>
          </a:prstGeom>
          <a:noFill/>
          <a:ln w="9525">
            <a:noFill/>
            <a:miter lim="800000"/>
            <a:headEnd/>
            <a:tailEnd/>
          </a:ln>
        </p:spPr>
        <p:txBody>
          <a:bodyPr anchor="ctr">
            <a:spAutoFit/>
          </a:bodyPr>
          <a:lstStyle/>
          <a:p>
            <a:pPr algn="just" eaLnBrk="0" hangingPunct="0">
              <a:defRPr/>
            </a:pPr>
            <a:r>
              <a:rPr lang="en-US" sz="2400" b="1" i="1" dirty="0">
                <a:solidFill>
                  <a:schemeClr val="bg2">
                    <a:lumMod val="10000"/>
                  </a:schemeClr>
                </a:solidFill>
                <a:latin typeface="Times New Roman" pitchFamily="18" charset="0"/>
                <a:cs typeface="Times New Roman" pitchFamily="18" charset="0"/>
              </a:rPr>
              <a:t>Absorption of oxygen: </a:t>
            </a:r>
            <a:r>
              <a:rPr lang="en-US" sz="2400" dirty="0">
                <a:solidFill>
                  <a:schemeClr val="bg2">
                    <a:lumMod val="10000"/>
                  </a:schemeClr>
                </a:solidFill>
                <a:latin typeface="Times New Roman" pitchFamily="18" charset="0"/>
                <a:cs typeface="Times New Roman" pitchFamily="18" charset="0"/>
              </a:rPr>
              <a:t>For example, rusting of iron in neutral aqueous solution of electrolytes in presence of atmospheric oxygen.</a:t>
            </a:r>
          </a:p>
          <a:p>
            <a:pPr algn="just" eaLnBrk="0" hangingPunct="0">
              <a:buFont typeface="Wingdings" pitchFamily="2" charset="2"/>
              <a:buChar char="Ø"/>
              <a:defRPr/>
            </a:pPr>
            <a:r>
              <a:rPr lang="en-US" sz="2400" dirty="0">
                <a:solidFill>
                  <a:schemeClr val="bg2">
                    <a:lumMod val="10000"/>
                  </a:schemeClr>
                </a:solidFill>
                <a:latin typeface="Times New Roman" pitchFamily="18" charset="0"/>
                <a:cs typeface="Times New Roman" pitchFamily="18" charset="0"/>
              </a:rPr>
              <a:t> Usually the surface of iron is coated with a thin film of iron oxide. </a:t>
            </a:r>
          </a:p>
          <a:p>
            <a:pPr algn="just" eaLnBrk="0" hangingPunct="0">
              <a:buFont typeface="Wingdings" pitchFamily="2" charset="2"/>
              <a:buChar char="Ø"/>
              <a:defRPr/>
            </a:pPr>
            <a:r>
              <a:rPr lang="en-US" sz="2400" dirty="0">
                <a:solidFill>
                  <a:schemeClr val="bg2">
                    <a:lumMod val="10000"/>
                  </a:schemeClr>
                </a:solidFill>
                <a:latin typeface="Times New Roman" pitchFamily="18" charset="0"/>
                <a:cs typeface="Times New Roman" pitchFamily="18" charset="0"/>
              </a:rPr>
              <a:t>If the film develops cracks, anodic areas are created on the surface. </a:t>
            </a:r>
          </a:p>
          <a:p>
            <a:pPr algn="just" eaLnBrk="0" hangingPunct="0">
              <a:buFont typeface="Wingdings" pitchFamily="2" charset="2"/>
              <a:buChar char="Ø"/>
              <a:defRPr/>
            </a:pPr>
            <a:r>
              <a:rPr lang="en-US" sz="2400" dirty="0">
                <a:solidFill>
                  <a:schemeClr val="bg2">
                    <a:lumMod val="10000"/>
                  </a:schemeClr>
                </a:solidFill>
                <a:latin typeface="Times New Roman" pitchFamily="18" charset="0"/>
                <a:cs typeface="Times New Roman" pitchFamily="18" charset="0"/>
              </a:rPr>
              <a:t>While the metal parts act as cathodes. It shows that anodes are small areas, while the rest metallic part forms large cathodes</a:t>
            </a:r>
            <a:r>
              <a:rPr lang="en-US" sz="2400" dirty="0">
                <a:solidFill>
                  <a:schemeClr val="bg2">
                    <a:lumMod val="10000"/>
                  </a:schemeClr>
                </a:solidFill>
                <a:latin typeface="Calibri" pitchFamily="34" charset="0"/>
                <a:cs typeface="Calibri" pitchFamily="34" charset="0"/>
              </a:rPr>
              <a:t>.</a:t>
            </a:r>
          </a:p>
        </p:txBody>
      </p:sp>
      <p:sp>
        <p:nvSpPr>
          <p:cNvPr id="46083" name="Rectangle 5"/>
          <p:cNvSpPr>
            <a:spLocks noGrp="1" noChangeArrowheads="1"/>
          </p:cNvSpPr>
          <p:nvPr>
            <p:ph idx="1"/>
          </p:nvPr>
        </p:nvSpPr>
        <p:spPr>
          <a:xfrm>
            <a:off x="304800" y="5257800"/>
            <a:ext cx="6019800" cy="830263"/>
          </a:xfrm>
        </p:spPr>
        <p:txBody>
          <a:bodyPr anchor="ctr">
            <a:spAutoFit/>
          </a:bodyPr>
          <a:lstStyle/>
          <a:p>
            <a:pPr marL="0" indent="0" algn="just" eaLnBrk="1" hangingPunct="1">
              <a:spcBef>
                <a:spcPct val="0"/>
              </a:spcBef>
              <a:buClrTx/>
              <a:buSzTx/>
              <a:buFontTx/>
              <a:buNone/>
            </a:pPr>
            <a:r>
              <a:rPr lang="en-US" sz="2400" smtClean="0">
                <a:latin typeface="Times New Roman" pitchFamily="18" charset="0"/>
                <a:cs typeface="Times New Roman" pitchFamily="18" charset="0"/>
              </a:rPr>
              <a:t>The released electrons flow from anode to cathode through iron metal.</a:t>
            </a:r>
          </a:p>
        </p:txBody>
      </p:sp>
      <p:sp>
        <p:nvSpPr>
          <p:cNvPr id="51203" name="Title 5"/>
          <p:cNvSpPr>
            <a:spLocks noGrp="1"/>
          </p:cNvSpPr>
          <p:nvPr>
            <p:ph type="title"/>
          </p:nvPr>
        </p:nvSpPr>
        <p:spPr>
          <a:xfrm>
            <a:off x="304800" y="228600"/>
            <a:ext cx="8534400" cy="758825"/>
          </a:xfrm>
        </p:spPr>
        <p:txBody>
          <a:bodyPr/>
          <a:lstStyle/>
          <a:p>
            <a:pPr algn="just" eaLnBrk="1" fontAlgn="auto" hangingPunct="1">
              <a:spcAft>
                <a:spcPts val="0"/>
              </a:spcAft>
              <a:defRPr/>
            </a:pPr>
            <a:r>
              <a:rPr lang="en-US" sz="4000" i="1" smtClean="0">
                <a:solidFill>
                  <a:srgbClr val="7B9899"/>
                </a:solidFill>
                <a:latin typeface="Times New Roman" pitchFamily="18" charset="0"/>
                <a:cs typeface="Times New Roman" pitchFamily="18" charset="0"/>
              </a:rPr>
              <a:t>   </a:t>
            </a:r>
            <a:r>
              <a:rPr lang="en-US" sz="4000" smtClean="0">
                <a:solidFill>
                  <a:srgbClr val="7B9899"/>
                </a:solidFill>
                <a:latin typeface="Times New Roman" pitchFamily="18" charset="0"/>
                <a:cs typeface="Times New Roman" pitchFamily="18" charset="0"/>
              </a:rPr>
              <a:t>Absorption of oxygen</a:t>
            </a:r>
          </a:p>
        </p:txBody>
      </p:sp>
      <p:sp>
        <p:nvSpPr>
          <p:cNvPr id="46085" name="Rectangle 6"/>
          <p:cNvSpPr>
            <a:spLocks noChangeArrowheads="1"/>
          </p:cNvSpPr>
          <p:nvPr/>
        </p:nvSpPr>
        <p:spPr bwMode="auto">
          <a:xfrm>
            <a:off x="381000" y="6019800"/>
            <a:ext cx="7696200" cy="461963"/>
          </a:xfrm>
          <a:prstGeom prst="rect">
            <a:avLst/>
          </a:prstGeom>
          <a:noFill/>
          <a:ln w="9525">
            <a:noFill/>
            <a:miter lim="800000"/>
            <a:headEnd/>
            <a:tailEnd/>
          </a:ln>
        </p:spPr>
        <p:txBody>
          <a:bodyPr anchor="ctr">
            <a:spAutoFit/>
          </a:bodyPr>
          <a:lstStyle/>
          <a:p>
            <a:pPr algn="just" eaLnBrk="0" hangingPunct="0"/>
            <a:r>
              <a:rPr lang="en-US" sz="2400">
                <a:latin typeface="Times New Roman" pitchFamily="18" charset="0"/>
                <a:cs typeface="Times New Roman" pitchFamily="18" charset="0"/>
              </a:rPr>
              <a:t>.</a:t>
            </a:r>
            <a:endParaRPr lang="en-US" sz="2400"/>
          </a:p>
        </p:txBody>
      </p:sp>
      <p:pic>
        <p:nvPicPr>
          <p:cNvPr id="51206" name="Picture 4" descr="https://encrypted-tbn0.gstatic.com/images?q=tbn:ANd9GcSZlnxG45L2Nkr9cr0URl-lbJjgCkUV1SYVW5ulh5lGG93bkLfUiA"/>
          <p:cNvPicPr>
            <a:picLocks noChangeAspect="1" noChangeArrowheads="1"/>
          </p:cNvPicPr>
          <p:nvPr/>
        </p:nvPicPr>
        <p:blipFill>
          <a:blip r:embed="rId2"/>
          <a:srcRect/>
          <a:stretch>
            <a:fillRect/>
          </a:stretch>
        </p:blipFill>
        <p:spPr bwMode="auto">
          <a:xfrm>
            <a:off x="5943600" y="1295400"/>
            <a:ext cx="2638425" cy="2971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8" descr="https://encrypted-tbn0.gstatic.com/images?q=tbn:ANd9GcTeFrwuY0y0E9IcgJbaFujKBHbsA-AVJ0-Up1obUmXU8ipxp6Cjkg"/>
          <p:cNvPicPr>
            <a:picLocks noChangeAspect="1" noChangeArrowheads="1"/>
          </p:cNvPicPr>
          <p:nvPr/>
        </p:nvPicPr>
        <p:blipFill>
          <a:blip r:embed="rId2"/>
          <a:srcRect/>
          <a:stretch>
            <a:fillRect/>
          </a:stretch>
        </p:blipFill>
        <p:spPr bwMode="auto">
          <a:xfrm>
            <a:off x="762000" y="3276600"/>
            <a:ext cx="80010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7107" name="Rectangle 4"/>
          <p:cNvSpPr>
            <a:spLocks noChangeArrowheads="1"/>
          </p:cNvSpPr>
          <p:nvPr/>
        </p:nvSpPr>
        <p:spPr bwMode="auto">
          <a:xfrm>
            <a:off x="533400" y="609600"/>
            <a:ext cx="7391400" cy="1200150"/>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At anode: Fe ----</a:t>
            </a:r>
            <a:r>
              <a:rPr lang="en-US" sz="24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rPr>
              <a:t>Fe</a:t>
            </a:r>
            <a:r>
              <a:rPr lang="en-US" sz="2400" baseline="-25000">
                <a:latin typeface="Times New Roman" pitchFamily="18" charset="0"/>
                <a:cs typeface="Times New Roman" pitchFamily="18" charset="0"/>
              </a:rPr>
              <a:t>2</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+ 2e</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(Oxidation)</a:t>
            </a:r>
            <a:endParaRPr lang="en-US" sz="2400">
              <a:latin typeface="Times New Roman" pitchFamily="18" charset="0"/>
              <a:cs typeface="Times New Roman" pitchFamily="18" charset="0"/>
              <a:sym typeface="Wingdings" pitchFamily="2" charset="2"/>
            </a:endParaRPr>
          </a:p>
          <a:p>
            <a:pPr algn="just"/>
            <a:r>
              <a:rPr lang="en-US" sz="2400">
                <a:latin typeface="Times New Roman" pitchFamily="18" charset="0"/>
                <a:cs typeface="Times New Roman" pitchFamily="18" charset="0"/>
                <a:sym typeface="Wingdings" pitchFamily="2" charset="2"/>
              </a:rPr>
              <a:t>At cathode: ½ O</a:t>
            </a:r>
            <a:r>
              <a:rPr lang="en-US" sz="2400" baseline="-25000">
                <a:latin typeface="Times New Roman" pitchFamily="18" charset="0"/>
                <a:cs typeface="Times New Roman" pitchFamily="18" charset="0"/>
                <a:sym typeface="Wingdings" pitchFamily="2" charset="2"/>
              </a:rPr>
              <a:t>2</a:t>
            </a:r>
            <a:r>
              <a:rPr lang="en-US" sz="2400">
                <a:latin typeface="Times New Roman" pitchFamily="18" charset="0"/>
                <a:cs typeface="Times New Roman" pitchFamily="18" charset="0"/>
                <a:sym typeface="Wingdings" pitchFamily="2" charset="2"/>
              </a:rPr>
              <a:t> + H</a:t>
            </a:r>
            <a:r>
              <a:rPr lang="en-US" sz="2400" baseline="-25000">
                <a:latin typeface="Times New Roman" pitchFamily="18" charset="0"/>
                <a:cs typeface="Times New Roman" pitchFamily="18" charset="0"/>
                <a:sym typeface="Wingdings" pitchFamily="2" charset="2"/>
              </a:rPr>
              <a:t>2</a:t>
            </a:r>
            <a:r>
              <a:rPr lang="en-US" sz="2400">
                <a:latin typeface="Times New Roman" pitchFamily="18" charset="0"/>
                <a:cs typeface="Times New Roman" pitchFamily="18" charset="0"/>
                <a:sym typeface="Wingdings" pitchFamily="2" charset="2"/>
              </a:rPr>
              <a:t>O + 2e</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rPr>
              <a:t>2OH</a:t>
            </a:r>
            <a:r>
              <a:rPr lang="en-US" sz="2400" baseline="30000">
                <a:latin typeface="Times New Roman" pitchFamily="18" charset="0"/>
                <a:cs typeface="Times New Roman" pitchFamily="18" charset="0"/>
              </a:rPr>
              <a:t>-</a:t>
            </a:r>
            <a:r>
              <a:rPr lang="en-US" sz="2400">
                <a:latin typeface="Times New Roman" pitchFamily="18" charset="0"/>
                <a:cs typeface="Times New Roman" pitchFamily="18" charset="0"/>
              </a:rPr>
              <a:t> (Reduction)</a:t>
            </a:r>
            <a:endParaRPr lang="en-US" sz="2400">
              <a:latin typeface="Times New Roman" pitchFamily="18" charset="0"/>
              <a:cs typeface="Times New Roman" pitchFamily="18" charset="0"/>
              <a:sym typeface="Wingdings" pitchFamily="2" charset="2"/>
            </a:endParaRPr>
          </a:p>
          <a:p>
            <a:pPr algn="just"/>
            <a:r>
              <a:rPr lang="en-US" sz="2400">
                <a:latin typeface="Times New Roman" pitchFamily="18" charset="0"/>
                <a:cs typeface="Times New Roman" pitchFamily="18" charset="0"/>
                <a:sym typeface="Wingdings" pitchFamily="2" charset="2"/>
              </a:rPr>
              <a:t>Overall reaction: Fe</a:t>
            </a:r>
            <a:r>
              <a:rPr lang="en-US" sz="2400" baseline="-25000">
                <a:latin typeface="Times New Roman" pitchFamily="18" charset="0"/>
                <a:cs typeface="Times New Roman" pitchFamily="18" charset="0"/>
                <a:sym typeface="Wingdings" pitchFamily="2" charset="2"/>
              </a:rPr>
              <a:t>2</a:t>
            </a:r>
            <a:r>
              <a:rPr lang="en-US" sz="2400" baseline="300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sym typeface="Wingdings" pitchFamily="2" charset="2"/>
              </a:rPr>
              <a:t>+ 2OH</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rPr>
              <a:t> Fe (OH)</a:t>
            </a:r>
            <a:r>
              <a:rPr lang="en-US" sz="2400" baseline="-25000">
                <a:latin typeface="Times New Roman" pitchFamily="18" charset="0"/>
                <a:cs typeface="Times New Roman" pitchFamily="18" charset="0"/>
              </a:rPr>
              <a:t>2</a:t>
            </a:r>
            <a:endParaRPr lang="en-US" sz="2400" baseline="-25000">
              <a:latin typeface="Times New Roman" pitchFamily="18" charset="0"/>
              <a:cs typeface="Times New Roman" pitchFamily="18" charset="0"/>
              <a:sym typeface="Wingdings" pitchFamily="2" charset="2"/>
            </a:endParaRPr>
          </a:p>
        </p:txBody>
      </p:sp>
      <p:sp>
        <p:nvSpPr>
          <p:cNvPr id="47108" name="Rectangle 5"/>
          <p:cNvSpPr>
            <a:spLocks noChangeArrowheads="1"/>
          </p:cNvSpPr>
          <p:nvPr/>
        </p:nvSpPr>
        <p:spPr bwMode="auto">
          <a:xfrm>
            <a:off x="533400" y="2133600"/>
            <a:ext cx="6324600" cy="8302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The product called yellow rust corresponds to Fe</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O</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 3H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O</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304800" y="2133600"/>
            <a:ext cx="8504238" cy="3505200"/>
          </a:xfrm>
        </p:spPr>
        <p:txBody>
          <a:bodyPr/>
          <a:lstStyle/>
          <a:p>
            <a:pPr algn="just" eaLnBrk="1" hangingPunct="1">
              <a:lnSpc>
                <a:spcPct val="80000"/>
              </a:lnSpc>
              <a:buFont typeface="Wingdings" pitchFamily="2" charset="2"/>
              <a:buChar char="Ø"/>
            </a:pPr>
            <a:r>
              <a:rPr lang="en-US" sz="3200" dirty="0" smtClean="0">
                <a:latin typeface="Times New Roman" pitchFamily="18" charset="0"/>
                <a:cs typeface="Times New Roman" pitchFamily="18" charset="0"/>
              </a:rPr>
              <a:t>In atmospheric corrosion the metals tend to revert to the states in which they occur in nature.</a:t>
            </a:r>
          </a:p>
          <a:p>
            <a:pPr algn="just" eaLnBrk="1" hangingPunct="1">
              <a:lnSpc>
                <a:spcPct val="80000"/>
              </a:lnSpc>
              <a:buFont typeface="Wingdings" pitchFamily="2" charset="2"/>
              <a:buChar char="Ø"/>
            </a:pPr>
            <a:endParaRPr lang="en-US" sz="3200" dirty="0" smtClean="0">
              <a:latin typeface="Times New Roman" pitchFamily="18" charset="0"/>
              <a:cs typeface="Times New Roman" pitchFamily="18" charset="0"/>
            </a:endParaRPr>
          </a:p>
          <a:p>
            <a:pPr algn="just" eaLnBrk="1" hangingPunct="1">
              <a:lnSpc>
                <a:spcPct val="80000"/>
              </a:lnSpc>
              <a:buFont typeface="Wingdings" pitchFamily="2" charset="2"/>
              <a:buChar char="Ø"/>
            </a:pPr>
            <a:r>
              <a:rPr lang="en-US" sz="3200" dirty="0" smtClean="0">
                <a:latin typeface="Times New Roman" pitchFamily="18" charset="0"/>
                <a:cs typeface="Times New Roman" pitchFamily="18" charset="0"/>
              </a:rPr>
              <a:t>Types of corrosion are basically :</a:t>
            </a:r>
          </a:p>
          <a:p>
            <a:pPr algn="just" eaLnBrk="1" hangingPunct="1">
              <a:lnSpc>
                <a:spcPct val="80000"/>
              </a:lnSpc>
              <a:buNone/>
            </a:pPr>
            <a:r>
              <a:rPr lang="en-US" sz="3200" dirty="0" smtClean="0">
                <a:latin typeface="Times New Roman" pitchFamily="18" charset="0"/>
                <a:cs typeface="Times New Roman" pitchFamily="18" charset="0"/>
              </a:rPr>
              <a:t>		1. Chemical corrosion or Dry corrosion</a:t>
            </a:r>
            <a:endParaRPr lang="en-US" sz="3200" dirty="0" smtClean="0">
              <a:latin typeface="Times New Roman" pitchFamily="18" charset="0"/>
              <a:cs typeface="Times New Roman" pitchFamily="18" charset="0"/>
            </a:endParaRPr>
          </a:p>
          <a:p>
            <a:pPr lvl="1" algn="just">
              <a:lnSpc>
                <a:spcPct val="80000"/>
              </a:lnSpc>
              <a:buNone/>
            </a:pPr>
            <a:r>
              <a:rPr lang="en-US" sz="2800" dirty="0" smtClean="0">
                <a:latin typeface="Times New Roman" pitchFamily="18" charset="0"/>
                <a:cs typeface="Times New Roman" pitchFamily="18" charset="0"/>
              </a:rPr>
              <a:t>		2</a:t>
            </a:r>
            <a:r>
              <a:rPr lang="en-US" sz="3200" dirty="0" smtClean="0">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Electrochemical corrosion or Wet corrosion</a:t>
            </a:r>
            <a:endParaRPr lang="en-US" dirty="0" smtClean="0">
              <a:solidFill>
                <a:schemeClr val="tx1"/>
              </a:solidFill>
              <a:latin typeface="Times New Roman" pitchFamily="18" charset="0"/>
              <a:cs typeface="Times New Roman" pitchFamily="18" charset="0"/>
            </a:endParaRPr>
          </a:p>
        </p:txBody>
      </p:sp>
      <p:sp>
        <p:nvSpPr>
          <p:cNvPr id="36866" name="Title 1"/>
          <p:cNvSpPr>
            <a:spLocks noGrp="1"/>
          </p:cNvSpPr>
          <p:nvPr>
            <p:ph type="title"/>
          </p:nvPr>
        </p:nvSpPr>
        <p:spPr/>
        <p:txBody>
          <a:bodyPr/>
          <a:lstStyle/>
          <a:p>
            <a:pPr algn="just" eaLnBrk="1" fontAlgn="auto" hangingPunct="1">
              <a:spcAft>
                <a:spcPts val="0"/>
              </a:spcAft>
              <a:defRPr/>
            </a:pPr>
            <a:r>
              <a:rPr lang="en-US" sz="4000" dirty="0" smtClean="0">
                <a:solidFill>
                  <a:srgbClr val="7B9899"/>
                </a:solidFill>
                <a:latin typeface="Times New Roman" pitchFamily="18" charset="0"/>
                <a:cs typeface="Times New Roman" pitchFamily="18" charset="0"/>
              </a:rPr>
              <a:t>TYPES OF </a:t>
            </a:r>
            <a:r>
              <a:rPr lang="en-US" sz="4000" dirty="0" smtClean="0">
                <a:solidFill>
                  <a:srgbClr val="7B9899"/>
                </a:solidFill>
                <a:latin typeface="Times New Roman" pitchFamily="18" charset="0"/>
                <a:cs typeface="Times New Roman" pitchFamily="18" charset="0"/>
              </a:rPr>
              <a:t>CORROSION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p:txBody>
          <a:bodyPr/>
          <a:lstStyle/>
          <a:p>
            <a:pPr marL="660400" indent="-660400" algn="just" eaLnBrk="1" hangingPunct="1">
              <a:lnSpc>
                <a:spcPct val="150000"/>
              </a:lnSpc>
              <a:buFont typeface="Wingdings" pitchFamily="2" charset="2"/>
              <a:buChar char="Ø"/>
            </a:pPr>
            <a:r>
              <a:rPr lang="en-US" sz="2400" dirty="0" smtClean="0">
                <a:latin typeface="Times New Roman" pitchFamily="18" charset="0"/>
                <a:cs typeface="Times New Roman" pitchFamily="18" charset="0"/>
              </a:rPr>
              <a:t>The direct chemical reaction of environment/atmospheric gases or inorganic liquids with metal surfaces .</a:t>
            </a:r>
          </a:p>
          <a:p>
            <a:pPr marL="660400" indent="-660400" algn="just" eaLnBrk="1" hangingPunct="1">
              <a:lnSpc>
                <a:spcPct val="150000"/>
              </a:lnSpc>
              <a:buFont typeface="Wingdings" pitchFamily="2" charset="2"/>
              <a:buChar char="Ø"/>
            </a:pPr>
            <a:r>
              <a:rPr lang="en-US" sz="2400" dirty="0" smtClean="0">
                <a:latin typeface="Times New Roman" pitchFamily="18" charset="0"/>
                <a:cs typeface="Times New Roman" pitchFamily="18" charset="0"/>
              </a:rPr>
              <a:t>There are three types of chemical corrosion</a:t>
            </a:r>
          </a:p>
          <a:p>
            <a:pPr marL="660400" indent="-660400" algn="just" eaLnBrk="1" hangingPunct="1">
              <a:lnSpc>
                <a:spcPct val="150000"/>
              </a:lnSpc>
              <a:buFontTx/>
              <a:buAutoNum type="romanLcParenR"/>
            </a:pPr>
            <a:r>
              <a:rPr lang="en-US" sz="2400" dirty="0" smtClean="0">
                <a:latin typeface="Times New Roman" pitchFamily="18" charset="0"/>
                <a:cs typeface="Times New Roman" pitchFamily="18" charset="0"/>
              </a:rPr>
              <a:t>Oxidation corrosion</a:t>
            </a:r>
          </a:p>
          <a:p>
            <a:pPr marL="660400" indent="-660400" algn="just" eaLnBrk="1" hangingPunct="1">
              <a:lnSpc>
                <a:spcPct val="150000"/>
              </a:lnSpc>
              <a:buFontTx/>
              <a:buAutoNum type="romanLcParenR"/>
            </a:pPr>
            <a:r>
              <a:rPr lang="en-US" sz="2400" dirty="0" smtClean="0">
                <a:latin typeface="Times New Roman" pitchFamily="18" charset="0"/>
                <a:cs typeface="Times New Roman" pitchFamily="18" charset="0"/>
              </a:rPr>
              <a:t>Corrosion by other gases</a:t>
            </a:r>
          </a:p>
          <a:p>
            <a:pPr marL="660400" indent="-660400" algn="just" eaLnBrk="1" hangingPunct="1">
              <a:lnSpc>
                <a:spcPct val="150000"/>
              </a:lnSpc>
              <a:buFontTx/>
              <a:buAutoNum type="romanLcParenR"/>
            </a:pPr>
            <a:r>
              <a:rPr lang="en-US" sz="2400" dirty="0" smtClean="0">
                <a:latin typeface="Times New Roman" pitchFamily="18" charset="0"/>
                <a:cs typeface="Times New Roman" pitchFamily="18" charset="0"/>
              </a:rPr>
              <a:t>Liquid metal corrosion</a:t>
            </a:r>
          </a:p>
          <a:p>
            <a:pPr marL="660400" indent="-660400" algn="just" eaLnBrk="1" hangingPunct="1">
              <a:buFontTx/>
              <a:buNone/>
            </a:pPr>
            <a:endParaRPr lang="en-US" dirty="0" smtClean="0">
              <a:latin typeface="Times New Roman" pitchFamily="18" charset="0"/>
              <a:cs typeface="Times New Roman" pitchFamily="18" charset="0"/>
            </a:endParaRPr>
          </a:p>
        </p:txBody>
      </p:sp>
      <p:sp>
        <p:nvSpPr>
          <p:cNvPr id="38914" name="Title 1"/>
          <p:cNvSpPr>
            <a:spLocks noGrp="1"/>
          </p:cNvSpPr>
          <p:nvPr>
            <p:ph type="title"/>
          </p:nvPr>
        </p:nvSpPr>
        <p:spPr>
          <a:xfrm>
            <a:off x="228600" y="274638"/>
            <a:ext cx="8229600" cy="944562"/>
          </a:xfrm>
        </p:spPr>
        <p:txBody>
          <a:bodyPr>
            <a:normAutofit/>
          </a:bodyPr>
          <a:lstStyle/>
          <a:p>
            <a:pPr eaLnBrk="1" fontAlgn="auto" hangingPunct="1">
              <a:spcAft>
                <a:spcPts val="0"/>
              </a:spcAft>
              <a:defRPr/>
            </a:pPr>
            <a:r>
              <a:rPr lang="en-US" sz="4000" dirty="0" smtClean="0">
                <a:solidFill>
                  <a:srgbClr val="7B9899"/>
                </a:solidFill>
                <a:latin typeface="Calibri" pitchFamily="34" charset="0"/>
                <a:ea typeface="Calibri" pitchFamily="34" charset="0"/>
                <a:cs typeface="Calibri" pitchFamily="34" charset="0"/>
              </a:rPr>
              <a:t>    </a:t>
            </a:r>
            <a:r>
              <a:rPr lang="en-US" sz="4000" dirty="0" smtClean="0">
                <a:solidFill>
                  <a:srgbClr val="7B9899"/>
                </a:solidFill>
                <a:latin typeface="Times New Roman" pitchFamily="18" charset="0"/>
                <a:cs typeface="Times New Roman" pitchFamily="18" charset="0"/>
              </a:rPr>
              <a:t>Dry corrosion or </a:t>
            </a:r>
            <a:r>
              <a:rPr lang="en-US" sz="4000" dirty="0" smtClean="0">
                <a:solidFill>
                  <a:srgbClr val="7B9899"/>
                </a:solidFill>
                <a:latin typeface="Times New Roman" pitchFamily="18" charset="0"/>
                <a:cs typeface="Times New Roman" pitchFamily="18" charset="0"/>
              </a:rPr>
              <a:t>Chemical corrosion</a:t>
            </a:r>
            <a:endParaRPr lang="en-US" sz="4000" dirty="0" smtClean="0">
              <a:solidFill>
                <a:srgbClr val="7B9899"/>
              </a:solidFill>
              <a:latin typeface="Times New Roman" pitchFamily="18" charset="0"/>
              <a:cs typeface="Times New Roman" pitchFamily="18" charset="0"/>
            </a:endParaRPr>
          </a:p>
        </p:txBody>
      </p:sp>
      <p:pic>
        <p:nvPicPr>
          <p:cNvPr id="38916" name="Picture 6" descr="https://encrypted-tbn3.gstatic.com/images?q=tbn:ANd9GcSWFFXK0j4Pk4pVkvriHG16TG7hFAnmLQpOTHeHmhfkqzymWPWl"/>
          <p:cNvPicPr>
            <a:picLocks noChangeAspect="1" noChangeArrowheads="1"/>
          </p:cNvPicPr>
          <p:nvPr/>
        </p:nvPicPr>
        <p:blipFill>
          <a:blip r:embed="rId2"/>
          <a:srcRect/>
          <a:stretch>
            <a:fillRect/>
          </a:stretch>
        </p:blipFill>
        <p:spPr bwMode="auto">
          <a:xfrm>
            <a:off x="4800600" y="3429000"/>
            <a:ext cx="3886200"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1000" y="419100"/>
            <a:ext cx="8458200" cy="3784600"/>
          </a:xfrm>
          <a:prstGeom prst="rect">
            <a:avLst/>
          </a:prstGeom>
          <a:noFill/>
          <a:ln w="9525">
            <a:noFill/>
            <a:miter lim="800000"/>
            <a:headEnd/>
            <a:tailEnd/>
          </a:ln>
        </p:spPr>
        <p:txBody>
          <a:bodyPr anchor="ctr">
            <a:spAutoFit/>
          </a:bodyPr>
          <a:lstStyle/>
          <a:p>
            <a:pPr algn="just" eaLnBrk="0" hangingPunct="0"/>
            <a:r>
              <a:rPr lang="en-US" sz="2400" b="1">
                <a:latin typeface="Times New Roman" pitchFamily="18" charset="0"/>
                <a:cs typeface="Times New Roman" pitchFamily="18" charset="0"/>
              </a:rPr>
              <a:t>(1.) Oxidation Corrosion: </a:t>
            </a:r>
            <a:r>
              <a:rPr lang="en-US" sz="2400">
                <a:latin typeface="Times New Roman" pitchFamily="18" charset="0"/>
                <a:cs typeface="Times New Roman" pitchFamily="18" charset="0"/>
              </a:rPr>
              <a:t>This is carried out by the direct action of oxygen low or high   temperatures on metals in absence of moisture.                                                                                                 Alkali metals and Alkaline earth metals are rapidly oxidized at low temperatures. At high temperature all metals are oxidized (except Ag,  Au, Pt).</a:t>
            </a:r>
          </a:p>
          <a:p>
            <a:pPr algn="just" eaLnBrk="0" hangingPunct="0"/>
            <a:r>
              <a:rPr lang="en-US" sz="2400">
                <a:latin typeface="Times New Roman" pitchFamily="18" charset="0"/>
                <a:cs typeface="Times New Roman" pitchFamily="18" charset="0"/>
              </a:rPr>
              <a:t>                                                                                                                                                            M    </a:t>
            </a:r>
            <a:r>
              <a:rPr lang="en-US" sz="24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rPr>
              <a:t>    </a:t>
            </a:r>
            <a:r>
              <a:rPr lang="en-US" sz="2400">
                <a:latin typeface="Times New Roman" pitchFamily="18" charset="0"/>
                <a:cs typeface="Times New Roman" pitchFamily="18" charset="0"/>
                <a:sym typeface="Wingdings" pitchFamily="2" charset="2"/>
              </a:rPr>
              <a:t>M</a:t>
            </a:r>
            <a:r>
              <a:rPr lang="en-US" sz="2400" baseline="-30000">
                <a:latin typeface="Times New Roman" pitchFamily="18" charset="0"/>
                <a:cs typeface="Times New Roman" pitchFamily="18" charset="0"/>
                <a:sym typeface="Wingdings" pitchFamily="2" charset="2"/>
              </a:rPr>
              <a:t>2</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+ 2e</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(Oxidation)</a:t>
            </a:r>
          </a:p>
          <a:p>
            <a:pPr algn="just" eaLnBrk="0" hangingPunct="0"/>
            <a:r>
              <a:rPr lang="en-US" sz="2400">
                <a:latin typeface="Times New Roman" pitchFamily="18" charset="0"/>
                <a:cs typeface="Times New Roman" pitchFamily="18" charset="0"/>
                <a:sym typeface="Wingdings" pitchFamily="2" charset="2"/>
              </a:rPr>
              <a:t>O</a:t>
            </a:r>
            <a:r>
              <a:rPr lang="en-US" sz="2400" baseline="-30000">
                <a:latin typeface="Times New Roman" pitchFamily="18" charset="0"/>
                <a:cs typeface="Times New Roman" pitchFamily="18" charset="0"/>
                <a:sym typeface="Wingdings" pitchFamily="2" charset="2"/>
              </a:rPr>
              <a:t>2</a:t>
            </a:r>
            <a:r>
              <a:rPr lang="en-US" sz="2400">
                <a:latin typeface="Times New Roman" pitchFamily="18" charset="0"/>
                <a:cs typeface="Times New Roman" pitchFamily="18" charset="0"/>
                <a:sym typeface="Wingdings" pitchFamily="2" charset="2"/>
              </a:rPr>
              <a:t> + 2e </a:t>
            </a:r>
            <a:r>
              <a:rPr lang="en-US" sz="2400" baseline="300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rPr>
              <a:t>2O</a:t>
            </a:r>
            <a:r>
              <a:rPr lang="en-US" sz="2400" baseline="-30000">
                <a:latin typeface="Times New Roman" pitchFamily="18" charset="0"/>
                <a:cs typeface="Times New Roman" pitchFamily="18" charset="0"/>
                <a:sym typeface="Wingdings" pitchFamily="2" charset="2"/>
              </a:rPr>
              <a:t>2</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(Reduction)</a:t>
            </a:r>
          </a:p>
          <a:p>
            <a:pPr algn="just" eaLnBrk="0" hangingPunct="0"/>
            <a:r>
              <a:rPr lang="en-US" sz="2400">
                <a:latin typeface="Times New Roman" pitchFamily="18" charset="0"/>
                <a:cs typeface="Times New Roman" pitchFamily="18" charset="0"/>
                <a:sym typeface="Wingdings" pitchFamily="2" charset="2"/>
              </a:rPr>
              <a:t>M + O</a:t>
            </a:r>
            <a:r>
              <a:rPr lang="en-US" sz="2400" baseline="-30000">
                <a:latin typeface="Times New Roman" pitchFamily="18" charset="0"/>
                <a:cs typeface="Times New Roman" pitchFamily="18" charset="0"/>
                <a:sym typeface="Wingdings" pitchFamily="2" charset="2"/>
              </a:rPr>
              <a:t>2  </a:t>
            </a:r>
            <a:r>
              <a:rPr lang="en-US" sz="2400">
                <a:latin typeface="Times New Roman" pitchFamily="18" charset="0"/>
                <a:cs typeface="Times New Roman" pitchFamily="18" charset="0"/>
                <a:sym typeface="Wingdings" pitchFamily="2" charset="2"/>
              </a:rPr>
              <a:t>  </a:t>
            </a:r>
            <a:r>
              <a:rPr lang="en-US" sz="2400">
                <a:latin typeface="Times New Roman" pitchFamily="18" charset="0"/>
                <a:cs typeface="Times New Roman" pitchFamily="18" charset="0"/>
              </a:rPr>
              <a:t>M</a:t>
            </a:r>
            <a:r>
              <a:rPr lang="en-US" sz="2400" baseline="-30000">
                <a:latin typeface="Times New Roman" pitchFamily="18" charset="0"/>
                <a:cs typeface="Times New Roman" pitchFamily="18" charset="0"/>
                <a:sym typeface="Wingdings" pitchFamily="2" charset="2"/>
              </a:rPr>
              <a:t>2</a:t>
            </a:r>
            <a:r>
              <a:rPr lang="en-US" sz="2400" baseline="300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sym typeface="Wingdings" pitchFamily="2" charset="2"/>
              </a:rPr>
              <a:t> + 2O</a:t>
            </a:r>
            <a:r>
              <a:rPr lang="en-US" sz="2400" baseline="30000">
                <a:latin typeface="Times New Roman" pitchFamily="18" charset="0"/>
                <a:cs typeface="Times New Roman" pitchFamily="18" charset="0"/>
                <a:sym typeface="Wingdings" pitchFamily="2" charset="2"/>
              </a:rPr>
              <a:t>2-</a:t>
            </a:r>
            <a:r>
              <a:rPr lang="en-US" sz="2400">
                <a:latin typeface="Times New Roman" pitchFamily="18" charset="0"/>
                <a:cs typeface="Times New Roman" pitchFamily="18" charset="0"/>
                <a:sym typeface="Wingdings" pitchFamily="2" charset="2"/>
              </a:rPr>
              <a:t> (Metal oxide)</a:t>
            </a:r>
          </a:p>
        </p:txBody>
      </p:sp>
      <p:pic>
        <p:nvPicPr>
          <p:cNvPr id="39939" name="Picture 10" descr="https://encrypted-tbn0.gstatic.com/images?q=tbn:ANd9GcSihQlCV2MIinw772szE2AZnvGElGwUym64PaUrENtLTSvyNF_Gug"/>
          <p:cNvPicPr>
            <a:picLocks noChangeAspect="1" noChangeArrowheads="1"/>
          </p:cNvPicPr>
          <p:nvPr/>
        </p:nvPicPr>
        <p:blipFill>
          <a:blip r:embed="rId2"/>
          <a:srcRect/>
          <a:stretch>
            <a:fillRect/>
          </a:stretch>
        </p:blipFill>
        <p:spPr bwMode="auto">
          <a:xfrm>
            <a:off x="2590800" y="4343400"/>
            <a:ext cx="4572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28600" y="228600"/>
            <a:ext cx="8915400" cy="4154488"/>
          </a:xfrm>
          <a:prstGeom prst="rect">
            <a:avLst/>
          </a:prstGeom>
          <a:noFill/>
          <a:ln w="9525">
            <a:noFill/>
            <a:miter lim="800000"/>
            <a:headEnd/>
            <a:tailEnd/>
          </a:ln>
        </p:spPr>
        <p:txBody>
          <a:bodyPr>
            <a:spAutoFit/>
          </a:bodyPr>
          <a:lstStyle/>
          <a:p>
            <a:pPr algn="just">
              <a:buFont typeface="Arial" charset="0"/>
              <a:buNone/>
            </a:pPr>
            <a:r>
              <a:rPr lang="en-US" sz="2400" b="1" dirty="0">
                <a:latin typeface="Times New Roman" pitchFamily="18" charset="0"/>
                <a:cs typeface="Times New Roman" pitchFamily="18" charset="0"/>
              </a:rPr>
              <a:t>Mechanism:- </a:t>
            </a:r>
          </a:p>
          <a:p>
            <a:pPr algn="just">
              <a:buFont typeface="Arial" charset="0"/>
              <a:buNone/>
            </a:pPr>
            <a:r>
              <a:rPr lang="en-US" sz="2400" dirty="0">
                <a:latin typeface="Times New Roman" pitchFamily="18" charset="0"/>
                <a:cs typeface="Times New Roman" pitchFamily="18" charset="0"/>
              </a:rPr>
              <a:t>1. When temp increases the metal undergoes  oxidation and losses e</a:t>
            </a:r>
            <a:r>
              <a:rPr lang="en-US" sz="2400" baseline="300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buFont typeface="Arial" charset="0"/>
              <a:buNone/>
            </a:pPr>
            <a:endParaRPr lang="en-US" sz="2400" b="1" dirty="0">
              <a:latin typeface="Times New Roman" pitchFamily="18" charset="0"/>
              <a:cs typeface="Times New Roman" pitchFamily="18" charset="0"/>
            </a:endParaRPr>
          </a:p>
          <a:p>
            <a:pPr algn="just">
              <a:buFont typeface="Arial" charset="0"/>
              <a:buNone/>
            </a:pPr>
            <a:r>
              <a:rPr lang="en-US" sz="2400" dirty="0">
                <a:latin typeface="Times New Roman" pitchFamily="18" charset="0"/>
                <a:cs typeface="Times New Roman" pitchFamily="18" charset="0"/>
              </a:rPr>
              <a:t>                                     2M           →</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2M</a:t>
            </a:r>
            <a:r>
              <a:rPr lang="en-US" sz="2400" baseline="30000" dirty="0">
                <a:latin typeface="Times New Roman" pitchFamily="18" charset="0"/>
                <a:cs typeface="Times New Roman" pitchFamily="18" charset="0"/>
              </a:rPr>
              <a:t>+n</a:t>
            </a:r>
            <a:r>
              <a:rPr lang="en-US" sz="2400" dirty="0">
                <a:latin typeface="Times New Roman" pitchFamily="18" charset="0"/>
                <a:cs typeface="Times New Roman" pitchFamily="18" charset="0"/>
              </a:rPr>
              <a:t>    +   2ne</a:t>
            </a:r>
            <a:r>
              <a:rPr lang="en-US" sz="2400" baseline="300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buFont typeface="Arial" charset="0"/>
              <a:buNone/>
            </a:pPr>
            <a:r>
              <a:rPr lang="en-US" sz="2400" dirty="0">
                <a:latin typeface="Times New Roman" pitchFamily="18" charset="0"/>
                <a:cs typeface="Times New Roman" pitchFamily="18" charset="0"/>
              </a:rPr>
              <a:t>                                                             Metal Ion</a:t>
            </a:r>
          </a:p>
          <a:p>
            <a:pPr algn="just">
              <a:buFont typeface="Arial" charset="0"/>
              <a:buNone/>
            </a:pPr>
            <a:r>
              <a:rPr lang="en-US" sz="2400" dirty="0">
                <a:latin typeface="Times New Roman" pitchFamily="18" charset="0"/>
                <a:cs typeface="Times New Roman" pitchFamily="18" charset="0"/>
              </a:rPr>
              <a:t>2. Electron are gained by the oxygen molecules forms oxide ions</a:t>
            </a:r>
          </a:p>
          <a:p>
            <a:pPr algn="just">
              <a:buFont typeface="Arial" charset="0"/>
              <a:buNone/>
            </a:pPr>
            <a:r>
              <a:rPr lang="en-US" sz="2400" dirty="0">
                <a:latin typeface="Times New Roman" pitchFamily="18" charset="0"/>
                <a:cs typeface="Times New Roman" pitchFamily="18" charset="0"/>
              </a:rPr>
              <a:t>   </a:t>
            </a:r>
          </a:p>
          <a:p>
            <a:pPr algn="just">
              <a:buFont typeface="Arial" charset="0"/>
              <a:buNone/>
            </a:pPr>
            <a:r>
              <a:rPr lang="en-US" sz="2400" dirty="0">
                <a:latin typeface="Times New Roman" pitchFamily="18" charset="0"/>
                <a:cs typeface="Times New Roman" pitchFamily="18" charset="0"/>
              </a:rPr>
              <a:t>                                nO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+ 4ne</a:t>
            </a:r>
            <a:r>
              <a:rPr lang="en-US" sz="2400" baseline="30000" dirty="0">
                <a:latin typeface="Times New Roman" pitchFamily="18" charset="0"/>
                <a:cs typeface="Times New Roman" pitchFamily="18" charset="0"/>
              </a:rPr>
              <a:t>-     </a:t>
            </a:r>
            <a:r>
              <a:rPr lang="en-US" sz="2400" dirty="0">
                <a:latin typeface="Times New Roman" pitchFamily="18" charset="0"/>
                <a:cs typeface="Times New Roman" pitchFamily="18" charset="0"/>
              </a:rPr>
              <a:t>→   2n O</a:t>
            </a:r>
            <a:r>
              <a:rPr lang="en-US" sz="2400" b="1" baseline="30000" dirty="0">
                <a:latin typeface="Times New Roman" pitchFamily="18" charset="0"/>
                <a:cs typeface="Times New Roman" pitchFamily="18" charset="0"/>
              </a:rPr>
              <a:t>2-</a:t>
            </a:r>
            <a:endParaRPr lang="en-US" sz="2400" dirty="0">
              <a:latin typeface="Times New Roman" pitchFamily="18" charset="0"/>
              <a:cs typeface="Times New Roman" pitchFamily="18" charset="0"/>
            </a:endParaRPr>
          </a:p>
          <a:p>
            <a:pPr algn="just">
              <a:buFont typeface="Arial" charset="0"/>
              <a:buNone/>
            </a:pPr>
            <a:r>
              <a:rPr lang="en-US" sz="2400" dirty="0">
                <a:latin typeface="Times New Roman" pitchFamily="18" charset="0"/>
                <a:cs typeface="Times New Roman" pitchFamily="18" charset="0"/>
              </a:rPr>
              <a:t>                                                             Oxide Ion</a:t>
            </a:r>
          </a:p>
          <a:p>
            <a:pPr algn="just"/>
            <a:r>
              <a:rPr lang="en-US" sz="2400" dirty="0">
                <a:latin typeface="Times New Roman" pitchFamily="18" charset="0"/>
                <a:cs typeface="Times New Roman" pitchFamily="18" charset="0"/>
              </a:rPr>
              <a:t>3. Scale of metal oxide formed 2M + nO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2M + 2n </a:t>
            </a:r>
            <a:r>
              <a:rPr lang="en-US" sz="2400" dirty="0" smtClean="0">
                <a:latin typeface="Times New Roman" pitchFamily="18" charset="0"/>
                <a:cs typeface="Times New Roman" pitchFamily="18" charset="0"/>
              </a:rPr>
              <a:t>O</a:t>
            </a:r>
            <a:r>
              <a:rPr lang="en-US" sz="2400" b="1" baseline="30000" dirty="0" smtClean="0">
                <a:latin typeface="Times New Roman" pitchFamily="18" charset="0"/>
                <a:cs typeface="Times New Roman" pitchFamily="18" charset="0"/>
              </a:rPr>
              <a:t>2-</a:t>
            </a:r>
            <a:endParaRPr lang="en-US" sz="2400" dirty="0">
              <a:solidFill>
                <a:srgbClr val="000000"/>
              </a:solidFill>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pic>
        <p:nvPicPr>
          <p:cNvPr id="40963" name="Picture 1"/>
          <p:cNvPicPr>
            <a:picLocks noChangeAspect="1" noChangeArrowheads="1"/>
          </p:cNvPicPr>
          <p:nvPr/>
        </p:nvPicPr>
        <p:blipFill>
          <a:blip r:embed="rId2"/>
          <a:srcRect/>
          <a:stretch>
            <a:fillRect/>
          </a:stretch>
        </p:blipFill>
        <p:spPr bwMode="auto">
          <a:xfrm>
            <a:off x="685800" y="4267200"/>
            <a:ext cx="617220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5844" name="Rectangle 4"/>
          <p:cNvSpPr>
            <a:spLocks noChangeArrowheads="1"/>
          </p:cNvSpPr>
          <p:nvPr/>
        </p:nvSpPr>
        <p:spPr bwMode="auto">
          <a:xfrm>
            <a:off x="6400800" y="3810000"/>
            <a:ext cx="2822575" cy="460375"/>
          </a:xfrm>
          <a:prstGeom prst="rect">
            <a:avLst/>
          </a:prstGeom>
          <a:noFill/>
          <a:ln w="9525">
            <a:noFill/>
            <a:miter lim="800000"/>
            <a:headEnd/>
            <a:tailEnd/>
          </a:ln>
        </p:spPr>
        <p:txBody>
          <a:bodyPr>
            <a:spAutoFit/>
          </a:bodyPr>
          <a:lstStyle/>
          <a:p>
            <a:r>
              <a:rPr lang="en-US" sz="2400">
                <a:solidFill>
                  <a:srgbClr val="000000"/>
                </a:solidFill>
                <a:latin typeface="Calibri" pitchFamily="34" charset="0"/>
              </a:rPr>
              <a:t>Metal Oxide</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381000" y="609600"/>
            <a:ext cx="8229600" cy="4524375"/>
          </a:xfrm>
          <a:prstGeom prst="rect">
            <a:avLst/>
          </a:prstGeom>
          <a:noFill/>
          <a:ln w="9525">
            <a:noFill/>
            <a:miter lim="800000"/>
            <a:headEnd/>
            <a:tailEnd/>
          </a:ln>
        </p:spPr>
        <p:txBody>
          <a:bodyPr anchor="ctr">
            <a:spAutoFit/>
          </a:bodyPr>
          <a:lstStyle/>
          <a:p>
            <a:pPr algn="just" eaLnBrk="0" hangingPunct="0"/>
            <a:r>
              <a:rPr lang="en-US" sz="2400">
                <a:latin typeface="Times New Roman" pitchFamily="18" charset="0"/>
                <a:cs typeface="Times New Roman" pitchFamily="18" charset="0"/>
              </a:rPr>
              <a:t>2.) </a:t>
            </a:r>
            <a:r>
              <a:rPr lang="en-US" sz="2400" b="1">
                <a:latin typeface="Times New Roman" pitchFamily="18" charset="0"/>
                <a:cs typeface="Times New Roman" pitchFamily="18" charset="0"/>
              </a:rPr>
              <a:t>Corrosion due to other gases: </a:t>
            </a:r>
            <a:r>
              <a:rPr lang="en-US" sz="2400">
                <a:latin typeface="Times New Roman" pitchFamily="18" charset="0"/>
                <a:cs typeface="Times New Roman" pitchFamily="18" charset="0"/>
              </a:rPr>
              <a:t>This type of corrosion is due to gases like SO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Cl</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S, F</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 etc. In this corrosion, the extent of corrosive effect depends mainly on the chemical affinity between the metal and the gas involved. The degree of attack depends on the formation of protective or non protective films on the metal surface which is explained on the basis of Pilling  Bedworth rule.  </a:t>
            </a:r>
          </a:p>
          <a:p>
            <a:pPr algn="just" eaLnBrk="0" hangingPunct="0"/>
            <a:r>
              <a:rPr lang="en-US" sz="2400">
                <a:latin typeface="Times New Roman" pitchFamily="18" charset="0"/>
                <a:cs typeface="Times New Roman" pitchFamily="18" charset="0"/>
              </a:rPr>
              <a:t>                                                                                                                                  (i) If the volume of the corrosion film formed is more than the underlying metal, it is strongly adherent, non-porous does not allow the penetration of corrosive gases.</a:t>
            </a:r>
          </a:p>
          <a:p>
            <a:pPr algn="just" eaLnBrk="0" hangingPunct="0"/>
            <a:r>
              <a:rPr lang="en-US" sz="2400">
                <a:latin typeface="Times New Roman" pitchFamily="18" charset="0"/>
                <a:cs typeface="Times New Roman" pitchFamily="18" charset="0"/>
              </a:rPr>
              <a:t>Ag + Cl</a:t>
            </a:r>
            <a:r>
              <a:rPr lang="en-US" sz="2400" baseline="-25000">
                <a:latin typeface="Times New Roman" pitchFamily="18" charset="0"/>
                <a:cs typeface="Times New Roman" pitchFamily="18" charset="0"/>
              </a:rPr>
              <a:t>2   </a:t>
            </a:r>
            <a:r>
              <a:rPr lang="en-US" sz="2400">
                <a:latin typeface="Times New Roman" pitchFamily="18" charset="0"/>
                <a:cs typeface="Times New Roman" pitchFamily="18" charset="0"/>
                <a:sym typeface="Wingdings" pitchFamily="2" charset="2"/>
              </a:rPr>
              <a:t></a:t>
            </a:r>
            <a:r>
              <a:rPr lang="en-US" sz="2400" baseline="-25000">
                <a:latin typeface="Times New Roman" pitchFamily="18" charset="0"/>
                <a:cs typeface="Times New Roman" pitchFamily="18" charset="0"/>
              </a:rPr>
              <a:t>    </a:t>
            </a:r>
            <a:r>
              <a:rPr lang="en-US" sz="2400">
                <a:latin typeface="Times New Roman" pitchFamily="18" charset="0"/>
                <a:cs typeface="Times New Roman" pitchFamily="18" charset="0"/>
              </a:rPr>
              <a:t>2AgCl (protective film)</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381000" y="3505200"/>
            <a:ext cx="8382000" cy="2678113"/>
          </a:xfrm>
          <a:prstGeom prst="rect">
            <a:avLst/>
          </a:prstGeom>
          <a:noFill/>
          <a:ln w="9525">
            <a:noFill/>
            <a:miter lim="800000"/>
            <a:headEnd/>
            <a:tailEnd/>
          </a:ln>
        </p:spPr>
        <p:txBody>
          <a:bodyPr anchor="ctr">
            <a:spAutoFit/>
          </a:bodyPr>
          <a:lstStyle/>
          <a:p>
            <a:pPr algn="just" eaLnBrk="0" hangingPunct="0"/>
            <a:r>
              <a:rPr lang="en-US" sz="2400">
                <a:latin typeface="Times New Roman" pitchFamily="18" charset="0"/>
                <a:cs typeface="Times New Roman" pitchFamily="18" charset="0"/>
              </a:rPr>
              <a:t>3.) </a:t>
            </a:r>
            <a:r>
              <a:rPr lang="en-US" sz="2400" b="1">
                <a:latin typeface="Times New Roman" pitchFamily="18" charset="0"/>
                <a:cs typeface="Times New Roman" pitchFamily="18" charset="0"/>
              </a:rPr>
              <a:t>Liquid metal corrosion: </a:t>
            </a:r>
            <a:r>
              <a:rPr lang="en-US" sz="2400">
                <a:latin typeface="Times New Roman" pitchFamily="18" charset="0"/>
                <a:cs typeface="Times New Roman" pitchFamily="18" charset="0"/>
              </a:rPr>
              <a:t>This corrosion is due to chemical action of flowing liquid metal at high temperatures on solid metal or alloy. The corrosion reaction involves either dissolution of a solid metal by a liquid metal or internal penetration of the liquid metal into the solid metal.</a:t>
            </a:r>
          </a:p>
          <a:p>
            <a:pPr algn="just" eaLnBrk="0" hangingPunct="0"/>
            <a:r>
              <a:rPr lang="en-US" sz="2400">
                <a:latin typeface="Times New Roman" pitchFamily="18" charset="0"/>
                <a:cs typeface="Times New Roman" pitchFamily="18" charset="0"/>
              </a:rPr>
              <a:t>Eg. Coolant (sodium metal) leads to corrosion of cadmium in nuclear reactors.</a:t>
            </a:r>
          </a:p>
        </p:txBody>
      </p:sp>
      <p:sp>
        <p:nvSpPr>
          <p:cNvPr id="37891" name="Rectangle 3"/>
          <p:cNvSpPr>
            <a:spLocks noChangeArrowheads="1"/>
          </p:cNvSpPr>
          <p:nvPr/>
        </p:nvSpPr>
        <p:spPr bwMode="auto">
          <a:xfrm>
            <a:off x="381000" y="838200"/>
            <a:ext cx="8305800" cy="1938338"/>
          </a:xfrm>
          <a:prstGeom prst="rect">
            <a:avLst/>
          </a:prstGeom>
          <a:noFill/>
          <a:ln w="9525">
            <a:noFill/>
            <a:miter lim="800000"/>
            <a:headEnd/>
            <a:tailEnd/>
          </a:ln>
        </p:spPr>
        <p:txBody>
          <a:bodyPr>
            <a:spAutoFit/>
          </a:bodyPr>
          <a:lstStyle/>
          <a:p>
            <a:pPr algn="just" eaLnBrk="0" hangingPunct="0"/>
            <a:r>
              <a:rPr lang="en-US" sz="2400">
                <a:latin typeface="Calibri" pitchFamily="34" charset="0"/>
                <a:cs typeface="Times New Roman" pitchFamily="18" charset="0"/>
              </a:rPr>
              <a:t>(</a:t>
            </a:r>
            <a:r>
              <a:rPr lang="en-US" sz="2400">
                <a:latin typeface="Times New Roman" pitchFamily="18" charset="0"/>
                <a:cs typeface="Times New Roman" pitchFamily="18" charset="0"/>
              </a:rPr>
              <a:t>ii) If the volume of the corrosion film formed is less than the underlying metal, it forms pores/cracks and allow the penetration of corrosive gases leading to corrosion of the underlying metal.</a:t>
            </a:r>
          </a:p>
          <a:p>
            <a:pPr algn="just" eaLnBrk="0" hangingPunct="0"/>
            <a:r>
              <a:rPr lang="en-US" sz="2400">
                <a:latin typeface="Times New Roman" pitchFamily="18" charset="0"/>
                <a:cs typeface="Times New Roman" pitchFamily="18" charset="0"/>
              </a:rPr>
              <a:t>Ex. In petroleum industry, 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S gas at high temperature reacts with steel forming a FeS scale. Fe (steel) + 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S FeS (porous)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609600" y="1600200"/>
            <a:ext cx="7620000" cy="4876800"/>
          </a:xfrm>
        </p:spPr>
        <p:txBody>
          <a:bodyPr/>
          <a:lstStyle/>
          <a:p>
            <a:pPr algn="just" eaLnBrk="1" hangingPunct="1">
              <a:buFont typeface="Wingdings" pitchFamily="2" charset="2"/>
              <a:buChar char="Ø"/>
            </a:pPr>
            <a:r>
              <a:rPr lang="en-US" sz="2400" smtClean="0">
                <a:latin typeface="Times New Roman" pitchFamily="18" charset="0"/>
                <a:cs typeface="Times New Roman" pitchFamily="18" charset="0"/>
              </a:rPr>
              <a:t>The electrochemical corrosion occurs when </a:t>
            </a:r>
          </a:p>
          <a:p>
            <a:pPr algn="just" eaLnBrk="1" hangingPunct="1">
              <a:buFont typeface="Wingdings 2" pitchFamily="18" charset="2"/>
              <a:buNone/>
            </a:pPr>
            <a:r>
              <a:rPr lang="en-US" sz="2400" smtClean="0">
                <a:latin typeface="Times New Roman" pitchFamily="18" charset="0"/>
                <a:cs typeface="Times New Roman" pitchFamily="18" charset="0"/>
              </a:rPr>
              <a:t>     i) a conducting liquid is in contact with a metal.</a:t>
            </a:r>
          </a:p>
          <a:p>
            <a:pPr algn="just" eaLnBrk="1" hangingPunct="1">
              <a:buFont typeface="Wingdings 2" pitchFamily="18" charset="2"/>
              <a:buNone/>
            </a:pPr>
            <a:r>
              <a:rPr lang="en-US" sz="2400" smtClean="0">
                <a:latin typeface="Times New Roman" pitchFamily="18" charset="0"/>
                <a:cs typeface="Times New Roman" pitchFamily="18" charset="0"/>
              </a:rPr>
              <a:t>     </a:t>
            </a:r>
          </a:p>
          <a:p>
            <a:pPr algn="just" eaLnBrk="1" hangingPunct="1">
              <a:buFont typeface="Wingdings 2" pitchFamily="18" charset="2"/>
              <a:buNone/>
            </a:pPr>
            <a:r>
              <a:rPr lang="en-US" sz="2400" smtClean="0">
                <a:latin typeface="Times New Roman" pitchFamily="18" charset="0"/>
                <a:cs typeface="Times New Roman" pitchFamily="18" charset="0"/>
              </a:rPr>
              <a:t>    ii) when two dissimilar metals or alloys are immersed partially in the solution.</a:t>
            </a:r>
          </a:p>
          <a:p>
            <a:pPr algn="just" eaLnBrk="1" hangingPunct="1">
              <a:buFont typeface="Wingdings" pitchFamily="2" charset="2"/>
              <a:buChar char="Ø"/>
            </a:pPr>
            <a:endParaRPr lang="en-US" sz="2400" smtClean="0">
              <a:latin typeface="Times New Roman" pitchFamily="18" charset="0"/>
              <a:cs typeface="Times New Roman" pitchFamily="18" charset="0"/>
            </a:endParaRPr>
          </a:p>
          <a:p>
            <a:pPr algn="just" eaLnBrk="1" hangingPunct="1">
              <a:buFont typeface="Wingdings" pitchFamily="2" charset="2"/>
              <a:buChar char="Ø"/>
            </a:pPr>
            <a:r>
              <a:rPr lang="en-US" sz="2400" smtClean="0">
                <a:latin typeface="Times New Roman" pitchFamily="18" charset="0"/>
                <a:cs typeface="Times New Roman" pitchFamily="18" charset="0"/>
              </a:rPr>
              <a:t>Corrosion occurs due to the presence of anodic and cathodic areas.</a:t>
            </a:r>
          </a:p>
          <a:p>
            <a:pPr algn="just" eaLnBrk="1" hangingPunct="1">
              <a:buFont typeface="Wingdings" pitchFamily="2" charset="2"/>
              <a:buChar char="Ø"/>
            </a:pPr>
            <a:endParaRPr lang="en-US" sz="2400" smtClean="0">
              <a:latin typeface="Times New Roman" pitchFamily="18" charset="0"/>
              <a:cs typeface="Times New Roman" pitchFamily="18" charset="0"/>
            </a:endParaRPr>
          </a:p>
          <a:p>
            <a:pPr algn="just" eaLnBrk="1" hangingPunct="1">
              <a:buFont typeface="Wingdings" pitchFamily="2" charset="2"/>
              <a:buChar char="Ø"/>
            </a:pPr>
            <a:r>
              <a:rPr lang="en-US" sz="2400" smtClean="0">
                <a:latin typeface="Times New Roman" pitchFamily="18" charset="0"/>
                <a:cs typeface="Times New Roman" pitchFamily="18" charset="0"/>
              </a:rPr>
              <a:t>At anode oxidation reactions takes place</a:t>
            </a:r>
          </a:p>
          <a:p>
            <a:pPr algn="just" eaLnBrk="1" hangingPunct="1">
              <a:buFont typeface="Wingdings" pitchFamily="2" charset="2"/>
              <a:buChar char="Ø"/>
            </a:pPr>
            <a:r>
              <a:rPr lang="en-US" sz="2400" smtClean="0">
                <a:latin typeface="Times New Roman" pitchFamily="18" charset="0"/>
                <a:cs typeface="Times New Roman" pitchFamily="18" charset="0"/>
              </a:rPr>
              <a:t>At cathode reduction reactions takes place</a:t>
            </a:r>
          </a:p>
          <a:p>
            <a:pPr algn="just" eaLnBrk="1" hangingPunct="1">
              <a:buFont typeface="Wingdings" pitchFamily="2" charset="2"/>
              <a:buChar char="Ø"/>
            </a:pPr>
            <a:endParaRPr lang="en-US" sz="2400" smtClean="0">
              <a:latin typeface="Times New Roman" pitchFamily="18" charset="0"/>
              <a:cs typeface="Times New Roman" pitchFamily="18" charset="0"/>
            </a:endParaRPr>
          </a:p>
        </p:txBody>
      </p:sp>
      <p:sp>
        <p:nvSpPr>
          <p:cNvPr id="44034" name="Title 1"/>
          <p:cNvSpPr>
            <a:spLocks noGrp="1"/>
          </p:cNvSpPr>
          <p:nvPr>
            <p:ph type="title"/>
          </p:nvPr>
        </p:nvSpPr>
        <p:spPr>
          <a:xfrm>
            <a:off x="533400" y="0"/>
            <a:ext cx="8229600" cy="1143000"/>
          </a:xfrm>
        </p:spPr>
        <p:txBody>
          <a:bodyPr>
            <a:normAutofit/>
          </a:bodyPr>
          <a:lstStyle/>
          <a:p>
            <a:pPr algn="just" eaLnBrk="1" fontAlgn="auto" hangingPunct="1">
              <a:spcAft>
                <a:spcPts val="0"/>
              </a:spcAft>
              <a:defRPr/>
            </a:pPr>
            <a:r>
              <a:rPr lang="en-US" sz="4000" smtClean="0">
                <a:solidFill>
                  <a:srgbClr val="7B9899"/>
                </a:solidFill>
                <a:latin typeface="Calibri" pitchFamily="34" charset="0"/>
              </a:rPr>
              <a:t>   </a:t>
            </a:r>
            <a:r>
              <a:rPr lang="en-US" sz="4000" smtClean="0">
                <a:solidFill>
                  <a:srgbClr val="7B9899"/>
                </a:solidFill>
                <a:latin typeface="Times New Roman" pitchFamily="18" charset="0"/>
                <a:cs typeface="Times New Roman" pitchFamily="18" charset="0"/>
              </a:rPr>
              <a:t>Wet or Electrochemical corrosion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Content Placeholder 2"/>
          <p:cNvSpPr>
            <a:spLocks noGrp="1"/>
          </p:cNvSpPr>
          <p:nvPr>
            <p:ph idx="4294967295"/>
          </p:nvPr>
        </p:nvSpPr>
        <p:spPr>
          <a:xfrm>
            <a:off x="0" y="2743200"/>
            <a:ext cx="8077200" cy="3413125"/>
          </a:xfrm>
        </p:spPr>
        <p:txBody>
          <a:bodyPr>
            <a:normAutofit lnSpcReduction="10000"/>
          </a:bodyPr>
          <a:lstStyle/>
          <a:p>
            <a:pPr marL="365760" indent="-256032" algn="just" eaLnBrk="1" fontAlgn="auto" hangingPunct="1">
              <a:spcAft>
                <a:spcPts val="0"/>
              </a:spcAft>
              <a:buFont typeface="Wingdings" pitchFamily="2" charset="2"/>
              <a:buChar char="Ø"/>
              <a:defRPr/>
            </a:pPr>
            <a:r>
              <a:rPr lang="en-US" sz="2400" smtClean="0">
                <a:latin typeface="Times New Roman" pitchFamily="18" charset="0"/>
                <a:cs typeface="Times New Roman" pitchFamily="18" charset="0"/>
              </a:rPr>
              <a:t>Occurs when aqueous solution or liquid  electrolytes are present</a:t>
            </a:r>
          </a:p>
          <a:p>
            <a:pPr marL="365760" indent="-256032" algn="just" eaLnBrk="1" fontAlgn="auto" hangingPunct="1">
              <a:spcAft>
                <a:spcPts val="0"/>
              </a:spcAft>
              <a:buFont typeface="Wingdings" pitchFamily="2" charset="2"/>
              <a:buChar char="Ø"/>
              <a:defRPr/>
            </a:pPr>
            <a:endParaRPr lang="en-US" sz="2400" smtClean="0">
              <a:latin typeface="Times New Roman" pitchFamily="18" charset="0"/>
              <a:cs typeface="Times New Roman" pitchFamily="18" charset="0"/>
            </a:endParaRPr>
          </a:p>
          <a:p>
            <a:pPr marL="365760" indent="-256032" algn="just" eaLnBrk="1" fontAlgn="auto" hangingPunct="1">
              <a:spcAft>
                <a:spcPts val="0"/>
              </a:spcAft>
              <a:buFont typeface="Wingdings" pitchFamily="2" charset="2"/>
              <a:buChar char="Ø"/>
              <a:defRPr/>
            </a:pPr>
            <a:r>
              <a:rPr lang="en-US" sz="2400" smtClean="0">
                <a:latin typeface="Times New Roman" pitchFamily="18" charset="0"/>
                <a:cs typeface="Times New Roman" pitchFamily="18" charset="0"/>
              </a:rPr>
              <a:t>Wet corrosion takes place in environments where the relative humidity exceeds 60 %.</a:t>
            </a:r>
          </a:p>
          <a:p>
            <a:pPr marL="365760" indent="-256032" algn="just" eaLnBrk="1" fontAlgn="auto" hangingPunct="1">
              <a:spcAft>
                <a:spcPts val="0"/>
              </a:spcAft>
              <a:buFont typeface="Wingdings" pitchFamily="2" charset="2"/>
              <a:buChar char="Ø"/>
              <a:defRPr/>
            </a:pPr>
            <a:endParaRPr lang="en-US" sz="2400" smtClean="0">
              <a:latin typeface="Times New Roman" pitchFamily="18" charset="0"/>
              <a:cs typeface="Times New Roman" pitchFamily="18" charset="0"/>
            </a:endParaRPr>
          </a:p>
          <a:p>
            <a:pPr marL="365760" indent="-256032" algn="just" eaLnBrk="1" fontAlgn="auto" hangingPunct="1">
              <a:spcAft>
                <a:spcPts val="0"/>
              </a:spcAft>
              <a:buFont typeface="Wingdings" pitchFamily="2" charset="2"/>
              <a:buChar char="Ø"/>
              <a:defRPr/>
            </a:pPr>
            <a:r>
              <a:rPr lang="en-US" sz="2400" smtClean="0">
                <a:latin typeface="Times New Roman" pitchFamily="18" charset="0"/>
                <a:cs typeface="Times New Roman" pitchFamily="18" charset="0"/>
              </a:rPr>
              <a:t>Wet corrosion is most efficient in waters containing salts, such as NaCl (e.g. marine conditions), due to the high conductivity of the solution.</a:t>
            </a:r>
          </a:p>
          <a:p>
            <a:pPr marL="365760" indent="-256032" eaLnBrk="1" fontAlgn="auto" hangingPunct="1">
              <a:spcAft>
                <a:spcPts val="0"/>
              </a:spcAft>
              <a:buFont typeface="Wingdings 3"/>
              <a:buChar char=""/>
              <a:defRPr/>
            </a:pPr>
            <a:endParaRPr lang="en-US" sz="2400" smtClean="0">
              <a:latin typeface="Times New Roman" pitchFamily="18" charset="0"/>
              <a:cs typeface="Times New Roman" pitchFamily="18" charset="0"/>
            </a:endParaRPr>
          </a:p>
        </p:txBody>
      </p:sp>
      <p:pic>
        <p:nvPicPr>
          <p:cNvPr id="45059" name="Picture 2" descr="https://encrypted-tbn1.gstatic.com/images?q=tbn:ANd9GcR4nLEhKLbi7KtvzyN3nAHTbxrILZehVD7uhimiaSBqCcjlWaZt"/>
          <p:cNvPicPr>
            <a:picLocks noChangeAspect="1" noChangeArrowheads="1"/>
          </p:cNvPicPr>
          <p:nvPr/>
        </p:nvPicPr>
        <p:blipFill>
          <a:blip r:embed="rId2"/>
          <a:srcRect/>
          <a:stretch>
            <a:fillRect/>
          </a:stretch>
        </p:blipFill>
        <p:spPr bwMode="auto">
          <a:xfrm>
            <a:off x="1371600" y="609600"/>
            <a:ext cx="624840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fade">
                                      <p:cBhvr>
                                        <p:cTn id="7" dur="1000"/>
                                        <p:tgtEl>
                                          <p:spTgt spid="29698">
                                            <p:txEl>
                                              <p:pRg st="0" end="0"/>
                                            </p:txEl>
                                          </p:spTgt>
                                        </p:tgtEl>
                                      </p:cBhvr>
                                    </p:animEffect>
                                    <p:anim calcmode="lin" valueType="num">
                                      <p:cBhvr>
                                        <p:cTn id="8" dur="10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9698">
                                            <p:txEl>
                                              <p:pRg st="2" end="2"/>
                                            </p:txEl>
                                          </p:spTgt>
                                        </p:tgtEl>
                                        <p:attrNameLst>
                                          <p:attrName>style.visibility</p:attrName>
                                        </p:attrNameLst>
                                      </p:cBhvr>
                                      <p:to>
                                        <p:strVal val="visible"/>
                                      </p:to>
                                    </p:set>
                                    <p:animEffect transition="in" filter="fade">
                                      <p:cBhvr>
                                        <p:cTn id="14" dur="1000"/>
                                        <p:tgtEl>
                                          <p:spTgt spid="29698">
                                            <p:txEl>
                                              <p:pRg st="2" end="2"/>
                                            </p:txEl>
                                          </p:spTgt>
                                        </p:tgtEl>
                                      </p:cBhvr>
                                    </p:animEffect>
                                    <p:anim calcmode="lin" valueType="num">
                                      <p:cBhvr>
                                        <p:cTn id="15" dur="10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96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9698">
                                            <p:txEl>
                                              <p:pRg st="4" end="4"/>
                                            </p:txEl>
                                          </p:spTgt>
                                        </p:tgtEl>
                                        <p:attrNameLst>
                                          <p:attrName>style.visibility</p:attrName>
                                        </p:attrNameLst>
                                      </p:cBhvr>
                                      <p:to>
                                        <p:strVal val="visible"/>
                                      </p:to>
                                    </p:set>
                                    <p:animEffect transition="in" filter="fade">
                                      <p:cBhvr>
                                        <p:cTn id="21" dur="1000"/>
                                        <p:tgtEl>
                                          <p:spTgt spid="29698">
                                            <p:txEl>
                                              <p:pRg st="4" end="4"/>
                                            </p:txEl>
                                          </p:spTgt>
                                        </p:tgtEl>
                                      </p:cBhvr>
                                    </p:animEffect>
                                    <p:anim calcmode="lin" valueType="num">
                                      <p:cBhvr>
                                        <p:cTn id="22" dur="10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969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TotalTime>
  <Words>928</Words>
  <Application>Microsoft Office PowerPoint</Application>
  <PresentationFormat>On-screen Show (4:3)</PresentationFormat>
  <Paragraphs>87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Slide 1</vt:lpstr>
      <vt:lpstr>TYPES OF CORROSION</vt:lpstr>
      <vt:lpstr>    Dry corrosion or Chemical corrosion</vt:lpstr>
      <vt:lpstr>Slide 4</vt:lpstr>
      <vt:lpstr>Slide 5</vt:lpstr>
      <vt:lpstr>Slide 6</vt:lpstr>
      <vt:lpstr>Slide 7</vt:lpstr>
      <vt:lpstr>   Wet or Electrochemical corrosion</vt:lpstr>
      <vt:lpstr>Slide 9</vt:lpstr>
      <vt:lpstr>Mechanism Of Electrochemical Corrosion</vt:lpstr>
      <vt:lpstr>Slide 11</vt:lpstr>
      <vt:lpstr>Wet corrosion takes by the following ways.</vt:lpstr>
      <vt:lpstr>Slide 13</vt:lpstr>
      <vt:lpstr>     Mechanism of wet corrosion by hydrogen           evolution                                  </vt:lpstr>
      <vt:lpstr>   Absorption of oxygen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HCL</dc:creator>
  <cp:lastModifiedBy>HCL</cp:lastModifiedBy>
  <cp:revision>1</cp:revision>
  <dcterms:created xsi:type="dcterms:W3CDTF">2021-11-21T14:31:27Z</dcterms:created>
  <dcterms:modified xsi:type="dcterms:W3CDTF">2021-11-21T14:39:34Z</dcterms:modified>
</cp:coreProperties>
</file>