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98" r:id="rId3"/>
    <p:sldId id="296" r:id="rId4"/>
    <p:sldId id="257" r:id="rId5"/>
    <p:sldId id="258" r:id="rId6"/>
    <p:sldId id="286" r:id="rId7"/>
    <p:sldId id="294" r:id="rId8"/>
    <p:sldId id="295" r:id="rId9"/>
    <p:sldId id="266" r:id="rId10"/>
    <p:sldId id="263" r:id="rId11"/>
    <p:sldId id="262" r:id="rId12"/>
    <p:sldId id="261" r:id="rId13"/>
    <p:sldId id="260" r:id="rId14"/>
    <p:sldId id="259" r:id="rId15"/>
    <p:sldId id="274" r:id="rId16"/>
    <p:sldId id="271" r:id="rId17"/>
    <p:sldId id="289" r:id="rId18"/>
    <p:sldId id="281" r:id="rId19"/>
    <p:sldId id="287" r:id="rId20"/>
    <p:sldId id="288" r:id="rId21"/>
    <p:sldId id="290" r:id="rId22"/>
    <p:sldId id="282" r:id="rId23"/>
    <p:sldId id="279" r:id="rId24"/>
    <p:sldId id="297" r:id="rId25"/>
    <p:sldId id="267" r:id="rId26"/>
    <p:sldId id="276" r:id="rId27"/>
    <p:sldId id="277" r:id="rId28"/>
    <p:sldId id="278" r:id="rId29"/>
    <p:sldId id="275" r:id="rId30"/>
    <p:sldId id="280" r:id="rId31"/>
    <p:sldId id="268" r:id="rId32"/>
    <p:sldId id="283" r:id="rId33"/>
    <p:sldId id="299" r:id="rId34"/>
    <p:sldId id="284" r:id="rId35"/>
    <p:sldId id="285" r:id="rId36"/>
    <p:sldId id="270" r:id="rId37"/>
    <p:sldId id="291" r:id="rId38"/>
    <p:sldId id="293" r:id="rId39"/>
    <p:sldId id="26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4DDD9-8C7F-4272-AEA1-2E97ACD01060}" type="datetimeFigureOut">
              <a:rPr lang="en-IN" smtClean="0"/>
              <a:pPr/>
              <a:t>30-11-2021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7D0FEC-6FDC-4A2E-85A6-03F24C04B44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47D0FEC-6FDC-4A2E-85A6-03F24C04B442}" type="slidenum">
              <a:rPr lang="en-IN" smtClean="0"/>
              <a:pPr/>
              <a:t>5</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47D0FEC-6FDC-4A2E-85A6-03F24C04B442}"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EB0F0-5193-4698-99A2-F0B8748DD4C1}"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BF5F62-21D4-4738-854C-13192A3B27F7}"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321A6-85B3-4DC6-AF39-A7B0BD31DE89}"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076323-E767-4273-9FEA-B7C8A5D7AEF4}"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6A0C72-57EF-4C94-89C3-F8BE0C328F32}" type="datetime1">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5A1E0F-3821-47B0-8020-5374B89A303E}" type="datetime1">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638C8C-7D12-4483-9B32-4B7C665C69DD}" type="datetime1">
              <a:rPr lang="en-US" smtClean="0"/>
              <a:pPr/>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581F85-4738-45EC-8973-E78541170EB9}" type="datetime1">
              <a:rPr lang="en-US" smtClean="0"/>
              <a:pPr/>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C25B8-1542-44D2-920F-8956DB76E7C1}" type="datetime1">
              <a:rPr lang="en-US" smtClean="0"/>
              <a:pPr/>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8F848E-5490-4DB8-A182-3FA4BCDD2803}" type="datetime1">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170D30-AD57-4F30-AF8D-FC0A61A32460}" type="datetime1">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77BCF-D235-4A7B-82C4-0B007D429188}" type="datetime1">
              <a:rPr lang="en-US" smtClean="0"/>
              <a:pPr/>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IN" dirty="0"/>
              <a:t>Types of research and defining a research problem</a:t>
            </a:r>
          </a:p>
        </p:txBody>
      </p:sp>
      <p:sp>
        <p:nvSpPr>
          <p:cNvPr id="3" name="Subtitle 2"/>
          <p:cNvSpPr>
            <a:spLocks noGrp="1"/>
          </p:cNvSpPr>
          <p:nvPr>
            <p:ph type="subTitle" idx="1"/>
          </p:nvPr>
        </p:nvSpPr>
        <p:spPr>
          <a:xfrm>
            <a:off x="155575" y="4343400"/>
            <a:ext cx="3636137" cy="1910461"/>
          </a:xfrm>
        </p:spPr>
        <p:txBody>
          <a:bodyPr>
            <a:normAutofit fontScale="92500" lnSpcReduction="20000"/>
          </a:bodyPr>
          <a:lstStyle/>
          <a:p>
            <a:r>
              <a:rPr lang="en-IN" dirty="0">
                <a:solidFill>
                  <a:schemeClr val="tx1"/>
                </a:solidFill>
              </a:rPr>
              <a:t>Prof A. K. Sharma (Retd.)</a:t>
            </a:r>
          </a:p>
          <a:p>
            <a:r>
              <a:rPr lang="en-IN" dirty="0">
                <a:solidFill>
                  <a:schemeClr val="tx1"/>
                </a:solidFill>
              </a:rPr>
              <a:t>HSS Department </a:t>
            </a:r>
          </a:p>
          <a:p>
            <a:r>
              <a:rPr lang="en-IN" dirty="0">
                <a:solidFill>
                  <a:schemeClr val="tx1"/>
                </a:solidFill>
              </a:rPr>
              <a:t>IIT Kanpur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35842" name="AutoShape 2" descr="Image result for research problem"/>
          <p:cNvSpPr>
            <a:spLocks noChangeAspect="1" noChangeArrowheads="1"/>
          </p:cNvSpPr>
          <p:nvPr/>
        </p:nvSpPr>
        <p:spPr bwMode="auto">
          <a:xfrm>
            <a:off x="155575" y="-2133600"/>
            <a:ext cx="5943600" cy="44577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5844" name="AutoShape 4" descr="Image result for research problem"/>
          <p:cNvSpPr>
            <a:spLocks noChangeAspect="1" noChangeArrowheads="1"/>
          </p:cNvSpPr>
          <p:nvPr/>
        </p:nvSpPr>
        <p:spPr bwMode="auto">
          <a:xfrm>
            <a:off x="155575" y="-2133600"/>
            <a:ext cx="5943600" cy="44577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5846" name="AutoShape 6" descr="Image result for research problem"/>
          <p:cNvSpPr>
            <a:spLocks noChangeAspect="1" noChangeArrowheads="1"/>
          </p:cNvSpPr>
          <p:nvPr/>
        </p:nvSpPr>
        <p:spPr bwMode="auto">
          <a:xfrm>
            <a:off x="155575" y="-2133600"/>
            <a:ext cx="5943600" cy="44577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35848" name="AutoShape 8" descr="Image result for research problem"/>
          <p:cNvSpPr>
            <a:spLocks noChangeAspect="1" noChangeArrowheads="1"/>
          </p:cNvSpPr>
          <p:nvPr/>
        </p:nvSpPr>
        <p:spPr bwMode="auto">
          <a:xfrm>
            <a:off x="155575" y="-2133600"/>
            <a:ext cx="5943600" cy="4457700"/>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5850" name="Picture 10" descr="Image result for research problem"/>
          <p:cNvPicPr>
            <a:picLocks noChangeAspect="1" noChangeArrowheads="1"/>
          </p:cNvPicPr>
          <p:nvPr/>
        </p:nvPicPr>
        <p:blipFill>
          <a:blip r:embed="rId2" cstate="print"/>
          <a:srcRect/>
          <a:stretch>
            <a:fillRect/>
          </a:stretch>
        </p:blipFill>
        <p:spPr bwMode="auto">
          <a:xfrm>
            <a:off x="4876800" y="3451225"/>
            <a:ext cx="3065993" cy="24161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AIM I</a:t>
            </a:r>
            <a:r>
              <a:rPr lang="en-US" dirty="0"/>
              <a:t>: Confirming/rejecting a theory</a:t>
            </a:r>
          </a:p>
        </p:txBody>
      </p:sp>
      <p:sp>
        <p:nvSpPr>
          <p:cNvPr id="3" name="Content Placeholder 2"/>
          <p:cNvSpPr>
            <a:spLocks noGrp="1"/>
          </p:cNvSpPr>
          <p:nvPr>
            <p:ph idx="1"/>
          </p:nvPr>
        </p:nvSpPr>
        <p:spPr>
          <a:xfrm>
            <a:off x="457200" y="1405446"/>
            <a:ext cx="8229600" cy="4830763"/>
          </a:xfrm>
        </p:spPr>
        <p:txBody>
          <a:bodyPr>
            <a:normAutofit fontScale="85000" lnSpcReduction="20000"/>
          </a:bodyPr>
          <a:lstStyle/>
          <a:p>
            <a:r>
              <a:rPr lang="en-IN" dirty="0"/>
              <a:t>Academic researchers work with theories  - explanations of a given behaviour</a:t>
            </a:r>
          </a:p>
          <a:p>
            <a:r>
              <a:rPr lang="en-IN" dirty="0"/>
              <a:t>In each field of sociology and other social sciences there are multiple theories </a:t>
            </a:r>
          </a:p>
          <a:p>
            <a:r>
              <a:rPr lang="en-IN" dirty="0"/>
              <a:t>Then the question: which one is correct?</a:t>
            </a:r>
          </a:p>
          <a:p>
            <a:r>
              <a:rPr lang="en-IN" dirty="0"/>
              <a:t>Does conflict theory explain the problem of poverty better than functional theory?</a:t>
            </a:r>
          </a:p>
          <a:p>
            <a:r>
              <a:rPr lang="en-IN" dirty="0"/>
              <a:t>Does the “theory of underdevelopment” more adequately explain development in the Asian countries than the theory of stages of growth?  </a:t>
            </a:r>
          </a:p>
          <a:p>
            <a:r>
              <a:rPr lang="en-IN" dirty="0"/>
              <a:t>Does Lee’s theory of migration reject the push-pull theory of migration?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F0"/>
                </a:solidFill>
              </a:rPr>
              <a:t>AIM II</a:t>
            </a:r>
            <a:r>
              <a:rPr lang="en-US" dirty="0"/>
              <a:t>:</a:t>
            </a:r>
            <a:r>
              <a:rPr lang="en-US" dirty="0">
                <a:solidFill>
                  <a:srgbClr val="00B0F0"/>
                </a:solidFill>
              </a:rPr>
              <a:t> </a:t>
            </a:r>
            <a:r>
              <a:rPr lang="en-US" dirty="0"/>
              <a:t>Assisting planners, service providers and managers</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en-IN" sz="4300" dirty="0"/>
              <a:t>Examples:</a:t>
            </a:r>
          </a:p>
          <a:p>
            <a:r>
              <a:rPr lang="en-IN" dirty="0"/>
              <a:t>What is the present level of poverty?</a:t>
            </a:r>
          </a:p>
          <a:p>
            <a:r>
              <a:rPr lang="en-IN" dirty="0"/>
              <a:t>Is poverty declining? At what rate?</a:t>
            </a:r>
          </a:p>
          <a:p>
            <a:r>
              <a:rPr lang="en-IN" dirty="0"/>
              <a:t>Conceptual, definitional, and data based issues</a:t>
            </a:r>
          </a:p>
          <a:p>
            <a:r>
              <a:rPr lang="en-IN" dirty="0"/>
              <a:t>Employment rates in formal and informal sectors – separately for men and women, GN, OBC and SC/ST, and by educational level  </a:t>
            </a:r>
          </a:p>
          <a:p>
            <a:r>
              <a:rPr lang="en-IN" dirty="0"/>
              <a:t>The condition of the disabled </a:t>
            </a:r>
          </a:p>
          <a:p>
            <a:r>
              <a:rPr lang="en-IN" dirty="0"/>
              <a:t>Mental disorders and facilities in the country/ States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solidFill>
                  <a:srgbClr val="FF0000"/>
                </a:solidFill>
              </a:rPr>
              <a:t>Contd.</a:t>
            </a:r>
            <a:endParaRPr lang="en-IN" dirty="0"/>
          </a:p>
        </p:txBody>
      </p:sp>
      <p:sp>
        <p:nvSpPr>
          <p:cNvPr id="3" name="Content Placeholder 2"/>
          <p:cNvSpPr>
            <a:spLocks noGrp="1"/>
          </p:cNvSpPr>
          <p:nvPr>
            <p:ph idx="1"/>
          </p:nvPr>
        </p:nvSpPr>
        <p:spPr/>
        <p:txBody>
          <a:bodyPr>
            <a:normAutofit fontScale="92500" lnSpcReduction="20000"/>
          </a:bodyPr>
          <a:lstStyle/>
          <a:p>
            <a:r>
              <a:rPr lang="en-US" dirty="0"/>
              <a:t>A tool of management decisions, e.g., d</a:t>
            </a:r>
            <a:r>
              <a:rPr lang="en-IN" dirty="0" err="1"/>
              <a:t>oes</a:t>
            </a:r>
            <a:r>
              <a:rPr lang="en-IN" dirty="0"/>
              <a:t> brand value matter?</a:t>
            </a:r>
          </a:p>
          <a:p>
            <a:r>
              <a:rPr lang="en-IN" dirty="0"/>
              <a:t>How many service centres (e.g., ticket windows) are optimum in order to reduce waiting time by half?</a:t>
            </a:r>
          </a:p>
          <a:p>
            <a:r>
              <a:rPr lang="en-IN" dirty="0"/>
              <a:t>Has </a:t>
            </a:r>
            <a:r>
              <a:rPr lang="en-IN" dirty="0" err="1"/>
              <a:t>Janani</a:t>
            </a:r>
            <a:r>
              <a:rPr lang="en-IN" dirty="0"/>
              <a:t> </a:t>
            </a:r>
            <a:r>
              <a:rPr lang="en-IN" dirty="0" err="1"/>
              <a:t>Suraksha</a:t>
            </a:r>
            <a:r>
              <a:rPr lang="en-IN" dirty="0"/>
              <a:t> </a:t>
            </a:r>
            <a:r>
              <a:rPr lang="en-IN" dirty="0" err="1"/>
              <a:t>Yojna</a:t>
            </a:r>
            <a:r>
              <a:rPr lang="en-IN" dirty="0"/>
              <a:t> helped in reducing maternal mortality rate?</a:t>
            </a:r>
          </a:p>
          <a:p>
            <a:r>
              <a:rPr lang="en-IN" dirty="0"/>
              <a:t>Is MGNREGA able to create sustainable assets in rural areas?</a:t>
            </a:r>
          </a:p>
          <a:p>
            <a:r>
              <a:rPr lang="en-IN" dirty="0"/>
              <a:t>Is it worth spending resources on family planning programme?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AIM III</a:t>
            </a:r>
            <a:r>
              <a:rPr lang="en-US" dirty="0"/>
              <a:t>: Modeling and prediction</a:t>
            </a:r>
          </a:p>
        </p:txBody>
      </p:sp>
      <p:sp>
        <p:nvSpPr>
          <p:cNvPr id="3" name="Content Placeholder 2"/>
          <p:cNvSpPr>
            <a:spLocks noGrp="1"/>
          </p:cNvSpPr>
          <p:nvPr>
            <p:ph idx="1"/>
          </p:nvPr>
        </p:nvSpPr>
        <p:spPr>
          <a:xfrm>
            <a:off x="457200" y="1447800"/>
            <a:ext cx="8229600" cy="4678363"/>
          </a:xfrm>
        </p:spPr>
        <p:txBody>
          <a:bodyPr/>
          <a:lstStyle/>
          <a:p>
            <a:r>
              <a:rPr lang="en-IN" dirty="0"/>
              <a:t>Extrapolating/ Predicting population of India</a:t>
            </a:r>
          </a:p>
          <a:p>
            <a:r>
              <a:rPr lang="en-IN" dirty="0"/>
              <a:t>Predicting short term and long term economic consequences of fertility decline </a:t>
            </a:r>
          </a:p>
          <a:p>
            <a:r>
              <a:rPr lang="en-IN" dirty="0"/>
              <a:t>Industrialization and sustainable development – impact of urbanization, carbon emission, over crowding …</a:t>
            </a:r>
          </a:p>
          <a:p>
            <a:r>
              <a:rPr lang="en-IN" dirty="0"/>
              <a:t>Modelling the impact of urban renewal on employment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AIM IV</a:t>
            </a:r>
            <a:r>
              <a:rPr lang="en-US" dirty="0"/>
              <a:t>: System simulation</a:t>
            </a: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IN" dirty="0"/>
              <a:t>Club of Rome study on world system</a:t>
            </a:r>
          </a:p>
          <a:p>
            <a:r>
              <a:rPr lang="en-IN" dirty="0"/>
              <a:t>A form of modelling to study something for which data may not be available or situation in which complex/ </a:t>
            </a:r>
            <a:r>
              <a:rPr lang="en-IN" dirty="0">
                <a:solidFill>
                  <a:srgbClr val="FF0000"/>
                </a:solidFill>
              </a:rPr>
              <a:t>probabilistic </a:t>
            </a:r>
            <a:r>
              <a:rPr lang="en-IN" dirty="0"/>
              <a:t>relationships are involved </a:t>
            </a:r>
          </a:p>
          <a:p>
            <a:r>
              <a:rPr lang="en-IN" dirty="0"/>
              <a:t>Simulation of neighbourhood relations, method use and number of children</a:t>
            </a:r>
          </a:p>
          <a:p>
            <a:r>
              <a:rPr lang="en-IN" dirty="0"/>
              <a:t>Approaches to Naxalite violence requires the modelling of all aspects and perspectives on violence – hard data, major actors and their perspectives, cost of violence, efficiency of administration, collusion between companies, contractors and vested interests, class and agrarian conflicts, history of conversion and castes …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274638"/>
            <a:ext cx="8229600" cy="944562"/>
          </a:xfrm>
        </p:spPr>
        <p:txBody>
          <a:bodyPr/>
          <a:lstStyle/>
          <a:p>
            <a:pPr eaLnBrk="1" hangingPunct="1"/>
            <a:r>
              <a:rPr lang="en-US" dirty="0"/>
              <a:t>Thus</a:t>
            </a:r>
          </a:p>
        </p:txBody>
      </p:sp>
      <p:sp>
        <p:nvSpPr>
          <p:cNvPr id="10245" name="Rectangle 3"/>
          <p:cNvSpPr>
            <a:spLocks noGrp="1" noChangeArrowheads="1"/>
          </p:cNvSpPr>
          <p:nvPr>
            <p:ph type="body" idx="1"/>
          </p:nvPr>
        </p:nvSpPr>
        <p:spPr>
          <a:xfrm>
            <a:off x="533400" y="1295400"/>
            <a:ext cx="8001000" cy="4830763"/>
          </a:xfrm>
        </p:spPr>
        <p:txBody>
          <a:bodyPr>
            <a:noAutofit/>
          </a:bodyPr>
          <a:lstStyle/>
          <a:p>
            <a:pPr>
              <a:lnSpc>
                <a:spcPct val="80000"/>
              </a:lnSpc>
            </a:pPr>
            <a:r>
              <a:rPr lang="en-US" dirty="0"/>
              <a:t>Research is not the same thing as the armchair philosophy</a:t>
            </a:r>
          </a:p>
          <a:p>
            <a:pPr eaLnBrk="1" hangingPunct="1">
              <a:lnSpc>
                <a:spcPct val="80000"/>
              </a:lnSpc>
            </a:pPr>
            <a:r>
              <a:rPr lang="en-US" dirty="0"/>
              <a:t>Uses empirical method</a:t>
            </a:r>
          </a:p>
          <a:p>
            <a:pPr eaLnBrk="1" hangingPunct="1">
              <a:lnSpc>
                <a:spcPct val="80000"/>
              </a:lnSpc>
            </a:pPr>
            <a:r>
              <a:rPr lang="en-US" dirty="0"/>
              <a:t>Is based on comparisons and generalizations  </a:t>
            </a:r>
          </a:p>
          <a:p>
            <a:pPr>
              <a:lnSpc>
                <a:spcPct val="80000"/>
              </a:lnSpc>
            </a:pPr>
            <a:r>
              <a:rPr lang="en-US" dirty="0"/>
              <a:t>Is linked with social development </a:t>
            </a:r>
          </a:p>
          <a:p>
            <a:pPr eaLnBrk="1" hangingPunct="1">
              <a:lnSpc>
                <a:spcPct val="80000"/>
              </a:lnSpc>
            </a:pPr>
            <a:r>
              <a:rPr lang="en-US" dirty="0"/>
              <a:t>Is worth spending money and time </a:t>
            </a:r>
          </a:p>
          <a:p>
            <a:pPr eaLnBrk="1" hangingPunct="1">
              <a:lnSpc>
                <a:spcPct val="80000"/>
              </a:lnSpc>
            </a:pPr>
            <a:r>
              <a:rPr lang="en-US" dirty="0"/>
              <a:t>Should sustain researcher’s interest for prolonged time </a:t>
            </a:r>
          </a:p>
          <a:p>
            <a:pPr eaLnBrk="1" hangingPunct="1">
              <a:lnSpc>
                <a:spcPct val="80000"/>
              </a:lnSpc>
            </a:pPr>
            <a:r>
              <a:rPr lang="en-US" dirty="0"/>
              <a:t>Does not violate ethical principles and does not deprive the subjects of their rights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p:spPr>
        <p:txBody>
          <a:bodyPr/>
          <a:lstStyle/>
          <a:p>
            <a:r>
              <a:rPr lang="en-IN" dirty="0"/>
              <a:t>Types of </a:t>
            </a:r>
          </a:p>
        </p:txBody>
      </p:sp>
      <p:sp>
        <p:nvSpPr>
          <p:cNvPr id="3" name="Content Placeholder 2"/>
          <p:cNvSpPr>
            <a:spLocks noGrp="1"/>
          </p:cNvSpPr>
          <p:nvPr>
            <p:ph idx="1"/>
          </p:nvPr>
        </p:nvSpPr>
        <p:spPr>
          <a:xfrm>
            <a:off x="457200" y="1600200"/>
            <a:ext cx="7620000" cy="4525963"/>
          </a:xfrm>
        </p:spPr>
        <p:txBody>
          <a:bodyPr>
            <a:normAutofit/>
          </a:bodyPr>
          <a:lstStyle/>
          <a:p>
            <a:r>
              <a:rPr lang="en-IN" dirty="0"/>
              <a:t>Theoretical</a:t>
            </a:r>
          </a:p>
          <a:p>
            <a:pPr>
              <a:buNone/>
            </a:pPr>
            <a:r>
              <a:rPr lang="en-US" dirty="0"/>
              <a:t>	- </a:t>
            </a:r>
            <a:r>
              <a:rPr lang="en-US" sz="2400" dirty="0"/>
              <a:t>Sociological research is often of the form of scholarly commentary on theories and is based on sound analysis of literature and available facts</a:t>
            </a:r>
          </a:p>
          <a:p>
            <a:pPr>
              <a:buNone/>
            </a:pPr>
            <a:r>
              <a:rPr lang="en-US" sz="2400" dirty="0"/>
              <a:t>	- Testing theories with empirical data</a:t>
            </a:r>
          </a:p>
          <a:p>
            <a:pPr marL="0" indent="0">
              <a:buNone/>
            </a:pPr>
            <a:r>
              <a:rPr lang="en-US" sz="2400" dirty="0"/>
              <a:t>     - Empirical research may be divided into three categories:</a:t>
            </a:r>
          </a:p>
          <a:p>
            <a:pPr>
              <a:buNone/>
            </a:pPr>
            <a:r>
              <a:rPr lang="en-US" sz="2400" dirty="0"/>
              <a:t>	   exploratory, descriptive, inferential</a:t>
            </a:r>
          </a:p>
          <a:p>
            <a:r>
              <a:rPr lang="en-IN" dirty="0"/>
              <a:t>Applied  </a:t>
            </a:r>
          </a:p>
          <a:p>
            <a:pPr>
              <a:buNone/>
            </a:pPr>
            <a:endParaRPr lang="en-IN"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3554" name="Picture 2" descr="Image result for Research"/>
          <p:cNvPicPr>
            <a:picLocks noChangeAspect="1" noChangeArrowheads="1"/>
          </p:cNvPicPr>
          <p:nvPr/>
        </p:nvPicPr>
        <p:blipFill>
          <a:blip r:embed="rId2" cstate="print"/>
          <a:srcRect/>
          <a:stretch>
            <a:fillRect/>
          </a:stretch>
        </p:blipFill>
        <p:spPr bwMode="auto">
          <a:xfrm>
            <a:off x="4724400" y="-457200"/>
            <a:ext cx="3581400" cy="2438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Theoretical research</a:t>
            </a:r>
            <a:endParaRPr lang="en-IN"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a:t>Raises new issues or deals with controversial theoretical issues – </a:t>
            </a:r>
            <a:r>
              <a:rPr lang="en-US" dirty="0">
                <a:solidFill>
                  <a:srgbClr val="00B0F0"/>
                </a:solidFill>
              </a:rPr>
              <a:t>what is postmodern view of consumption/ consumerism?</a:t>
            </a:r>
          </a:p>
          <a:p>
            <a:r>
              <a:rPr lang="en-US" dirty="0"/>
              <a:t>Is of interest to the academic community –universities and research centers</a:t>
            </a:r>
          </a:p>
          <a:p>
            <a:r>
              <a:rPr lang="en-US" dirty="0"/>
              <a:t>Findings are disseminated through peer reviewed journals and books</a:t>
            </a:r>
          </a:p>
          <a:p>
            <a:r>
              <a:rPr lang="en-US" dirty="0"/>
              <a:t>Fills up the </a:t>
            </a:r>
            <a:r>
              <a:rPr lang="en-US" dirty="0">
                <a:solidFill>
                  <a:srgbClr val="FF0000"/>
                </a:solidFill>
              </a:rPr>
              <a:t>gap</a:t>
            </a:r>
            <a:r>
              <a:rPr lang="en-US" dirty="0"/>
              <a:t> in knowledge</a:t>
            </a:r>
          </a:p>
          <a:p>
            <a:r>
              <a:rPr lang="en-US" dirty="0"/>
              <a:t>Is based on the norms of scientific rigor</a:t>
            </a:r>
          </a:p>
          <a:p>
            <a:endParaRPr lang="en-US" u="sng"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theoretical research</a:t>
            </a:r>
            <a:endParaRPr lang="en-IN" dirty="0"/>
          </a:p>
        </p:txBody>
      </p:sp>
      <p:sp>
        <p:nvSpPr>
          <p:cNvPr id="3" name="Content Placeholder 2"/>
          <p:cNvSpPr>
            <a:spLocks noGrp="1"/>
          </p:cNvSpPr>
          <p:nvPr>
            <p:ph idx="1"/>
          </p:nvPr>
        </p:nvSpPr>
        <p:spPr>
          <a:xfrm>
            <a:off x="457200" y="1449387"/>
            <a:ext cx="7848600" cy="4906963"/>
          </a:xfrm>
        </p:spPr>
        <p:txBody>
          <a:bodyPr>
            <a:normAutofit/>
          </a:bodyPr>
          <a:lstStyle/>
          <a:p>
            <a:r>
              <a:rPr lang="en-US" sz="2800" dirty="0"/>
              <a:t>Louis Wirth’s theory of urbanism, published in the </a:t>
            </a:r>
            <a:r>
              <a:rPr lang="en-US" sz="2800" i="1" dirty="0"/>
              <a:t>American Journal of Sociology</a:t>
            </a:r>
            <a:r>
              <a:rPr lang="en-US" sz="2800" dirty="0"/>
              <a:t>, 1938</a:t>
            </a:r>
          </a:p>
          <a:p>
            <a:pPr>
              <a:buNone/>
            </a:pPr>
            <a:r>
              <a:rPr lang="en-US" sz="2800" dirty="0"/>
              <a:t>	Urbanism is much larger than as shown by the statistics of size, density and heterogeneity</a:t>
            </a:r>
          </a:p>
          <a:p>
            <a:pPr>
              <a:buNone/>
            </a:pPr>
            <a:r>
              <a:rPr lang="en-US" sz="2800" dirty="0"/>
              <a:t>	It produces new social conditions and institutions</a:t>
            </a:r>
          </a:p>
          <a:p>
            <a:r>
              <a:rPr lang="en-US" sz="2800" dirty="0"/>
              <a:t>Everett S. Lee’s theory of migration, published in </a:t>
            </a:r>
            <a:r>
              <a:rPr lang="en-US" sz="2800" i="1" dirty="0"/>
              <a:t>Demography</a:t>
            </a:r>
            <a:r>
              <a:rPr lang="en-US" sz="2800" dirty="0"/>
              <a:t>, 1966</a:t>
            </a:r>
          </a:p>
          <a:p>
            <a:pPr>
              <a:buNone/>
            </a:pPr>
            <a:r>
              <a:rPr lang="en-US" sz="2800" dirty="0"/>
              <a:t>	A comprehensive theory combining factors at POO, POD, intervening obstacles and personality factors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Theoretical writings</a:t>
            </a:r>
          </a:p>
        </p:txBody>
      </p:sp>
      <p:sp>
        <p:nvSpPr>
          <p:cNvPr id="3" name="Content Placeholder 2"/>
          <p:cNvSpPr>
            <a:spLocks noGrp="1"/>
          </p:cNvSpPr>
          <p:nvPr>
            <p:ph idx="1"/>
          </p:nvPr>
        </p:nvSpPr>
        <p:spPr/>
        <p:txBody>
          <a:bodyPr/>
          <a:lstStyle/>
          <a:p>
            <a:r>
              <a:rPr lang="en-IN" dirty="0"/>
              <a:t>In September 1998 issue of </a:t>
            </a:r>
            <a:r>
              <a:rPr lang="en-IN" i="1" dirty="0"/>
              <a:t>Sociological Bulletin</a:t>
            </a:r>
          </a:p>
          <a:p>
            <a:r>
              <a:rPr lang="en-IN" dirty="0"/>
              <a:t>Reviewing works of Durkheim, Weber, Radcliffe-Brown and </a:t>
            </a:r>
            <a:r>
              <a:rPr lang="en-IN" dirty="0" err="1"/>
              <a:t>Mauss</a:t>
            </a:r>
            <a:r>
              <a:rPr lang="en-IN" dirty="0"/>
              <a:t>, Andre </a:t>
            </a:r>
            <a:r>
              <a:rPr lang="en-IN" dirty="0" err="1"/>
              <a:t>Beteille</a:t>
            </a:r>
            <a:r>
              <a:rPr lang="en-IN" dirty="0"/>
              <a:t> showed how </a:t>
            </a:r>
            <a:r>
              <a:rPr lang="en-IN" dirty="0">
                <a:solidFill>
                  <a:srgbClr val="00B0F0"/>
                </a:solidFill>
              </a:rPr>
              <a:t>sociology may be influenced by nationalistic values and how it can be made value-neutral by recognizing the sacred character of human person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p:cNvSpPr>
            <a:spLocks noGrp="1" noChangeArrowheads="1"/>
          </p:cNvSpPr>
          <p:nvPr>
            <p:ph type="title"/>
          </p:nvPr>
        </p:nvSpPr>
        <p:spPr/>
        <p:txBody>
          <a:bodyPr/>
          <a:lstStyle/>
          <a:p>
            <a:r>
              <a:rPr lang="en-US" dirty="0"/>
              <a:t>This lecture</a:t>
            </a:r>
          </a:p>
        </p:txBody>
      </p:sp>
      <p:sp>
        <p:nvSpPr>
          <p:cNvPr id="61443" name="Rectangle 3"/>
          <p:cNvSpPr>
            <a:spLocks noGrp="1" noChangeArrowheads="1"/>
          </p:cNvSpPr>
          <p:nvPr>
            <p:ph idx="1"/>
          </p:nvPr>
        </p:nvSpPr>
        <p:spPr>
          <a:xfrm>
            <a:off x="457200" y="1295400"/>
            <a:ext cx="8229600" cy="4759325"/>
          </a:xfrm>
        </p:spPr>
        <p:txBody>
          <a:bodyPr>
            <a:normAutofit/>
          </a:bodyPr>
          <a:lstStyle/>
          <a:p>
            <a:r>
              <a:rPr lang="en-US" dirty="0"/>
              <a:t>Is designed for PhD students in social sciences</a:t>
            </a:r>
          </a:p>
          <a:p>
            <a:r>
              <a:rPr lang="en-US" dirty="0"/>
              <a:t>It sensitizes scholars/ researchers to different methodologies/ perspectives and sources of data </a:t>
            </a:r>
          </a:p>
          <a:p>
            <a:r>
              <a:rPr lang="en-US" dirty="0"/>
              <a:t>Illustrates approaches with examples based on researches in India</a:t>
            </a:r>
          </a:p>
          <a:p>
            <a:r>
              <a:rPr lang="en-US" dirty="0"/>
              <a:t>Assumes no specific technical/ mathematical training</a:t>
            </a:r>
          </a:p>
          <a:p>
            <a:pPr>
              <a:buNone/>
            </a:pPr>
            <a:endParaRPr lang="en-US" dirty="0"/>
          </a:p>
        </p:txBody>
      </p:sp>
      <p:sp>
        <p:nvSpPr>
          <p:cNvPr id="6" name="Slide Number Placeholder 5"/>
          <p:cNvSpPr>
            <a:spLocks noGrp="1"/>
          </p:cNvSpPr>
          <p:nvPr>
            <p:ph type="sldNum" sz="quarter" idx="12"/>
          </p:nvPr>
        </p:nvSpPr>
        <p:spPr/>
        <p:txBody>
          <a:bodyPr/>
          <a:lstStyle/>
          <a:p>
            <a:fld id="{AC6F3827-8EEE-49FF-BB96-00EFC0630EC4}" type="slidenum">
              <a:rPr lang="en-US"/>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Another example</a:t>
            </a:r>
          </a:p>
        </p:txBody>
      </p:sp>
      <p:sp>
        <p:nvSpPr>
          <p:cNvPr id="3" name="Content Placeholder 2"/>
          <p:cNvSpPr>
            <a:spLocks noGrp="1"/>
          </p:cNvSpPr>
          <p:nvPr>
            <p:ph idx="1"/>
          </p:nvPr>
        </p:nvSpPr>
        <p:spPr/>
        <p:txBody>
          <a:bodyPr>
            <a:normAutofit/>
          </a:bodyPr>
          <a:lstStyle/>
          <a:p>
            <a:r>
              <a:rPr lang="en-IN" dirty="0"/>
              <a:t>In the same issue of </a:t>
            </a:r>
            <a:r>
              <a:rPr lang="en-IN" i="1" dirty="0"/>
              <a:t>Sociological Bulletin</a:t>
            </a:r>
            <a:r>
              <a:rPr lang="en-IN" dirty="0"/>
              <a:t>, </a:t>
            </a:r>
            <a:r>
              <a:rPr lang="en-IN" dirty="0" err="1"/>
              <a:t>Yogendra</a:t>
            </a:r>
            <a:r>
              <a:rPr lang="en-IN" dirty="0"/>
              <a:t> Singh showed that traditions “pass into the realm of rational and instrumental values as they seek to become more existentially rooted”</a:t>
            </a:r>
          </a:p>
          <a:p>
            <a:r>
              <a:rPr lang="en-IN" dirty="0"/>
              <a:t>He concluded that we need an “interactive relationship between modernity and tradition within the framework of pluralism”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Applied research</a:t>
            </a:r>
          </a:p>
        </p:txBody>
      </p:sp>
      <p:sp>
        <p:nvSpPr>
          <p:cNvPr id="3" name="Content Placeholder 2"/>
          <p:cNvSpPr>
            <a:spLocks noGrp="1"/>
          </p:cNvSpPr>
          <p:nvPr>
            <p:ph idx="1"/>
          </p:nvPr>
        </p:nvSpPr>
        <p:spPr>
          <a:xfrm>
            <a:off x="457200" y="1414590"/>
            <a:ext cx="8229600" cy="4830763"/>
          </a:xfrm>
        </p:spPr>
        <p:txBody>
          <a:bodyPr>
            <a:normAutofit fontScale="92500" lnSpcReduction="10000"/>
          </a:bodyPr>
          <a:lstStyle/>
          <a:p>
            <a:r>
              <a:rPr lang="en-US" dirty="0"/>
              <a:t>Involves generation of new facts or solves a practical problem</a:t>
            </a:r>
          </a:p>
          <a:p>
            <a:r>
              <a:rPr lang="en-US" dirty="0"/>
              <a:t>Often sponsored by planners/donors</a:t>
            </a:r>
          </a:p>
          <a:p>
            <a:r>
              <a:rPr lang="en-US" dirty="0"/>
              <a:t>Conducted by consultants, research organizations (including market research organizations)</a:t>
            </a:r>
          </a:p>
          <a:p>
            <a:r>
              <a:rPr lang="en-US" dirty="0"/>
              <a:t>The findings are submitted to the donor in the form of reports and executive summaries and are confidential</a:t>
            </a:r>
          </a:p>
          <a:p>
            <a:r>
              <a:rPr lang="en-US" dirty="0"/>
              <a:t>International NGOs like Population Council have their own journals which publish applied research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applied research</a:t>
            </a:r>
            <a:endParaRPr lang="en-IN" dirty="0"/>
          </a:p>
        </p:txBody>
      </p:sp>
      <p:sp>
        <p:nvSpPr>
          <p:cNvPr id="3" name="Content Placeholder 2"/>
          <p:cNvSpPr>
            <a:spLocks noGrp="1"/>
          </p:cNvSpPr>
          <p:nvPr>
            <p:ph idx="1"/>
          </p:nvPr>
        </p:nvSpPr>
        <p:spPr>
          <a:xfrm>
            <a:off x="484632" y="1495996"/>
            <a:ext cx="8229600" cy="4830763"/>
          </a:xfrm>
        </p:spPr>
        <p:txBody>
          <a:bodyPr>
            <a:normAutofit fontScale="62500" lnSpcReduction="20000"/>
          </a:bodyPr>
          <a:lstStyle/>
          <a:p>
            <a:r>
              <a:rPr lang="en-US" sz="3400" dirty="0"/>
              <a:t>The effect of retirement on self-reported health: a gender comparison in Italy</a:t>
            </a:r>
          </a:p>
          <a:p>
            <a:pPr>
              <a:buNone/>
            </a:pPr>
            <a:r>
              <a:rPr lang="en-US" sz="3400" dirty="0"/>
              <a:t>	Published in </a:t>
            </a:r>
            <a:r>
              <a:rPr lang="en-US" sz="3400" i="1" dirty="0"/>
              <a:t>Vienna Yearbook of Population Research</a:t>
            </a:r>
            <a:r>
              <a:rPr lang="en-US" sz="3400" dirty="0"/>
              <a:t>, 2014</a:t>
            </a:r>
          </a:p>
          <a:p>
            <a:pPr>
              <a:buNone/>
            </a:pPr>
            <a:r>
              <a:rPr lang="en-US" sz="3400" dirty="0"/>
              <a:t>	Data: EU-SILC longitudinal data</a:t>
            </a:r>
          </a:p>
          <a:p>
            <a:pPr>
              <a:buNone/>
            </a:pPr>
            <a:r>
              <a:rPr lang="en-US" sz="3400" dirty="0"/>
              <a:t>	Methods: logistic regression and propensity score matching </a:t>
            </a:r>
          </a:p>
          <a:p>
            <a:pPr>
              <a:buNone/>
            </a:pPr>
            <a:r>
              <a:rPr lang="en-US" sz="3400" dirty="0"/>
              <a:t>	Finding: “the self-reported health of men worsens shortly after retirement, while the self-reported health of women does not change.”</a:t>
            </a:r>
          </a:p>
          <a:p>
            <a:r>
              <a:rPr lang="en-US" sz="3400" dirty="0"/>
              <a:t>UNICEF promoted DSAs of HIV and AIDS</a:t>
            </a:r>
          </a:p>
          <a:p>
            <a:pPr>
              <a:buNone/>
            </a:pPr>
            <a:r>
              <a:rPr lang="en-US" sz="3400" dirty="0"/>
              <a:t>	Methods: mixed methods</a:t>
            </a:r>
          </a:p>
          <a:p>
            <a:pPr>
              <a:buNone/>
            </a:pPr>
            <a:r>
              <a:rPr lang="en-US" sz="3400" dirty="0"/>
              <a:t>	Findings: Identifying the most vulnerable villages, hotspots and vulnerable communities; sensitizing district authorities, NGOs and village panchayats</a:t>
            </a:r>
          </a:p>
          <a:p>
            <a:r>
              <a:rPr lang="en-US" sz="3400" dirty="0"/>
              <a:t>TNA</a:t>
            </a:r>
          </a:p>
          <a:p>
            <a:pPr>
              <a:buNone/>
            </a:pPr>
            <a:r>
              <a:rPr lang="en-US" sz="3400" dirty="0"/>
              <a:t>	</a:t>
            </a:r>
            <a:endParaRPr lang="en-IN" sz="3400" dirty="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a research problem</a:t>
            </a:r>
            <a:endParaRPr lang="en-IN" dirty="0"/>
          </a:p>
        </p:txBody>
      </p:sp>
      <p:sp>
        <p:nvSpPr>
          <p:cNvPr id="3" name="Content Placeholder 2"/>
          <p:cNvSpPr>
            <a:spLocks noGrp="1"/>
          </p:cNvSpPr>
          <p:nvPr>
            <p:ph idx="1"/>
          </p:nvPr>
        </p:nvSpPr>
        <p:spPr/>
        <p:txBody>
          <a:bodyPr>
            <a:normAutofit/>
          </a:bodyPr>
          <a:lstStyle/>
          <a:p>
            <a:r>
              <a:rPr lang="en-US" dirty="0"/>
              <a:t>You want to explore an interesting research problem in your study</a:t>
            </a:r>
          </a:p>
          <a:p>
            <a:r>
              <a:rPr lang="en-US" dirty="0"/>
              <a:t>Certainly, interesting for you</a:t>
            </a:r>
          </a:p>
          <a:p>
            <a:r>
              <a:rPr lang="en-US" dirty="0"/>
              <a:t>But is it interesting for the international community of researchers also?</a:t>
            </a:r>
          </a:p>
          <a:p>
            <a:r>
              <a:rPr lang="en-US" dirty="0"/>
              <a:t>Your research problem determines research design, timeline, sample size, type of analysis required</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ctr">
              <a:buNone/>
            </a:pPr>
            <a:r>
              <a:rPr lang="en-IN" dirty="0">
                <a:solidFill>
                  <a:srgbClr val="FF0000"/>
                </a:solidFill>
              </a:rPr>
              <a:t>	CAN YOU THINK OF A RESEARCH  PROBLEM?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pic>
        <p:nvPicPr>
          <p:cNvPr id="54274" name="Picture 2" descr="Image result for research problem"/>
          <p:cNvPicPr>
            <a:picLocks noChangeAspect="1" noChangeArrowheads="1"/>
          </p:cNvPicPr>
          <p:nvPr/>
        </p:nvPicPr>
        <p:blipFill>
          <a:blip r:embed="rId2" cstate="print"/>
          <a:srcRect/>
          <a:stretch>
            <a:fillRect/>
          </a:stretch>
        </p:blipFill>
        <p:spPr bwMode="auto">
          <a:xfrm>
            <a:off x="2743200" y="2895600"/>
            <a:ext cx="3657600" cy="2090057"/>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If not, go for the following options</a:t>
            </a:r>
          </a:p>
        </p:txBody>
      </p:sp>
      <p:sp>
        <p:nvSpPr>
          <p:cNvPr id="3" name="Content Placeholder 2"/>
          <p:cNvSpPr>
            <a:spLocks noGrp="1"/>
          </p:cNvSpPr>
          <p:nvPr>
            <p:ph idx="1"/>
          </p:nvPr>
        </p:nvSpPr>
        <p:spPr>
          <a:xfrm>
            <a:off x="457200" y="1371600"/>
            <a:ext cx="8229600" cy="4754563"/>
          </a:xfrm>
        </p:spPr>
        <p:txBody>
          <a:bodyPr/>
          <a:lstStyle/>
          <a:p>
            <a:r>
              <a:rPr lang="en-IN" dirty="0"/>
              <a:t>Discussion with experts/ supervisors (for PhD students)</a:t>
            </a:r>
          </a:p>
          <a:p>
            <a:r>
              <a:rPr lang="en-IN" dirty="0"/>
              <a:t>Discussion with donors</a:t>
            </a:r>
          </a:p>
          <a:p>
            <a:r>
              <a:rPr lang="en-IN" dirty="0"/>
              <a:t>Ethnographic/exploratory work</a:t>
            </a:r>
          </a:p>
          <a:p>
            <a:r>
              <a:rPr lang="en-IN" dirty="0">
                <a:solidFill>
                  <a:srgbClr val="FF0000"/>
                </a:solidFill>
              </a:rPr>
              <a:t>Academic/ Research journals (look at the sections on problem(s) for future research)</a:t>
            </a:r>
          </a:p>
          <a:p>
            <a:r>
              <a:rPr lang="en-IN" dirty="0"/>
              <a:t>Go to conferences/ workshops in your broad field of study</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Discussion with experts</a:t>
            </a: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pPr marL="0" indent="0">
              <a:buNone/>
            </a:pPr>
            <a:r>
              <a:rPr lang="en-US" dirty="0"/>
              <a:t>My Ph.D. problem was suggested by my supervisor who had conducted a large survey (jointly with Michigan University) on fertility and family planning in and around Kanpur in 1972.</a:t>
            </a:r>
          </a:p>
          <a:p>
            <a:pPr marL="0" indent="0">
              <a:buNone/>
            </a:pPr>
            <a:endParaRPr lang="en-US" dirty="0"/>
          </a:p>
          <a:p>
            <a:pPr marL="0" indent="0">
              <a:buNone/>
            </a:pPr>
            <a:r>
              <a:rPr lang="en-US" dirty="0"/>
              <a:t>He wanted me to conduct a longitudinal study in 1979 in a sub-sample of the respondents of the previous study to study the change in preferences and whether desires expressed in the 1972 study were actualized.</a:t>
            </a:r>
          </a:p>
          <a:p>
            <a:pPr marL="0" indent="0">
              <a:buNone/>
            </a:pPr>
            <a:endParaRPr lang="en-US" dirty="0"/>
          </a:p>
          <a:p>
            <a:pPr marL="0" indent="0">
              <a:buNone/>
            </a:pPr>
            <a:r>
              <a:rPr lang="en-US" dirty="0"/>
              <a:t>This is how my problem was selected.</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Discussion with donors</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IN" dirty="0"/>
              <a:t>We conducted “A Base Line Study to Estimate Critical Parameters for Intervention in Maternal Mortality through Reducing PPH in Udaipur District of Rajasthan.” This problem was given to us by Pathfinders International, New Delhi in February, 2010</a:t>
            </a:r>
          </a:p>
          <a:p>
            <a:r>
              <a:rPr lang="en-GB" dirty="0"/>
              <a:t>“A Base Line Study to Assess Training Needs of PRIs in Himachal Pradesh”, was given to us by Deutsche Gesellschaft </a:t>
            </a:r>
            <a:r>
              <a:rPr lang="en-GB" dirty="0" err="1"/>
              <a:t>fuer</a:t>
            </a:r>
            <a:r>
              <a:rPr lang="en-GB" dirty="0"/>
              <a:t> </a:t>
            </a:r>
            <a:r>
              <a:rPr lang="en-GB" dirty="0" err="1"/>
              <a:t>Technische</a:t>
            </a:r>
            <a:r>
              <a:rPr lang="en-GB" dirty="0"/>
              <a:t> </a:t>
            </a:r>
            <a:r>
              <a:rPr lang="en-GB" dirty="0" err="1"/>
              <a:t>Zusammenarbeit</a:t>
            </a:r>
            <a:r>
              <a:rPr lang="en-GB" dirty="0"/>
              <a:t> (GTZ) GmbH, New Shimla, June 2009</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Ethnographic work</a:t>
            </a:r>
          </a:p>
        </p:txBody>
      </p:sp>
      <p:sp>
        <p:nvSpPr>
          <p:cNvPr id="3" name="Content Placeholder 2"/>
          <p:cNvSpPr>
            <a:spLocks noGrp="1"/>
          </p:cNvSpPr>
          <p:nvPr>
            <p:ph idx="1"/>
          </p:nvPr>
        </p:nvSpPr>
        <p:spPr>
          <a:xfrm>
            <a:off x="457200" y="1295400"/>
            <a:ext cx="8229600" cy="5211763"/>
          </a:xfrm>
        </p:spPr>
        <p:txBody>
          <a:bodyPr/>
          <a:lstStyle/>
          <a:p>
            <a:pPr marL="0" indent="0">
              <a:buNone/>
            </a:pPr>
            <a:r>
              <a:rPr lang="en-US" dirty="0"/>
              <a:t>I did a qualitative study of Muslim fertility in Kanpur to explore if the Muslims want a higher fertility due to religious influence</a:t>
            </a:r>
          </a:p>
          <a:p>
            <a:pPr marL="0" indent="0">
              <a:buNone/>
            </a:pPr>
            <a:endParaRPr lang="en-US" dirty="0"/>
          </a:p>
          <a:p>
            <a:pPr marL="0" indent="0">
              <a:buNone/>
            </a:pPr>
            <a:r>
              <a:rPr lang="en-US" dirty="0"/>
              <a:t>One of  my Ph.D. students did an ethnographic study of Maoist violence in the state of Jharkhand </a:t>
            </a:r>
          </a:p>
          <a:p>
            <a:pPr marL="0" indent="0">
              <a:buNone/>
            </a:pPr>
            <a:endParaRPr lang="en-US" dirty="0"/>
          </a:p>
          <a:p>
            <a:pPr marL="0" indent="0">
              <a:buNone/>
            </a:pPr>
            <a:r>
              <a:rPr lang="en-US" dirty="0"/>
              <a:t>He spent more than two years in the field</a:t>
            </a:r>
          </a:p>
          <a:p>
            <a:pPr marL="0" indent="0">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Journals and research papers</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marL="0" indent="0">
              <a:buNone/>
            </a:pPr>
            <a:r>
              <a:rPr lang="en-US" dirty="0"/>
              <a:t>At the end of a study “Exploring the paradox of intimate partner violence and increased contraceptive use in sub-Saharan Africa, published in </a:t>
            </a:r>
            <a:r>
              <a:rPr lang="en-US" i="1" dirty="0"/>
              <a:t>Studies in Family Planning</a:t>
            </a:r>
            <a:r>
              <a:rPr lang="en-US" dirty="0"/>
              <a:t>, 46(2), 2015, the authors right:</a:t>
            </a:r>
          </a:p>
          <a:p>
            <a:pPr marL="266700" indent="0">
              <a:buNone/>
            </a:pPr>
            <a:r>
              <a:rPr lang="en-US" dirty="0"/>
              <a:t>“… gender inequality at the community level has a larger effect on women’s use of maternal health services than gender inequality within the household. Future research should examine how cultural norms influence the relationship between IPV and contraceptive use.”</a:t>
            </a:r>
          </a:p>
          <a:p>
            <a:pPr marL="266700" indent="0">
              <a:buNone/>
            </a:pPr>
            <a:r>
              <a:rPr lang="en-US" b="1" dirty="0">
                <a:solidFill>
                  <a:srgbClr val="FF0000"/>
                </a:solidFill>
              </a:rPr>
              <a:t>Here is a research problem.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Before defining a problem</a:t>
            </a:r>
          </a:p>
        </p:txBody>
      </p:sp>
      <p:sp>
        <p:nvSpPr>
          <p:cNvPr id="3" name="Content Placeholder 2"/>
          <p:cNvSpPr>
            <a:spLocks noGrp="1"/>
          </p:cNvSpPr>
          <p:nvPr>
            <p:ph idx="1"/>
          </p:nvPr>
        </p:nvSpPr>
        <p:spPr>
          <a:xfrm>
            <a:off x="457200" y="1371600"/>
            <a:ext cx="8229600" cy="4754563"/>
          </a:xfrm>
        </p:spPr>
        <p:txBody>
          <a:bodyPr/>
          <a:lstStyle/>
          <a:p>
            <a:r>
              <a:rPr lang="en-IN" dirty="0"/>
              <a:t>Let us understand the meaning of research </a:t>
            </a:r>
          </a:p>
          <a:p>
            <a:r>
              <a:rPr lang="en-IN" dirty="0"/>
              <a:t>Nature of research</a:t>
            </a:r>
          </a:p>
          <a:p>
            <a:r>
              <a:rPr lang="en-IN" dirty="0"/>
              <a:t>The context of research</a:t>
            </a:r>
          </a:p>
          <a:p>
            <a:r>
              <a:rPr lang="en-IN" dirty="0"/>
              <a:t>The purpose</a:t>
            </a:r>
          </a:p>
          <a:p>
            <a:r>
              <a:rPr lang="en-IN" dirty="0"/>
              <a:t>Structural influences</a:t>
            </a:r>
          </a:p>
          <a:p>
            <a:r>
              <a:rPr lang="en-IN" dirty="0"/>
              <a:t>Alternative ways of conducting research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Attend conferences/workshops</a:t>
            </a: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a:t>I developed a desire to work on measurement of urbanization after presenting a paper on prediction of urban population for Maharashtra in the first conference of IASP, held in IIPS, Mumbai, 1976</a:t>
            </a:r>
          </a:p>
          <a:p>
            <a:r>
              <a:rPr lang="en-US" dirty="0"/>
              <a:t>I and Prof. P. C. </a:t>
            </a:r>
            <a:r>
              <a:rPr lang="en-US" dirty="0" err="1"/>
              <a:t>Saxena</a:t>
            </a:r>
            <a:r>
              <a:rPr lang="en-US" dirty="0"/>
              <a:t> developed a new measure based on </a:t>
            </a:r>
            <a:r>
              <a:rPr lang="en-US" dirty="0" err="1"/>
              <a:t>Arriaga’s</a:t>
            </a:r>
            <a:r>
              <a:rPr lang="en-US" dirty="0"/>
              <a:t> probabilistic approach to measure population concentration</a:t>
            </a:r>
          </a:p>
          <a:p>
            <a:r>
              <a:rPr lang="en-US" dirty="0"/>
              <a:t>The paper was included in a volume subsequently published by IIPS</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p:txBody>
          <a:bodyPr>
            <a:normAutofit fontScale="90000"/>
          </a:bodyPr>
          <a:lstStyle/>
          <a:p>
            <a:pPr eaLnBrk="1" hangingPunct="1"/>
            <a:r>
              <a:rPr lang="en-US" b="1" dirty="0"/>
              <a:t>Some reflections on sociology of research  </a:t>
            </a:r>
          </a:p>
        </p:txBody>
      </p:sp>
      <p:sp>
        <p:nvSpPr>
          <p:cNvPr id="9221" name="Rectangle 3"/>
          <p:cNvSpPr>
            <a:spLocks noGrp="1" noChangeArrowheads="1"/>
          </p:cNvSpPr>
          <p:nvPr>
            <p:ph type="body" idx="1"/>
          </p:nvPr>
        </p:nvSpPr>
        <p:spPr>
          <a:xfrm>
            <a:off x="457200" y="1447800"/>
            <a:ext cx="8229600" cy="4678363"/>
          </a:xfrm>
        </p:spPr>
        <p:txBody>
          <a:bodyPr>
            <a:normAutofit/>
          </a:bodyPr>
          <a:lstStyle/>
          <a:p>
            <a:pPr>
              <a:lnSpc>
                <a:spcPct val="90000"/>
              </a:lnSpc>
            </a:pPr>
            <a:r>
              <a:rPr lang="en-US" dirty="0"/>
              <a:t>Paradigmatic nature of research – positivistic/</a:t>
            </a:r>
            <a:r>
              <a:rPr lang="en-US" dirty="0" err="1"/>
              <a:t>Durkheimian</a:t>
            </a:r>
            <a:r>
              <a:rPr lang="en-US" dirty="0"/>
              <a:t> and post-positivistic/critical realism</a:t>
            </a:r>
          </a:p>
          <a:p>
            <a:pPr eaLnBrk="1" hangingPunct="1">
              <a:lnSpc>
                <a:spcPct val="90000"/>
              </a:lnSpc>
            </a:pPr>
            <a:r>
              <a:rPr lang="en-US" dirty="0"/>
              <a:t>Importance/rationale of a problem depends on socio-political and cultural context; a problem which was important in 1950s is not interesting anymore</a:t>
            </a:r>
          </a:p>
          <a:p>
            <a:pPr eaLnBrk="1" hangingPunct="1">
              <a:lnSpc>
                <a:spcPct val="90000"/>
              </a:lnSpc>
            </a:pPr>
            <a:r>
              <a:rPr lang="en-US" dirty="0"/>
              <a:t>In social sciences, policy implications are often the guiding force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dirty="0"/>
              <a:t>Emile Durkheim</a:t>
            </a:r>
            <a:endParaRPr lang="en-IN" dirty="0"/>
          </a:p>
        </p:txBody>
      </p:sp>
      <p:sp>
        <p:nvSpPr>
          <p:cNvPr id="3" name="Content Placeholder 2"/>
          <p:cNvSpPr>
            <a:spLocks noGrp="1"/>
          </p:cNvSpPr>
          <p:nvPr>
            <p:ph idx="1"/>
          </p:nvPr>
        </p:nvSpPr>
        <p:spPr>
          <a:xfrm>
            <a:off x="533400" y="1066800"/>
            <a:ext cx="8229600" cy="2590800"/>
          </a:xfrm>
        </p:spPr>
        <p:txBody>
          <a:bodyPr>
            <a:normAutofit lnSpcReduction="10000"/>
          </a:bodyPr>
          <a:lstStyle/>
          <a:p>
            <a:r>
              <a:rPr lang="en-US" dirty="0"/>
              <a:t>Developed the framework of scientific research in sociology</a:t>
            </a:r>
          </a:p>
          <a:p>
            <a:r>
              <a:rPr lang="en-US" dirty="0"/>
              <a:t>By dealing with macro level facts, e.g. </a:t>
            </a:r>
            <a:r>
              <a:rPr lang="en-US" dirty="0">
                <a:solidFill>
                  <a:srgbClr val="FF0000"/>
                </a:solidFill>
              </a:rPr>
              <a:t>suicide rates</a:t>
            </a:r>
            <a:r>
              <a:rPr lang="en-US" dirty="0"/>
              <a:t> on the one hand and religion, gender, occupation … on the other</a:t>
            </a:r>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8194" name="AutoShape 2" descr="Image result for emile durkheim"/>
          <p:cNvSpPr>
            <a:spLocks noChangeAspect="1" noChangeArrowheads="1"/>
          </p:cNvSpPr>
          <p:nvPr/>
        </p:nvSpPr>
        <p:spPr bwMode="auto">
          <a:xfrm>
            <a:off x="155575" y="-2338388"/>
            <a:ext cx="7315200" cy="4876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8196" name="AutoShape 4" descr="Image result for emile durkheim"/>
          <p:cNvSpPr>
            <a:spLocks noChangeAspect="1" noChangeArrowheads="1"/>
          </p:cNvSpPr>
          <p:nvPr/>
        </p:nvSpPr>
        <p:spPr bwMode="auto">
          <a:xfrm>
            <a:off x="155575" y="-2338388"/>
            <a:ext cx="7315200" cy="4876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8198" name="Picture 6" descr="Image result for emile durkheim"/>
          <p:cNvPicPr>
            <a:picLocks noChangeAspect="1" noChangeArrowheads="1"/>
          </p:cNvPicPr>
          <p:nvPr/>
        </p:nvPicPr>
        <p:blipFill>
          <a:blip r:embed="rId2" cstate="print"/>
          <a:srcRect/>
          <a:stretch>
            <a:fillRect/>
          </a:stretch>
        </p:blipFill>
        <p:spPr bwMode="auto">
          <a:xfrm>
            <a:off x="5257800" y="3581400"/>
            <a:ext cx="3733800" cy="2667001"/>
          </a:xfrm>
          <a:prstGeom prst="rect">
            <a:avLst/>
          </a:prstGeom>
          <a:noFill/>
        </p:spPr>
      </p:pic>
      <p:sp>
        <p:nvSpPr>
          <p:cNvPr id="8" name="TextBox 7"/>
          <p:cNvSpPr txBox="1"/>
          <p:nvPr/>
        </p:nvSpPr>
        <p:spPr>
          <a:xfrm>
            <a:off x="304800" y="3429000"/>
            <a:ext cx="4876800" cy="3046988"/>
          </a:xfrm>
          <a:prstGeom prst="rect">
            <a:avLst/>
          </a:prstGeom>
          <a:noFill/>
        </p:spPr>
        <p:txBody>
          <a:bodyPr wrap="square" rtlCol="0">
            <a:spAutoFit/>
          </a:bodyPr>
          <a:lstStyle/>
          <a:p>
            <a:r>
              <a:rPr lang="en-IN" sz="2400" dirty="0">
                <a:solidFill>
                  <a:srgbClr val="00B0F0"/>
                </a:solidFill>
              </a:rPr>
              <a:t>Using Durkheim’s work, you may study suicide/ homicide/ crime rate, percent deaths due to neoplasm, unemployment rate, agricultural losses etc. by using secondary data and sophisticated statistical models with independent variables of your choice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George Kingsley </a:t>
            </a:r>
            <a:r>
              <a:rPr lang="en-US" dirty="0" err="1"/>
              <a:t>Zipf</a:t>
            </a:r>
            <a:endParaRPr lang="en-IN" dirty="0"/>
          </a:p>
        </p:txBody>
      </p:sp>
      <p:sp>
        <p:nvSpPr>
          <p:cNvPr id="3" name="Content Placeholder 2"/>
          <p:cNvSpPr>
            <a:spLocks noGrp="1"/>
          </p:cNvSpPr>
          <p:nvPr>
            <p:ph idx="1"/>
          </p:nvPr>
        </p:nvSpPr>
        <p:spPr/>
        <p:txBody>
          <a:bodyPr/>
          <a:lstStyle/>
          <a:p>
            <a:r>
              <a:rPr lang="en-US" dirty="0"/>
              <a:t>In </a:t>
            </a:r>
            <a:r>
              <a:rPr lang="en-US" i="1" dirty="0"/>
              <a:t>American Sociological Review</a:t>
            </a:r>
            <a:r>
              <a:rPr lang="en-US" dirty="0"/>
              <a:t>, 12 (6), 1947, presented and validated his </a:t>
            </a:r>
            <a:r>
              <a:rPr lang="en-US" b="1" dirty="0"/>
              <a:t>law </a:t>
            </a:r>
            <a:r>
              <a:rPr lang="en-US" b="1" dirty="0">
                <a:solidFill>
                  <a:srgbClr val="FF0000"/>
                </a:solidFill>
              </a:rPr>
              <a:t>(mathematical law </a:t>
            </a:r>
            <a:r>
              <a:rPr lang="en-US" b="1" dirty="0"/>
              <a:t>of migration</a:t>
            </a:r>
          </a:p>
          <a:p>
            <a:r>
              <a:rPr lang="en-US" dirty="0"/>
              <a:t>Tested and validated it on the basis of data on different modes of transportation</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a:t>Cont.</a:t>
            </a:r>
          </a:p>
        </p:txBody>
      </p:sp>
      <p:sp>
        <p:nvSpPr>
          <p:cNvPr id="3" name="Content Placeholder 2"/>
          <p:cNvSpPr>
            <a:spLocks noGrp="1"/>
          </p:cNvSpPr>
          <p:nvPr>
            <p:ph idx="1"/>
          </p:nvPr>
        </p:nvSpPr>
        <p:spPr>
          <a:xfrm>
            <a:off x="457201" y="846138"/>
            <a:ext cx="5791200" cy="4525963"/>
          </a:xfrm>
        </p:spPr>
        <p:txBody>
          <a:bodyPr>
            <a:normAutofit fontScale="92500" lnSpcReduction="10000"/>
          </a:bodyPr>
          <a:lstStyle/>
          <a:p>
            <a:r>
              <a:rPr lang="en-US" i="1" dirty="0"/>
              <a:t>The Journal of Mathematical Sociology </a:t>
            </a:r>
            <a:r>
              <a:rPr lang="en-US" dirty="0"/>
              <a:t>published papers based on application of mathematics to solve sociological problems, e.g., homophily (gays), labor market, and impact of age structure on rationality</a:t>
            </a:r>
          </a:p>
          <a:p>
            <a:r>
              <a:rPr lang="en-US" dirty="0"/>
              <a:t>American sociology is highly mathematical; European sociology is theoretical</a:t>
            </a:r>
          </a:p>
          <a:p>
            <a:endParaRPr lang="en-IN" dirty="0"/>
          </a:p>
        </p:txBody>
      </p:sp>
      <p:pic>
        <p:nvPicPr>
          <p:cNvPr id="9218" name="Picture 2" descr="Image result"/>
          <p:cNvPicPr>
            <a:picLocks noChangeAspect="1" noChangeArrowheads="1"/>
          </p:cNvPicPr>
          <p:nvPr/>
        </p:nvPicPr>
        <p:blipFill>
          <a:blip r:embed="rId2" cstate="print"/>
          <a:srcRect/>
          <a:stretch>
            <a:fillRect/>
          </a:stretch>
        </p:blipFill>
        <p:spPr bwMode="auto">
          <a:xfrm>
            <a:off x="5791200" y="3657600"/>
            <a:ext cx="2590800" cy="2514600"/>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Critique of positivism</a:t>
            </a:r>
            <a:endParaRPr lang="en-IN"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a:t>Symbolic </a:t>
            </a:r>
            <a:r>
              <a:rPr lang="en-US" dirty="0" err="1"/>
              <a:t>interactionist</a:t>
            </a:r>
            <a:r>
              <a:rPr lang="en-US" dirty="0"/>
              <a:t> theory of deviance</a:t>
            </a:r>
          </a:p>
          <a:p>
            <a:r>
              <a:rPr lang="en-US" dirty="0"/>
              <a:t>Women’s standpoint theory – gender, race, class, culture</a:t>
            </a:r>
          </a:p>
          <a:p>
            <a:r>
              <a:rPr lang="en-US" dirty="0"/>
              <a:t>Michel Foucault’s disciplinary society – power and knowledge; power is exercised through disciplinary means in schools, hospitals, prisons and militaries</a:t>
            </a:r>
          </a:p>
          <a:p>
            <a:r>
              <a:rPr lang="en-US" dirty="0"/>
              <a:t>Linguistic turn - t</a:t>
            </a:r>
            <a:r>
              <a:rPr lang="en-IN" dirty="0"/>
              <a:t>he power of language and  </a:t>
            </a:r>
            <a:r>
              <a:rPr lang="en-IN" b="1" dirty="0"/>
              <a:t>rhetorical tropes</a:t>
            </a:r>
            <a:r>
              <a:rPr lang="en-IN" dirty="0"/>
              <a:t>/ metaphors </a:t>
            </a:r>
            <a:endParaRPr lang="en-US" dirty="0"/>
          </a:p>
          <a:p>
            <a:r>
              <a:rPr lang="en-US" dirty="0"/>
              <a:t>Discursive nature of theory</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ormAutofit fontScale="90000"/>
          </a:bodyPr>
          <a:lstStyle/>
          <a:p>
            <a:pPr eaLnBrk="1" hangingPunct="1"/>
            <a:r>
              <a:rPr lang="en-US" dirty="0"/>
              <a:t>Nelson Phillips and Cynthia Hardy in </a:t>
            </a:r>
            <a:r>
              <a:rPr lang="en-US" i="1" dirty="0"/>
              <a:t>Discourse Analysis</a:t>
            </a:r>
          </a:p>
        </p:txBody>
      </p:sp>
      <p:sp>
        <p:nvSpPr>
          <p:cNvPr id="11269" name="Rectangle 3"/>
          <p:cNvSpPr>
            <a:spLocks noGrp="1" noChangeArrowheads="1"/>
          </p:cNvSpPr>
          <p:nvPr>
            <p:ph type="body" idx="1"/>
          </p:nvPr>
        </p:nvSpPr>
        <p:spPr/>
        <p:txBody>
          <a:bodyPr>
            <a:normAutofit lnSpcReduction="10000"/>
          </a:bodyPr>
          <a:lstStyle/>
          <a:p>
            <a:pPr eaLnBrk="1" hangingPunct="1">
              <a:buFontTx/>
              <a:buNone/>
            </a:pPr>
            <a:r>
              <a:rPr lang="en-US" sz="3600" dirty="0">
                <a:solidFill>
                  <a:srgbClr val="00B0F0"/>
                </a:solidFill>
              </a:rPr>
              <a:t>RESEARCHERS FACE A FEW QUESTIONS</a:t>
            </a:r>
          </a:p>
          <a:p>
            <a:pPr marL="514350" indent="-514350" eaLnBrk="1" hangingPunct="1">
              <a:buFont typeface="+mj-lt"/>
              <a:buAutoNum type="arabicPeriod"/>
            </a:pPr>
            <a:r>
              <a:rPr lang="en-US" dirty="0"/>
              <a:t>What </a:t>
            </a:r>
            <a:r>
              <a:rPr lang="en-US" dirty="0">
                <a:solidFill>
                  <a:srgbClr val="FF0000"/>
                </a:solidFill>
              </a:rPr>
              <a:t>research philosophy </a:t>
            </a:r>
            <a:r>
              <a:rPr lang="en-US" dirty="0"/>
              <a:t>underpins your research?</a:t>
            </a:r>
          </a:p>
          <a:p>
            <a:pPr marL="514350" indent="-514350" eaLnBrk="1" hangingPunct="1">
              <a:buFont typeface="+mj-lt"/>
              <a:buAutoNum type="arabicPeriod"/>
            </a:pPr>
            <a:r>
              <a:rPr lang="en-US" dirty="0"/>
              <a:t>What is your object of study?</a:t>
            </a:r>
          </a:p>
          <a:p>
            <a:pPr marL="514350" indent="-514350" eaLnBrk="1" hangingPunct="1">
              <a:buFont typeface="+mj-lt"/>
              <a:buAutoNum type="arabicPeriod"/>
            </a:pPr>
            <a:r>
              <a:rPr lang="en-US" dirty="0"/>
              <a:t>Upon which </a:t>
            </a:r>
            <a:r>
              <a:rPr lang="en-US" dirty="0">
                <a:solidFill>
                  <a:srgbClr val="FF0000"/>
                </a:solidFill>
              </a:rPr>
              <a:t>theoretical influence(s) </a:t>
            </a:r>
            <a:r>
              <a:rPr lang="en-US" dirty="0"/>
              <a:t>are you drawing?</a:t>
            </a:r>
          </a:p>
          <a:p>
            <a:pPr marL="514350" indent="-514350" eaLnBrk="1" hangingPunct="1">
              <a:buFont typeface="+mj-lt"/>
              <a:buAutoNum type="arabicPeriod"/>
            </a:pPr>
            <a:r>
              <a:rPr lang="en-US" dirty="0"/>
              <a:t>What </a:t>
            </a:r>
            <a:r>
              <a:rPr lang="en-US" dirty="0">
                <a:solidFill>
                  <a:srgbClr val="FF0000"/>
                </a:solidFill>
              </a:rPr>
              <a:t>contribution</a:t>
            </a:r>
            <a:r>
              <a:rPr lang="en-US" dirty="0"/>
              <a:t> do you hope to make?</a:t>
            </a:r>
          </a:p>
          <a:p>
            <a:pPr marL="514350" indent="-514350" eaLnBrk="1" hangingPunct="1">
              <a:buFont typeface="+mj-lt"/>
              <a:buAutoNum type="arabicPeriod"/>
            </a:pPr>
            <a:r>
              <a:rPr lang="en-US" dirty="0"/>
              <a:t>What are your research questions?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143000"/>
          </a:xfrm>
        </p:spPr>
        <p:txBody>
          <a:bodyPr>
            <a:normAutofit fontScale="90000"/>
          </a:bodyPr>
          <a:lstStyle/>
          <a:p>
            <a:r>
              <a:rPr lang="en-IN" dirty="0"/>
              <a:t>More on methodology in the next lecture</a:t>
            </a:r>
          </a:p>
        </p:txBody>
      </p:sp>
      <p:sp>
        <p:nvSpPr>
          <p:cNvPr id="3" name="Content Placeholder 2"/>
          <p:cNvSpPr>
            <a:spLocks noGrp="1"/>
          </p:cNvSpPr>
          <p:nvPr>
            <p:ph idx="1"/>
          </p:nvPr>
        </p:nvSpPr>
        <p:spPr>
          <a:xfrm>
            <a:off x="457200" y="152400"/>
            <a:ext cx="8229600" cy="5973763"/>
          </a:xfrm>
        </p:spPr>
        <p:txBody>
          <a:bodyPr>
            <a:normAutofit/>
          </a:bodyPr>
          <a:lstStyle/>
          <a:p>
            <a:pPr>
              <a:buNone/>
            </a:pPr>
            <a:r>
              <a:rPr lang="en-IN" sz="3600" b="1" dirty="0"/>
              <a:t>More on methodology in the next lecture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pic>
        <p:nvPicPr>
          <p:cNvPr id="4098" name="Picture 2" descr="Image result for research methodology"/>
          <p:cNvPicPr>
            <a:picLocks noChangeAspect="1" noChangeArrowheads="1"/>
          </p:cNvPicPr>
          <p:nvPr/>
        </p:nvPicPr>
        <p:blipFill>
          <a:blip r:embed="rId2" cstate="print"/>
          <a:srcRect/>
          <a:stretch>
            <a:fillRect/>
          </a:stretch>
        </p:blipFill>
        <p:spPr bwMode="auto">
          <a:xfrm>
            <a:off x="1066800" y="990600"/>
            <a:ext cx="7162800" cy="4657725"/>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Common mistakes in research</a:t>
            </a: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IN" dirty="0"/>
              <a:t>Insufficiently motivated research questions</a:t>
            </a:r>
          </a:p>
          <a:p>
            <a:r>
              <a:rPr lang="en-IN" dirty="0"/>
              <a:t>Pursuing research fads – limited shelf life</a:t>
            </a:r>
          </a:p>
          <a:p>
            <a:r>
              <a:rPr lang="en-IN" dirty="0" err="1"/>
              <a:t>Unresearchable</a:t>
            </a:r>
            <a:r>
              <a:rPr lang="en-IN" dirty="0"/>
              <a:t> problems - </a:t>
            </a:r>
            <a:r>
              <a:rPr lang="en-IN" sz="1800" dirty="0">
                <a:solidFill>
                  <a:srgbClr val="FF0000"/>
                </a:solidFill>
              </a:rPr>
              <a:t>there are so many important social questions but all are not researchable</a:t>
            </a:r>
            <a:endParaRPr lang="en-IN" dirty="0"/>
          </a:p>
          <a:p>
            <a:r>
              <a:rPr lang="en-IN" dirty="0"/>
              <a:t>Favoured research methods</a:t>
            </a:r>
          </a:p>
          <a:p>
            <a:r>
              <a:rPr lang="en-IN" dirty="0"/>
              <a:t>Blind data mining – collect the data first/ abundance of data is not a substitute of planning in research</a:t>
            </a:r>
          </a:p>
          <a:p>
            <a:pPr marL="0">
              <a:buNone/>
            </a:pPr>
            <a:endParaRPr lang="en-IN" sz="2000" dirty="0"/>
          </a:p>
          <a:p>
            <a:pPr marL="0">
              <a:buNone/>
            </a:pPr>
            <a:r>
              <a:rPr lang="en-IN" sz="2000" dirty="0"/>
              <a:t>From: </a:t>
            </a:r>
            <a:r>
              <a:rPr lang="en-IN" sz="2000" dirty="0" err="1"/>
              <a:t>Anol</a:t>
            </a:r>
            <a:r>
              <a:rPr lang="en-IN" sz="2000" dirty="0"/>
              <a:t> </a:t>
            </a:r>
            <a:r>
              <a:rPr lang="en-IN" sz="2000" dirty="0" err="1"/>
              <a:t>Bhattacharjee</a:t>
            </a:r>
            <a:r>
              <a:rPr lang="en-IN" sz="2000" dirty="0"/>
              <a:t>, Social Science Research, University of Florida, Scholar commons, 2012.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6820" y="682754"/>
            <a:ext cx="4119369"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Oval 12">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5695" y="5435945"/>
            <a:ext cx="326571"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758694" y="3567390"/>
            <a:ext cx="1733855"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5233737" y="1431042"/>
            <a:ext cx="3041924" cy="3995916"/>
          </a:xfrm>
        </p:spPr>
        <p:txBody>
          <a:bodyPr anchor="ctr">
            <a:normAutofit/>
          </a:bodyPr>
          <a:lstStyle/>
          <a:p>
            <a:r>
              <a:rPr lang="en-IN" dirty="0">
                <a:solidFill>
                  <a:schemeClr val="tx1">
                    <a:lumMod val="95000"/>
                    <a:lumOff val="5000"/>
                  </a:schemeClr>
                </a:solidFill>
              </a:rPr>
              <a:t>Feel free to </a:t>
            </a:r>
            <a:r>
              <a:rPr lang="en-IN">
                <a:solidFill>
                  <a:schemeClr val="tx1">
                    <a:lumMod val="95000"/>
                    <a:lumOff val="5000"/>
                  </a:schemeClr>
                </a:solidFill>
              </a:rPr>
              <a:t>ask questions</a:t>
            </a:r>
            <a:endParaRPr lang="en-IN" dirty="0">
              <a:solidFill>
                <a:schemeClr val="tx1">
                  <a:lumMod val="95000"/>
                  <a:lumOff val="5000"/>
                </a:schemeClr>
              </a:solidFill>
            </a:endParaRPr>
          </a:p>
        </p:txBody>
      </p:sp>
      <p:sp>
        <p:nvSpPr>
          <p:cNvPr id="4" name="Slide Number Placeholder 3"/>
          <p:cNvSpPr>
            <a:spLocks noGrp="1"/>
          </p:cNvSpPr>
          <p:nvPr>
            <p:ph type="sldNum" sz="quarter" idx="12"/>
          </p:nvPr>
        </p:nvSpPr>
        <p:spPr>
          <a:xfrm>
            <a:off x="452628" y="3977640"/>
            <a:ext cx="342900" cy="457200"/>
          </a:xfrm>
          <a:prstGeom prst="ellipse">
            <a:avLst/>
          </a:prstGeom>
          <a:solidFill>
            <a:schemeClr val="tx1">
              <a:alpha val="80000"/>
            </a:schemeClr>
          </a:solidFill>
          <a:ln w="19050">
            <a:noFill/>
          </a:ln>
        </p:spPr>
        <p:txBody>
          <a:bodyPr>
            <a:normAutofit fontScale="77500" lnSpcReduction="20000"/>
          </a:bodyPr>
          <a:lstStyle/>
          <a:p>
            <a:pPr algn="ctr">
              <a:spcAft>
                <a:spcPts val="600"/>
              </a:spcAft>
            </a:pPr>
            <a:fld id="{B6F15528-21DE-4FAA-801E-634DDDAF4B2B}" type="slidenum">
              <a:rPr lang="en-US">
                <a:solidFill>
                  <a:schemeClr val="bg1"/>
                </a:solidFill>
              </a:rPr>
              <a:pPr algn="ctr">
                <a:spcAft>
                  <a:spcPts val="600"/>
                </a:spcAft>
              </a:pPr>
              <a:t>39</a:t>
            </a:fld>
            <a:endParaRPr lang="en-US">
              <a:solidFill>
                <a:schemeClr val="bg1"/>
              </a:solidFill>
            </a:endParaRPr>
          </a:p>
        </p:txBody>
      </p:sp>
      <p:sp>
        <p:nvSpPr>
          <p:cNvPr id="3" name="Content Placeholder 2"/>
          <p:cNvSpPr>
            <a:spLocks noGrp="1"/>
          </p:cNvSpPr>
          <p:nvPr>
            <p:ph idx="1"/>
          </p:nvPr>
        </p:nvSpPr>
        <p:spPr>
          <a:xfrm>
            <a:off x="1097280" y="1431042"/>
            <a:ext cx="2945869" cy="3995916"/>
          </a:xfrm>
        </p:spPr>
        <p:txBody>
          <a:bodyPr anchor="ctr">
            <a:normAutofit/>
          </a:bodyPr>
          <a:lstStyle/>
          <a:p>
            <a:pPr>
              <a:buNone/>
            </a:pPr>
            <a:r>
              <a:rPr lang="en-IN" sz="4400" dirty="0">
                <a:solidFill>
                  <a:schemeClr val="tx1">
                    <a:lumMod val="85000"/>
                    <a:lumOff val="15000"/>
                  </a:schemeClr>
                </a:solidFill>
              </a:rPr>
              <a:t>Thank you!</a:t>
            </a:r>
            <a:endParaRPr lang="en-IN" sz="4400" dirty="0">
              <a:solidFill>
                <a:schemeClr val="tx1">
                  <a:lumMod val="95000"/>
                  <a:lumOff val="5000"/>
                </a:schemeClr>
              </a:solidFill>
            </a:endParaRPr>
          </a:p>
          <a:p>
            <a:pPr>
              <a:buNone/>
            </a:pPr>
            <a:endParaRPr lang="en-IN" sz="1600" dirty="0">
              <a:solidFill>
                <a:schemeClr val="tx1">
                  <a:lumMod val="85000"/>
                  <a:lumOff val="1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FF0000"/>
                </a:solidFill>
              </a:rPr>
              <a:t>What is research?</a:t>
            </a:r>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a:t>Research is the process of discovering new theories/ laws/ facts</a:t>
            </a:r>
          </a:p>
          <a:p>
            <a:r>
              <a:rPr lang="en-US" dirty="0"/>
              <a:t>Confirming/rejecting theories</a:t>
            </a:r>
          </a:p>
          <a:p>
            <a:r>
              <a:rPr lang="en-US" dirty="0"/>
              <a:t>Assisting planners and service providers with data – monitoring and evaluation</a:t>
            </a:r>
          </a:p>
          <a:p>
            <a:r>
              <a:rPr lang="en-US" dirty="0"/>
              <a:t>A tool of management decisions (operations research)</a:t>
            </a:r>
          </a:p>
          <a:p>
            <a:r>
              <a:rPr lang="en-US" dirty="0"/>
              <a:t>Modeling and prediction</a:t>
            </a:r>
          </a:p>
          <a:p>
            <a:r>
              <a:rPr lang="en-US" dirty="0"/>
              <a:t>System simulation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Discovering new facts!</a:t>
            </a:r>
          </a:p>
        </p:txBody>
      </p:sp>
      <p:sp>
        <p:nvSpPr>
          <p:cNvPr id="3" name="Content Placeholder 2"/>
          <p:cNvSpPr>
            <a:spLocks noGrp="1"/>
          </p:cNvSpPr>
          <p:nvPr>
            <p:ph idx="1"/>
          </p:nvPr>
        </p:nvSpPr>
        <p:spPr>
          <a:xfrm>
            <a:off x="457200" y="1295400"/>
            <a:ext cx="5943600" cy="4983163"/>
          </a:xfrm>
        </p:spPr>
        <p:txBody>
          <a:bodyPr>
            <a:noAutofit/>
          </a:bodyPr>
          <a:lstStyle/>
          <a:p>
            <a:r>
              <a:rPr lang="en-IN" sz="2400" dirty="0"/>
              <a:t>Research is organized search for new facts and not serendipitous  </a:t>
            </a:r>
          </a:p>
          <a:p>
            <a:r>
              <a:rPr lang="en-IN" sz="2400" dirty="0"/>
              <a:t>What are facts?</a:t>
            </a:r>
          </a:p>
          <a:p>
            <a:r>
              <a:rPr lang="en-IN" sz="2400" dirty="0"/>
              <a:t>What are new “social facts”? </a:t>
            </a:r>
            <a:endParaRPr lang="en-IN" sz="2400" dirty="0">
              <a:solidFill>
                <a:srgbClr val="FF0000"/>
              </a:solidFill>
            </a:endParaRPr>
          </a:p>
          <a:p>
            <a:r>
              <a:rPr lang="en-IN" sz="2400" dirty="0"/>
              <a:t>Who is authorised to produce new facts?</a:t>
            </a:r>
          </a:p>
          <a:p>
            <a:r>
              <a:rPr lang="en-IN" sz="2400" dirty="0"/>
              <a:t>Organized search needs men, money and material (and time)</a:t>
            </a:r>
          </a:p>
          <a:p>
            <a:r>
              <a:rPr lang="en-IN" sz="2400" dirty="0"/>
              <a:t>Somebody to spend that money (sponsors)</a:t>
            </a:r>
          </a:p>
          <a:p>
            <a:r>
              <a:rPr lang="en-IN" sz="2400" dirty="0"/>
              <a:t>Possible conflict between interest of the sponsors and the discovery of </a:t>
            </a:r>
            <a:r>
              <a:rPr lang="en-IN" sz="2400" dirty="0">
                <a:solidFill>
                  <a:srgbClr val="00B0F0"/>
                </a:solidFill>
              </a:rPr>
              <a:t>Truth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33794" name="AutoShape 2" descr="Image result for serendipity"/>
          <p:cNvSpPr>
            <a:spLocks noChangeAspect="1" noChangeArrowheads="1"/>
          </p:cNvSpPr>
          <p:nvPr/>
        </p:nvSpPr>
        <p:spPr bwMode="auto">
          <a:xfrm>
            <a:off x="155575" y="-1790700"/>
            <a:ext cx="5543550" cy="3743325"/>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33796" name="Picture 4" descr="Image result for serendipity"/>
          <p:cNvPicPr>
            <a:picLocks noChangeAspect="1" noChangeArrowheads="1"/>
          </p:cNvPicPr>
          <p:nvPr/>
        </p:nvPicPr>
        <p:blipFill>
          <a:blip r:embed="rId3" cstate="print"/>
          <a:srcRect/>
          <a:stretch>
            <a:fillRect/>
          </a:stretch>
        </p:blipFill>
        <p:spPr bwMode="auto">
          <a:xfrm>
            <a:off x="6096000" y="1676400"/>
            <a:ext cx="2895600" cy="2971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Not serendipity but </a:t>
            </a:r>
            <a:r>
              <a:rPr lang="en-IN" dirty="0">
                <a:solidFill>
                  <a:srgbClr val="FF0000"/>
                </a:solidFill>
              </a:rPr>
              <a:t>organized search?</a:t>
            </a: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IN" dirty="0"/>
              <a:t>Serendipity refers to unplanned, sudden discoveries</a:t>
            </a:r>
          </a:p>
          <a:p>
            <a:r>
              <a:rPr lang="en-IN" dirty="0"/>
              <a:t>For example, Daniel David Palmer (1845-1913) discovered chiropractic in 1895 </a:t>
            </a:r>
          </a:p>
          <a:p>
            <a:r>
              <a:rPr lang="en-IN" dirty="0"/>
              <a:t>Found that through realignment of displaced vertebrae he could treat a chronic case of deafness and a case of heart problems</a:t>
            </a:r>
          </a:p>
          <a:p>
            <a:r>
              <a:rPr lang="en-IN" dirty="0"/>
              <a:t>Theories of </a:t>
            </a:r>
            <a:r>
              <a:rPr lang="en-IN" dirty="0">
                <a:solidFill>
                  <a:srgbClr val="FF0000"/>
                </a:solidFill>
              </a:rPr>
              <a:t>Marx and Weber </a:t>
            </a:r>
            <a:r>
              <a:rPr lang="en-IN" dirty="0"/>
              <a:t>are not serendipitous but the outcome of sustained studies, hard work and observations</a:t>
            </a:r>
          </a:p>
          <a:p>
            <a:r>
              <a:rPr lang="en-IN" dirty="0"/>
              <a:t>Social science research is planned and organized by individuals like you and organizations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Seven components of research</a:t>
            </a:r>
          </a:p>
        </p:txBody>
      </p:sp>
      <p:sp>
        <p:nvSpPr>
          <p:cNvPr id="3" name="Content Placeholder 2"/>
          <p:cNvSpPr>
            <a:spLocks noGrp="1"/>
          </p:cNvSpPr>
          <p:nvPr>
            <p:ph idx="1"/>
          </p:nvPr>
        </p:nvSpPr>
        <p:spPr>
          <a:xfrm>
            <a:off x="457200" y="1295400"/>
            <a:ext cx="8229600" cy="4830763"/>
          </a:xfrm>
        </p:spPr>
        <p:txBody>
          <a:bodyPr>
            <a:normAutofit lnSpcReduction="10000"/>
          </a:bodyPr>
          <a:lstStyle/>
          <a:p>
            <a:pPr marL="514350" indent="-514350">
              <a:buFont typeface="+mj-lt"/>
              <a:buAutoNum type="arabicPeriod"/>
            </a:pPr>
            <a:r>
              <a:rPr lang="en-IN" dirty="0"/>
              <a:t>Questions to explore </a:t>
            </a:r>
          </a:p>
          <a:p>
            <a:pPr marL="514350" indent="-514350">
              <a:buFont typeface="+mj-lt"/>
              <a:buAutoNum type="arabicPeriod"/>
            </a:pPr>
            <a:r>
              <a:rPr lang="en-IN" dirty="0"/>
              <a:t>Existing literature</a:t>
            </a:r>
          </a:p>
          <a:p>
            <a:pPr marL="514350" indent="-514350">
              <a:buFont typeface="+mj-lt"/>
              <a:buAutoNum type="arabicPeriod"/>
            </a:pPr>
            <a:r>
              <a:rPr lang="en-IN" dirty="0"/>
              <a:t>Theories</a:t>
            </a:r>
          </a:p>
          <a:p>
            <a:pPr marL="514350" indent="-514350">
              <a:buFont typeface="+mj-lt"/>
              <a:buAutoNum type="arabicPeriod"/>
            </a:pPr>
            <a:r>
              <a:rPr lang="en-IN" dirty="0"/>
              <a:t>Data/ field observations</a:t>
            </a:r>
          </a:p>
          <a:p>
            <a:pPr marL="514350" indent="-514350">
              <a:buFont typeface="+mj-lt"/>
              <a:buAutoNum type="arabicPeriod"/>
            </a:pPr>
            <a:r>
              <a:rPr lang="en-IN" dirty="0"/>
              <a:t>Logical/ statistical ways to organize and analyse data</a:t>
            </a:r>
          </a:p>
          <a:p>
            <a:pPr marL="514350" indent="-514350">
              <a:buFont typeface="+mj-lt"/>
              <a:buAutoNum type="arabicPeriod"/>
            </a:pPr>
            <a:r>
              <a:rPr lang="en-IN" dirty="0"/>
              <a:t>Findings related to original questions</a:t>
            </a:r>
          </a:p>
          <a:p>
            <a:pPr marL="514350" indent="-514350">
              <a:buFont typeface="+mj-lt"/>
              <a:buAutoNum type="arabicPeriod"/>
            </a:pPr>
            <a:r>
              <a:rPr lang="en-IN" dirty="0"/>
              <a:t>Communication to peer groups through journal publications and research reports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You have </a:t>
            </a:r>
            <a:r>
              <a:rPr lang="en-IN" dirty="0">
                <a:solidFill>
                  <a:srgbClr val="00B0F0"/>
                </a:solidFill>
              </a:rPr>
              <a:t>NOT</a:t>
            </a:r>
            <a:r>
              <a:rPr lang="en-IN" dirty="0"/>
              <a:t> done any research </a:t>
            </a:r>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IN" dirty="0"/>
              <a:t>If you have not published any paper in a peer reviewed journal (nowadays in an A category journal)</a:t>
            </a:r>
          </a:p>
          <a:p>
            <a:r>
              <a:rPr lang="en-IN" dirty="0"/>
              <a:t>If your work does not have credibility </a:t>
            </a:r>
          </a:p>
          <a:p>
            <a:r>
              <a:rPr lang="en-IN" dirty="0"/>
              <a:t>If you refuse to share your data</a:t>
            </a:r>
          </a:p>
          <a:p>
            <a:r>
              <a:rPr lang="en-IN" dirty="0"/>
              <a:t>If you did not use the scientific/ community norms of doing research</a:t>
            </a:r>
          </a:p>
          <a:p>
            <a:r>
              <a:rPr lang="en-IN" dirty="0"/>
              <a:t>If it was not approved by an </a:t>
            </a:r>
            <a:r>
              <a:rPr lang="en-IN" dirty="0">
                <a:solidFill>
                  <a:srgbClr val="00B0F0"/>
                </a:solidFill>
              </a:rPr>
              <a:t>ETHICAL REVIEW BOARD/ COMMITTEE</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N" dirty="0"/>
              <a:t>Examples of new facts</a:t>
            </a:r>
          </a:p>
        </p:txBody>
      </p:sp>
      <p:sp>
        <p:nvSpPr>
          <p:cNvPr id="3" name="Content Placeholder 2"/>
          <p:cNvSpPr>
            <a:spLocks noGrp="1"/>
          </p:cNvSpPr>
          <p:nvPr>
            <p:ph idx="1"/>
          </p:nvPr>
        </p:nvSpPr>
        <p:spPr>
          <a:xfrm>
            <a:off x="457200" y="1287049"/>
            <a:ext cx="8229600" cy="4983163"/>
          </a:xfrm>
        </p:spPr>
        <p:txBody>
          <a:bodyPr>
            <a:normAutofit fontScale="77500" lnSpcReduction="20000"/>
          </a:bodyPr>
          <a:lstStyle/>
          <a:p>
            <a:r>
              <a:rPr lang="en-IN" dirty="0"/>
              <a:t>After independence the government, NGOs and academicians required demographic facts for planning, interventions and monitoring of programmes  </a:t>
            </a:r>
          </a:p>
          <a:p>
            <a:r>
              <a:rPr lang="en-IN" dirty="0"/>
              <a:t>Population size, growth rate, composition, structure, distribution and vital rates </a:t>
            </a:r>
          </a:p>
          <a:p>
            <a:r>
              <a:rPr lang="en-IN" dirty="0"/>
              <a:t>Census was the only source of information</a:t>
            </a:r>
          </a:p>
          <a:p>
            <a:r>
              <a:rPr lang="en-IN" dirty="0"/>
              <a:t>New institutions were developed for collection of facts, e.g. NSSO, SRS, IIPS, etc.</a:t>
            </a:r>
          </a:p>
          <a:p>
            <a:r>
              <a:rPr lang="en-IN" dirty="0">
                <a:solidFill>
                  <a:srgbClr val="00B0F0"/>
                </a:solidFill>
              </a:rPr>
              <a:t>ORG</a:t>
            </a:r>
            <a:r>
              <a:rPr lang="en-IN" dirty="0"/>
              <a:t> was the first NGO to collect facts about knowledge, attitude and practice of family planning</a:t>
            </a:r>
          </a:p>
          <a:p>
            <a:r>
              <a:rPr lang="en-IN" dirty="0"/>
              <a:t>The latest source on health data is NFHS-5</a:t>
            </a:r>
          </a:p>
          <a:p>
            <a:r>
              <a:rPr lang="en-IN" dirty="0"/>
              <a:t>Today we have surplus data collected by both </a:t>
            </a:r>
            <a:r>
              <a:rPr lang="en-IN" dirty="0" err="1"/>
              <a:t>GOs</a:t>
            </a:r>
            <a:r>
              <a:rPr lang="en-IN" dirty="0"/>
              <a:t> and NGOs</a:t>
            </a:r>
          </a:p>
          <a:p>
            <a:r>
              <a:rPr lang="en-IN" dirty="0"/>
              <a:t>We need more analysis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2314</Words>
  <Application>Microsoft Office PowerPoint</Application>
  <PresentationFormat>On-screen Show (4:3)</PresentationFormat>
  <Paragraphs>256</Paragraphs>
  <Slides>39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Types of research and defining a research problem</vt:lpstr>
      <vt:lpstr>This lecture</vt:lpstr>
      <vt:lpstr>Before defining a problem</vt:lpstr>
      <vt:lpstr>What is research?</vt:lpstr>
      <vt:lpstr>Discovering new facts!</vt:lpstr>
      <vt:lpstr>Not serendipity but organized search?</vt:lpstr>
      <vt:lpstr>Seven components of research</vt:lpstr>
      <vt:lpstr>You have NOT done any research </vt:lpstr>
      <vt:lpstr>Examples of new facts</vt:lpstr>
      <vt:lpstr>AIM I: Confirming/rejecting a theory</vt:lpstr>
      <vt:lpstr>AIM II: Assisting planners, service providers and managers</vt:lpstr>
      <vt:lpstr>Contd.</vt:lpstr>
      <vt:lpstr>AIM III: Modeling and prediction</vt:lpstr>
      <vt:lpstr>AIM IV: System simulation</vt:lpstr>
      <vt:lpstr>Thus</vt:lpstr>
      <vt:lpstr>Types of </vt:lpstr>
      <vt:lpstr>Theoretical research</vt:lpstr>
      <vt:lpstr>Examples of theoretical research</vt:lpstr>
      <vt:lpstr>Theoretical writings</vt:lpstr>
      <vt:lpstr>Another example</vt:lpstr>
      <vt:lpstr>Applied research</vt:lpstr>
      <vt:lpstr>Example of applied research</vt:lpstr>
      <vt:lpstr>Identifying a research problem</vt:lpstr>
      <vt:lpstr>PowerPoint Presentation</vt:lpstr>
      <vt:lpstr>If not, go for the following options</vt:lpstr>
      <vt:lpstr>Discussion with experts</vt:lpstr>
      <vt:lpstr>Discussion with donors</vt:lpstr>
      <vt:lpstr>Ethnographic work</vt:lpstr>
      <vt:lpstr>Journals and research papers</vt:lpstr>
      <vt:lpstr>Attend conferences/workshops</vt:lpstr>
      <vt:lpstr>Some reflections on sociology of research  </vt:lpstr>
      <vt:lpstr>Emile Durkheim</vt:lpstr>
      <vt:lpstr>George Kingsley Zipf</vt:lpstr>
      <vt:lpstr>Cont.</vt:lpstr>
      <vt:lpstr>Critique of positivism</vt:lpstr>
      <vt:lpstr>Nelson Phillips and Cynthia Hardy in Discourse Analysis</vt:lpstr>
      <vt:lpstr>More on methodology in the next lecture</vt:lpstr>
      <vt:lpstr>Common mistakes in research</vt:lpstr>
      <vt:lpstr>Feel free to ask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a research problem</dc:title>
  <dc:creator>A K Sharma</dc:creator>
  <cp:lastModifiedBy>priyanka sharma</cp:lastModifiedBy>
  <cp:revision>67</cp:revision>
  <dcterms:created xsi:type="dcterms:W3CDTF">2006-08-16T00:00:00Z</dcterms:created>
  <dcterms:modified xsi:type="dcterms:W3CDTF">2021-11-30T11:34:42Z</dcterms:modified>
</cp:coreProperties>
</file>