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64961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48356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94421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1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50008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81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263151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884435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44048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97669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1488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4461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52683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5213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20738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44640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93461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57319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1743" y="2007362"/>
            <a:ext cx="6698233" cy="11554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5576" y="968091"/>
            <a:ext cx="5312664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b="1" dirty="0">
                <a:latin typeface="Arial"/>
                <a:cs typeface="Arial"/>
              </a:rPr>
              <a:t>Types of </a:t>
            </a:r>
            <a:r>
              <a:rPr lang="en-US" b="1" dirty="0" err="1">
                <a:latin typeface="Arial"/>
                <a:cs typeface="Arial"/>
              </a:rPr>
              <a:t>tdds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8100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8100" defTabSz="457200">
                <a:lnSpc>
                  <a:spcPts val="1425"/>
                </a:lnSpc>
              </a:pPr>
              <a:t>1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4635" y="4038601"/>
            <a:ext cx="7467600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67635" defTabSz="457200">
              <a:spcBef>
                <a:spcPts val="95"/>
              </a:spcBef>
            </a:pPr>
            <a:r>
              <a:rPr lang="en-US" sz="2000" b="1" spc="-195">
                <a:solidFill>
                  <a:srgbClr val="EBE3C2"/>
                </a:solidFill>
                <a:latin typeface="Arial"/>
                <a:cs typeface="Arial"/>
              </a:rPr>
              <a:t>(</a:t>
            </a:r>
            <a:r>
              <a:rPr lang="en-US" sz="2000" b="1" spc="-195" dirty="0">
                <a:solidFill>
                  <a:srgbClr val="EBE3C2"/>
                </a:solidFill>
                <a:latin typeface="Arial"/>
                <a:cs typeface="Arial"/>
              </a:rPr>
              <a:t>Dr.) Pranati Srivastava</a:t>
            </a:r>
          </a:p>
          <a:p>
            <a:pPr marL="12700" marR="2667635" defTabSz="457200">
              <a:spcBef>
                <a:spcPts val="95"/>
              </a:spcBef>
            </a:pPr>
            <a:r>
              <a:rPr lang="en-US" sz="2000" b="1" spc="-195" dirty="0">
                <a:solidFill>
                  <a:srgbClr val="EBE3C2"/>
                </a:solidFill>
                <a:latin typeface="Arial"/>
                <a:cs typeface="Arial"/>
              </a:rPr>
              <a:t>Asst. Professor</a:t>
            </a:r>
          </a:p>
          <a:p>
            <a:pPr marL="12700" marR="2667635" defTabSz="457200">
              <a:spcBef>
                <a:spcPts val="95"/>
              </a:spcBef>
            </a:pPr>
            <a:r>
              <a:rPr lang="en-US" sz="2000" b="1" spc="-195" dirty="0">
                <a:solidFill>
                  <a:srgbClr val="EBE3C2"/>
                </a:solidFill>
                <a:latin typeface="Arial"/>
                <a:cs typeface="Arial"/>
              </a:rPr>
              <a:t>School of  Pharmaceutical Sciences, CSJMU, Kanpur</a:t>
            </a:r>
            <a:endParaRPr sz="20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685800"/>
            <a:ext cx="6858000" cy="5562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8100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8100" defTabSz="457200">
                <a:lnSpc>
                  <a:spcPts val="1425"/>
                </a:lnSpc>
              </a:pPr>
              <a:t>10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752" y="548133"/>
            <a:ext cx="2645155" cy="5039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0702" y="1208024"/>
            <a:ext cx="8041005" cy="4433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 defTabSz="457200">
              <a:lnSpc>
                <a:spcPct val="114999"/>
              </a:lnSpc>
              <a:spcBef>
                <a:spcPts val="10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electroporation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(electropermeabilization)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creates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transient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aqueous pores in the lipid by application of high voltage of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electrical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pulses of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approximately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100–1000 V/Cm for short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time(milliseconds). These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pores provide pathways for drug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penetration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travel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straight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horny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layer.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defTabSz="457200">
              <a:spcBef>
                <a:spcPts val="35"/>
              </a:spcBef>
              <a:buClr>
                <a:srgbClr val="F9F9F9"/>
              </a:buClr>
              <a:buFont typeface="Wingdings"/>
              <a:buChar char=""/>
            </a:pPr>
            <a:endParaRPr sz="375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marR="85090" indent="-341630" defTabSz="457200">
              <a:lnSpc>
                <a:spcPct val="119800"/>
              </a:lnSpc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This technology has been successfully used to enhance the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 permeability of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molecules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differing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lipophilicity and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size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including biopharmaceuticals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molecular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weights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greater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7kDA..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8100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8100" defTabSz="457200">
                <a:lnSpc>
                  <a:spcPts val="1425"/>
                </a:lnSpc>
              </a:pPr>
              <a:t>11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0"/>
            <a:ext cx="8305800" cy="4343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6153" y="586793"/>
            <a:ext cx="615658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5" dirty="0">
                <a:solidFill>
                  <a:srgbClr val="6500CC"/>
                </a:solidFill>
              </a:rPr>
              <a:t>Needle-free</a:t>
            </a:r>
            <a:r>
              <a:rPr sz="3600" b="1" spc="-40" dirty="0">
                <a:solidFill>
                  <a:srgbClr val="6500CC"/>
                </a:solidFill>
              </a:rPr>
              <a:t> </a:t>
            </a:r>
            <a:r>
              <a:rPr sz="3600" b="1" dirty="0">
                <a:solidFill>
                  <a:srgbClr val="6500CC"/>
                </a:solidFill>
              </a:rPr>
              <a:t>Jet</a:t>
            </a:r>
            <a:r>
              <a:rPr sz="3600" b="1" spc="-40" dirty="0">
                <a:solidFill>
                  <a:srgbClr val="6500CC"/>
                </a:solidFill>
              </a:rPr>
              <a:t> </a:t>
            </a:r>
            <a:r>
              <a:rPr sz="3600" b="1" spc="-5" dirty="0">
                <a:solidFill>
                  <a:srgbClr val="6500CC"/>
                </a:solidFill>
              </a:rPr>
              <a:t>Injectors</a:t>
            </a:r>
            <a:endParaRPr sz="3600" b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2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5800" y="0"/>
            <a:ext cx="1905000" cy="21336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8568" y="237745"/>
            <a:ext cx="2816352" cy="6990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0701" y="936752"/>
            <a:ext cx="7614920" cy="499110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3695" indent="-341630" defTabSz="457200">
              <a:spcBef>
                <a:spcPts val="409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Pain-free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delivery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—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particles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small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trigger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pain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060065" defTabSz="457200">
              <a:spcBef>
                <a:spcPts val="31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receptors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skin.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429259" indent="-417195" defTabSz="457200">
              <a:spcBef>
                <a:spcPts val="315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429259" algn="l"/>
                <a:tab pos="42989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Improved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efficacy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bioavailability.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marR="5080" indent="-341630" defTabSz="457200">
              <a:lnSpc>
                <a:spcPts val="2590"/>
              </a:lnSpc>
              <a:spcBef>
                <a:spcPts val="64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Targeting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tissue,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vaccine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delivered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epidermal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cells.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indent="-341630" defTabSz="457200">
              <a:spcBef>
                <a:spcPts val="275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Accurate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dosing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Overcomes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needle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phobia.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marR="142240" indent="-353695" defTabSz="457200">
              <a:lnSpc>
                <a:spcPct val="110800"/>
              </a:lnSpc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—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device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avoids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damage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needles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splash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back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fluids.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marR="264160" indent="-341630" defTabSz="457200">
              <a:lnSpc>
                <a:spcPts val="2590"/>
              </a:lnSpc>
              <a:spcBef>
                <a:spcPts val="64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9A0000"/>
                </a:solidFill>
                <a:latin typeface="Times New Roman"/>
                <a:cs typeface="Times New Roman"/>
              </a:rPr>
              <a:t>PowderJect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system fires solid particles (20–100µm)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through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stratum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corneum into lower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layers, using a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supersonic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shock wave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helium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gas.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marR="172085" indent="-341630" defTabSz="457200">
              <a:lnSpc>
                <a:spcPts val="2590"/>
              </a:lnSpc>
              <a:spcBef>
                <a:spcPts val="605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b="1" dirty="0">
                <a:solidFill>
                  <a:srgbClr val="9A0000"/>
                </a:solidFill>
                <a:latin typeface="Times New Roman"/>
                <a:cs typeface="Times New Roman"/>
              </a:rPr>
              <a:t>Intraject</a:t>
            </a:r>
            <a:r>
              <a:rPr sz="2400" b="1" spc="-30" dirty="0">
                <a:solidFill>
                  <a:srgbClr val="9A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development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vaccine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gun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deliver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liquids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needles.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3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7373" y="237744"/>
            <a:ext cx="5849619" cy="955293"/>
            <a:chOff x="563372" y="624077"/>
            <a:chExt cx="5432425" cy="568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738" y="624077"/>
              <a:ext cx="5424678" cy="3665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372" y="982472"/>
              <a:ext cx="5405120" cy="21056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060701" y="1212595"/>
            <a:ext cx="8034020" cy="4547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 algn="just" defTabSz="457200">
              <a:lnSpc>
                <a:spcPct val="110000"/>
              </a:lnSpc>
              <a:spcBef>
                <a:spcPts val="10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substanc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increase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permeability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epithelial  barrier by modifying its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structure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also termed as accelerants or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sorption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promoters-can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enhance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flux.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defTabSz="457200">
              <a:spcBef>
                <a:spcPts val="20"/>
              </a:spcBef>
              <a:buClr>
                <a:srgbClr val="F9F9F9"/>
              </a:buClr>
              <a:buFont typeface="Wingdings"/>
              <a:buChar char=""/>
            </a:pPr>
            <a:endParaRPr sz="38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2700" defTabSz="457200">
              <a:spcBef>
                <a:spcPts val="5"/>
              </a:spcBef>
            </a:pPr>
            <a:r>
              <a:rPr sz="2800" b="1" spc="-5" dirty="0">
                <a:solidFill>
                  <a:srgbClr val="9A0000"/>
                </a:solidFill>
                <a:latin typeface="Times New Roman"/>
                <a:cs typeface="Times New Roman"/>
              </a:rPr>
              <a:t>Ideal</a:t>
            </a:r>
            <a:r>
              <a:rPr sz="2800" b="1" spc="-45" dirty="0">
                <a:solidFill>
                  <a:srgbClr val="9A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9A0000"/>
                </a:solidFill>
                <a:latin typeface="Times New Roman"/>
                <a:cs typeface="Times New Roman"/>
              </a:rPr>
              <a:t>Penetration</a:t>
            </a:r>
            <a:r>
              <a:rPr sz="2800" b="1" spc="-40" dirty="0">
                <a:solidFill>
                  <a:srgbClr val="9A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9A0000"/>
                </a:solidFill>
                <a:latin typeface="Times New Roman"/>
                <a:cs typeface="Times New Roman"/>
              </a:rPr>
              <a:t>Enhancer</a:t>
            </a:r>
            <a:endParaRPr sz="28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153795" lvl="1" indent="-227329" defTabSz="457200">
              <a:spcBef>
                <a:spcPts val="550"/>
              </a:spcBef>
              <a:buSzPct val="93181"/>
              <a:buFont typeface="Wingdings"/>
              <a:buChar char=""/>
              <a:tabLst>
                <a:tab pos="1154430" algn="l"/>
              </a:tabLst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Non-toxic,</a:t>
            </a:r>
            <a:r>
              <a:rPr sz="2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non-irritating,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non-allergenic.</a:t>
            </a:r>
            <a:endParaRPr sz="22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153795" lvl="1" indent="-227329" defTabSz="457200">
              <a:spcBef>
                <a:spcPts val="530"/>
              </a:spcBef>
              <a:buSzPct val="93181"/>
              <a:buFont typeface="Wingdings"/>
              <a:buChar char=""/>
              <a:tabLst>
                <a:tab pos="1154430" algn="l"/>
              </a:tabLst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Immediate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onset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increased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permeability.</a:t>
            </a:r>
            <a:endParaRPr sz="22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153795" marR="829310" lvl="1" indent="-227329" defTabSz="457200">
              <a:spcBef>
                <a:spcPts val="525"/>
              </a:spcBef>
              <a:buSzPct val="93181"/>
              <a:buFont typeface="Wingdings"/>
              <a:buChar char=""/>
              <a:tabLst>
                <a:tab pos="1154430" algn="l"/>
              </a:tabLst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Immediate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recovery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normal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barrier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properties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upon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removal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(reversible).</a:t>
            </a:r>
            <a:endParaRPr sz="22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153795" marR="205104" lvl="1" indent="-227329" defTabSz="457200">
              <a:spcBef>
                <a:spcPts val="530"/>
              </a:spcBef>
              <a:buSzPct val="93181"/>
              <a:buFont typeface="Wingdings"/>
              <a:buChar char=""/>
              <a:tabLst>
                <a:tab pos="115443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Physically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Chemically</a:t>
            </a:r>
            <a:r>
              <a:rPr sz="2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compatible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wide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range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drugs.</a:t>
            </a:r>
            <a:endParaRPr sz="22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4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77800"/>
            <a:ext cx="144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 defTabSz="457200">
              <a:spcBef>
                <a:spcPts val="100"/>
              </a:spcBef>
              <a:buClr>
                <a:srgbClr val="F9F9F9"/>
              </a:buClr>
              <a:buSzPct val="64583"/>
              <a:buFont typeface="Times New Roman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solidFill>
                  <a:srgbClr val="9A0000"/>
                </a:solidFill>
                <a:latin typeface="Times New Roman"/>
                <a:cs typeface="Times New Roman"/>
              </a:rPr>
              <a:t>Solvents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5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9280" y="177800"/>
            <a:ext cx="5093335" cy="9766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13384" marR="5080" indent="-401320" defTabSz="457200">
              <a:lnSpc>
                <a:spcPts val="2300"/>
              </a:lnSpc>
              <a:spcBef>
                <a:spcPts val="660"/>
              </a:spcBef>
              <a:tabLst>
                <a:tab pos="413384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Ethanol,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acetone,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polyethylene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glycol,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glycerol,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propylene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glycol,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dimethyl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327785" defTabSz="457200">
              <a:lnSpc>
                <a:spcPts val="233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sulfoxide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1500632"/>
            <a:ext cx="1737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 defTabSz="457200">
              <a:spcBef>
                <a:spcPts val="100"/>
              </a:spcBef>
              <a:buClr>
                <a:srgbClr val="F9F9F9"/>
              </a:buClr>
              <a:buSzPct val="64583"/>
              <a:buFontTx/>
              <a:buChar char="•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9A0000"/>
                </a:solidFill>
                <a:latin typeface="Times New Roman"/>
                <a:cs typeface="Times New Roman"/>
              </a:rPr>
              <a:t>Surfactants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8178" y="1500633"/>
            <a:ext cx="5132705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93700" marR="5080" indent="-381635" defTabSz="457200">
              <a:lnSpc>
                <a:spcPts val="2300"/>
              </a:lnSpc>
              <a:spcBef>
                <a:spcPts val="660"/>
              </a:spcBef>
              <a:tabLst>
                <a:tab pos="3943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	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Brij30, brij72, Pluronic, Sodium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lauryl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sulphate,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Span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20,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Tween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80.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940" y="2530855"/>
            <a:ext cx="1299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 defTabSz="457200">
              <a:spcBef>
                <a:spcPts val="100"/>
              </a:spcBef>
              <a:buClr>
                <a:srgbClr val="F9F9F9"/>
              </a:buClr>
              <a:buSzPct val="64583"/>
              <a:buFont typeface="Times New Roman"/>
              <a:buChar char="•"/>
              <a:tabLst>
                <a:tab pos="353695" algn="l"/>
                <a:tab pos="354330" algn="l"/>
              </a:tabLst>
            </a:pPr>
            <a:r>
              <a:rPr sz="2400" b="1" dirty="0">
                <a:solidFill>
                  <a:srgbClr val="9A0000"/>
                </a:solidFill>
                <a:latin typeface="Times New Roman"/>
                <a:cs typeface="Times New Roman"/>
              </a:rPr>
              <a:t>Azones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9280" y="2530856"/>
            <a:ext cx="5282565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13384" marR="5080" indent="-401320" defTabSz="457200">
              <a:lnSpc>
                <a:spcPts val="2300"/>
              </a:lnSpc>
              <a:spcBef>
                <a:spcPts val="660"/>
              </a:spcBef>
              <a:tabLst>
                <a:tab pos="41846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	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Acy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hexahydro-2-oxo-1H-azepines,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N-Alkylmorpholine-2,3-diones.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9941" y="3561079"/>
            <a:ext cx="1542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 defTabSz="457200">
              <a:spcBef>
                <a:spcPts val="100"/>
              </a:spcBef>
              <a:buClr>
                <a:srgbClr val="F9F9F9"/>
              </a:buClr>
              <a:buSzPct val="64583"/>
              <a:buFont typeface="Times New Roman"/>
              <a:buChar char="•"/>
              <a:tabLst>
                <a:tab pos="353695" algn="l"/>
                <a:tab pos="354330" algn="l"/>
              </a:tabLst>
            </a:pPr>
            <a:r>
              <a:rPr sz="2400" b="1" spc="-225" dirty="0">
                <a:solidFill>
                  <a:srgbClr val="9A00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9A0000"/>
                </a:solidFill>
                <a:latin typeface="Times New Roman"/>
                <a:cs typeface="Times New Roman"/>
              </a:rPr>
              <a:t>erpenes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8178" y="3561079"/>
            <a:ext cx="282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  <a:tabLst>
                <a:tab pos="3937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Limonene,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Carvone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9940" y="4298696"/>
            <a:ext cx="2185670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3695" marR="5080" indent="-341630" defTabSz="457200">
              <a:lnSpc>
                <a:spcPts val="2300"/>
              </a:lnSpc>
              <a:spcBef>
                <a:spcPts val="660"/>
              </a:spcBef>
              <a:buClr>
                <a:srgbClr val="F9F9F9"/>
              </a:buClr>
              <a:buSzPct val="64583"/>
              <a:buFont typeface="Times New Roman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solidFill>
                  <a:srgbClr val="9A0000"/>
                </a:solidFill>
                <a:latin typeface="Times New Roman"/>
                <a:cs typeface="Times New Roman"/>
              </a:rPr>
              <a:t>Fatty</a:t>
            </a:r>
            <a:r>
              <a:rPr sz="2400" b="1" spc="-95" dirty="0">
                <a:solidFill>
                  <a:srgbClr val="9A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A0000"/>
                </a:solidFill>
                <a:latin typeface="Times New Roman"/>
                <a:cs typeface="Times New Roman"/>
              </a:rPr>
              <a:t>alcohols </a:t>
            </a:r>
            <a:r>
              <a:rPr sz="2400" b="1" spc="-585" dirty="0">
                <a:solidFill>
                  <a:srgbClr val="9A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A0000"/>
                </a:solidFill>
                <a:latin typeface="Times New Roman"/>
                <a:cs typeface="Times New Roman"/>
              </a:rPr>
              <a:t>fatty</a:t>
            </a:r>
            <a:r>
              <a:rPr sz="2400" b="1" spc="-20" dirty="0">
                <a:solidFill>
                  <a:srgbClr val="9A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9A0000"/>
                </a:solidFill>
                <a:latin typeface="Times New Roman"/>
                <a:cs typeface="Times New Roman"/>
              </a:rPr>
              <a:t>acids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8658" y="4298696"/>
            <a:ext cx="5626735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63855" marR="5080" indent="-351790" defTabSz="457200">
              <a:lnSpc>
                <a:spcPts val="2300"/>
              </a:lnSpc>
              <a:spcBef>
                <a:spcPts val="660"/>
              </a:spcBef>
              <a:tabLst>
                <a:tab pos="363220" algn="l"/>
                <a:tab pos="102298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Lauryl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alcohol,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linolenyl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alcohol,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oleic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	and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lauric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9941" y="5328920"/>
            <a:ext cx="2196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 defTabSz="457200">
              <a:spcBef>
                <a:spcPts val="100"/>
              </a:spcBef>
              <a:buClr>
                <a:srgbClr val="F9F9F9"/>
              </a:buClr>
              <a:buSzPct val="64583"/>
              <a:buFont typeface="Times New Roman"/>
              <a:buChar char="•"/>
              <a:tabLst>
                <a:tab pos="353695" algn="l"/>
                <a:tab pos="354330" algn="l"/>
              </a:tabLst>
            </a:pPr>
            <a:r>
              <a:rPr sz="2400" b="1" dirty="0">
                <a:solidFill>
                  <a:srgbClr val="9A0000"/>
                </a:solidFill>
                <a:latin typeface="Times New Roman"/>
                <a:cs typeface="Times New Roman"/>
              </a:rPr>
              <a:t>Miscellaneous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6277" y="5328920"/>
            <a:ext cx="5320030" cy="9766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3535" algn="just" defTabSz="457200">
              <a:lnSpc>
                <a:spcPts val="2300"/>
              </a:lnSpc>
              <a:spcBef>
                <a:spcPts val="66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Lecithin,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sodium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deoxycholate,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L-amino </a:t>
            </a:r>
            <a:r>
              <a:rPr sz="2400" spc="-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acid, acid phosphatase,phospholipase &amp;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calonase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4013" y="413765"/>
            <a:ext cx="4853178" cy="5692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920" y="1132071"/>
            <a:ext cx="1033272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spc="-5" dirty="0"/>
              <a:t>1.Ultrasound (Phonophoresis /</a:t>
            </a:r>
            <a:r>
              <a:rPr sz="2400" spc="15" dirty="0"/>
              <a:t> </a:t>
            </a:r>
            <a:r>
              <a:rPr sz="2400" spc="-5" dirty="0"/>
              <a:t>Sonophoresis)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6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701" y="1589023"/>
            <a:ext cx="8065770" cy="4064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3695" marR="175895" indent="-341630" defTabSz="457200">
              <a:lnSpc>
                <a:spcPts val="2590"/>
              </a:lnSpc>
              <a:spcBef>
                <a:spcPts val="425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originally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physiotherapy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sports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medicine,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applies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preparation topically and massages 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site with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ultrasound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source.</a:t>
            </a:r>
            <a:endParaRPr sz="24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marR="605155" indent="-341630" defTabSz="457200">
              <a:lnSpc>
                <a:spcPts val="2590"/>
              </a:lnSpc>
              <a:spcBef>
                <a:spcPts val="61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ultrasonic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energy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low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frequency)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disturbs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lipid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packing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stratum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corneum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cavitation.</a:t>
            </a:r>
            <a:endParaRPr sz="24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marR="374650" indent="-341630" defTabSz="457200">
              <a:lnSpc>
                <a:spcPts val="2590"/>
              </a:lnSpc>
              <a:spcBef>
                <a:spcPts val="60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Sonicators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operating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frequencies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range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20kHz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3MHz are available commercially and can be used for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Sonophoresis.</a:t>
            </a:r>
            <a:endParaRPr sz="24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2700" defTabSz="457200">
              <a:spcBef>
                <a:spcPts val="280"/>
              </a:spcBef>
              <a:tabLst>
                <a:tab pos="353695" algn="l"/>
                <a:tab pos="5142865" algn="l"/>
                <a:tab pos="5397500" algn="l"/>
              </a:tabLst>
            </a:pPr>
            <a:r>
              <a:rPr sz="1550" spc="5" dirty="0">
                <a:solidFill>
                  <a:srgbClr val="F9F9F9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9F9F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Therapeutic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ultrasound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(1–3MHz)	-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massage,</a:t>
            </a:r>
            <a:endParaRPr sz="24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2700" defTabSz="457200">
              <a:spcBef>
                <a:spcPts val="310"/>
              </a:spcBef>
              <a:tabLst>
                <a:tab pos="353695" algn="l"/>
                <a:tab pos="5424170" algn="l"/>
              </a:tabLst>
            </a:pPr>
            <a:r>
              <a:rPr sz="1550" spc="5" dirty="0">
                <a:solidFill>
                  <a:srgbClr val="F9F9F9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9F9F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Low-frequency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ultrasound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(23-40kHz)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	in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dentistry,</a:t>
            </a:r>
            <a:endParaRPr sz="240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2700" defTabSz="457200">
              <a:spcBef>
                <a:spcPts val="315"/>
              </a:spcBef>
              <a:tabLst>
                <a:tab pos="353695" algn="l"/>
                <a:tab pos="5565775" algn="l"/>
              </a:tabLst>
            </a:pPr>
            <a:r>
              <a:rPr sz="1550" spc="5" dirty="0">
                <a:solidFill>
                  <a:srgbClr val="F9F9F9"/>
                </a:solidFill>
                <a:latin typeface="Wingdings 2"/>
                <a:cs typeface="Wingdings 2"/>
              </a:rPr>
              <a:t></a:t>
            </a:r>
            <a:r>
              <a:rPr sz="1550" spc="5" dirty="0">
                <a:solidFill>
                  <a:srgbClr val="F9F9F9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High-frequency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ultrasound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(3–10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MHz)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-	diagnostic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purposes.</a:t>
            </a:r>
            <a:endParaRPr sz="24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9800" y="342138"/>
            <a:ext cx="7823834" cy="6059170"/>
            <a:chOff x="685800" y="342138"/>
            <a:chExt cx="7823834" cy="6059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50" y="342138"/>
              <a:ext cx="7652003" cy="2065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122" y="536701"/>
              <a:ext cx="7594345" cy="754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1267" y="1275588"/>
              <a:ext cx="7237476" cy="1996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56960" y="1461134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60960" y="0"/>
                  </a:lnTo>
                </a:path>
              </a:pathLst>
            </a:custGeom>
            <a:ln w="3810">
              <a:solidFill>
                <a:srgbClr val="6A686D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1371600"/>
              <a:ext cx="7772400" cy="50292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7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9133" y="1371600"/>
            <a:ext cx="7794497" cy="4800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920" y="670469"/>
            <a:ext cx="10067544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dirty="0"/>
              <a:t>Ultrasound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Enhance</a:t>
            </a:r>
            <a:r>
              <a:rPr spc="-10" dirty="0"/>
              <a:t> </a:t>
            </a:r>
            <a:r>
              <a:rPr dirty="0"/>
              <a:t>Skin</a:t>
            </a:r>
            <a:r>
              <a:rPr spc="-5" dirty="0"/>
              <a:t> </a:t>
            </a:r>
            <a:r>
              <a:rPr dirty="0"/>
              <a:t>Permeability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8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507" y="452627"/>
            <a:ext cx="2341626" cy="5120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35302" y="1001521"/>
            <a:ext cx="8225155" cy="516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37465" indent="-341630" defTabSz="457200">
              <a:spcBef>
                <a:spcPts val="10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79095" algn="l"/>
                <a:tab pos="379730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The electrical driving of charged molecules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into tissue,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passes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 small direct current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(approximately 0.5 mA/cm</a:t>
            </a:r>
            <a:r>
              <a:rPr sz="2400" spc="-7" baseline="24305" dirty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) </a:t>
            </a:r>
            <a:r>
              <a:rPr sz="2400" spc="-5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through</a:t>
            </a:r>
            <a:r>
              <a:rPr sz="24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drug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containing</a:t>
            </a:r>
            <a:r>
              <a:rPr sz="24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electrode</a:t>
            </a:r>
            <a:r>
              <a:rPr sz="24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 contact</a:t>
            </a:r>
            <a:r>
              <a:rPr sz="24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4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 skin. The most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popular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electrodes are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based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on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 silver/silver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chloride</a:t>
            </a:r>
            <a:r>
              <a:rPr sz="24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redox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 couple.</a:t>
            </a:r>
            <a:endParaRPr sz="2400">
              <a:solidFill>
                <a:prstClr val="white"/>
              </a:solidFill>
              <a:latin typeface="Book Antiqua"/>
              <a:cs typeface="Book Antiqua"/>
            </a:endParaRPr>
          </a:p>
          <a:p>
            <a:pPr marL="38100" defTabSz="457200"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Three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main</a:t>
            </a:r>
            <a:r>
              <a:rPr sz="24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mechanisms</a:t>
            </a:r>
            <a:r>
              <a:rPr sz="24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enhance</a:t>
            </a:r>
            <a:r>
              <a:rPr sz="24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molecular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transport:</a:t>
            </a:r>
            <a:endParaRPr sz="2400">
              <a:solidFill>
                <a:prstClr val="white"/>
              </a:solidFill>
              <a:latin typeface="Book Antiqua"/>
              <a:cs typeface="Book Antiqua"/>
            </a:endParaRPr>
          </a:p>
          <a:p>
            <a:pPr marL="379095" marR="1127125" indent="-341630" defTabSz="457200">
              <a:spcBef>
                <a:spcPts val="60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79095" algn="l"/>
                <a:tab pos="379730" algn="l"/>
              </a:tabLst>
            </a:pP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Charged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species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driven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primarily by electrical </a:t>
            </a:r>
            <a:r>
              <a:rPr sz="2400" spc="-5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repulsion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from</a:t>
            </a:r>
            <a:r>
              <a:rPr sz="24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 driving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electrode.</a:t>
            </a:r>
            <a:endParaRPr sz="2400">
              <a:solidFill>
                <a:prstClr val="white"/>
              </a:solidFill>
              <a:latin typeface="Book Antiqua"/>
              <a:cs typeface="Book Antiqua"/>
            </a:endParaRPr>
          </a:p>
          <a:p>
            <a:pPr marL="379095" marR="234950" indent="-341630" defTabSz="457200">
              <a:spcBef>
                <a:spcPts val="60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79095" algn="l"/>
                <a:tab pos="379730" algn="l"/>
              </a:tabLst>
            </a:pP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Flow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electric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current may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increase the permeability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sz="2400" spc="-5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skin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 and</a:t>
            </a:r>
            <a:endParaRPr sz="2400">
              <a:solidFill>
                <a:prstClr val="white"/>
              </a:solidFill>
              <a:latin typeface="Book Antiqua"/>
              <a:cs typeface="Book Antiqua"/>
            </a:endParaRPr>
          </a:p>
          <a:p>
            <a:pPr marL="379095" marR="30480" indent="-341630" defTabSz="457200">
              <a:spcBef>
                <a:spcPts val="60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79095" algn="l"/>
                <a:tab pos="379730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Electroosmosis</a:t>
            </a:r>
            <a:r>
              <a:rPr sz="24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may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affect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uncharged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molecules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large </a:t>
            </a:r>
            <a:r>
              <a:rPr sz="2400" spc="-5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polar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peptides.</a:t>
            </a:r>
            <a:endParaRPr sz="2400">
              <a:solidFill>
                <a:prstClr val="white"/>
              </a:solidFill>
              <a:latin typeface="Book Antiqua"/>
              <a:cs typeface="Book Antiqua"/>
            </a:endParaRPr>
          </a:p>
          <a:p>
            <a:pPr marL="38100" defTabSz="457200">
              <a:spcBef>
                <a:spcPts val="585"/>
              </a:spcBef>
              <a:tabLst>
                <a:tab pos="1892300" algn="l"/>
              </a:tabLst>
            </a:pPr>
            <a:r>
              <a:rPr sz="2400" b="1" i="1" spc="-5" dirty="0">
                <a:solidFill>
                  <a:srgbClr val="9A0000"/>
                </a:solidFill>
                <a:latin typeface="Book Antiqua"/>
                <a:cs typeface="Book Antiqua"/>
              </a:rPr>
              <a:t>Limitations:	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Hair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follicle damage is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possible.</a:t>
            </a:r>
            <a:endParaRPr sz="2400">
              <a:solidFill>
                <a:prstClr val="white"/>
              </a:solidFill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8100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8100" defTabSz="457200">
                <a:lnSpc>
                  <a:spcPts val="1425"/>
                </a:lnSpc>
              </a:pPr>
              <a:t>9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571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Century Gothic</vt:lpstr>
      <vt:lpstr>Times New Roman</vt:lpstr>
      <vt:lpstr>Wingdings</vt:lpstr>
      <vt:lpstr>Wingdings 2</vt:lpstr>
      <vt:lpstr>Wingdings 3</vt:lpstr>
      <vt:lpstr>Slice</vt:lpstr>
      <vt:lpstr>Types of tdds</vt:lpstr>
      <vt:lpstr>Needle-free Jet Injectors</vt:lpstr>
      <vt:lpstr>PowerPoint Presentation</vt:lpstr>
      <vt:lpstr>PowerPoint Presentation</vt:lpstr>
      <vt:lpstr>PowerPoint Presentation</vt:lpstr>
      <vt:lpstr>1.Ultrasound (Phonophoresis / Sonophoresis)</vt:lpstr>
      <vt:lpstr>PowerPoint Presentation</vt:lpstr>
      <vt:lpstr>Ultrasound to Enhance Skin Permeability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tdds</dc:title>
  <dc:creator>Pranati Srivastava</dc:creator>
  <cp:lastModifiedBy>Pranati Srivastava</cp:lastModifiedBy>
  <cp:revision>1</cp:revision>
  <dcterms:created xsi:type="dcterms:W3CDTF">2021-11-18T06:45:29Z</dcterms:created>
  <dcterms:modified xsi:type="dcterms:W3CDTF">2021-11-18T06:46:38Z</dcterms:modified>
</cp:coreProperties>
</file>