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71" r:id="rId4"/>
    <p:sldId id="260" r:id="rId5"/>
    <p:sldId id="275" r:id="rId6"/>
    <p:sldId id="286" r:id="rId7"/>
    <p:sldId id="261" r:id="rId8"/>
    <p:sldId id="272" r:id="rId9"/>
    <p:sldId id="291" r:id="rId10"/>
    <p:sldId id="292" r:id="rId11"/>
    <p:sldId id="262" r:id="rId12"/>
    <p:sldId id="269" r:id="rId13"/>
    <p:sldId id="274" r:id="rId14"/>
    <p:sldId id="278" r:id="rId15"/>
    <p:sldId id="279" r:id="rId16"/>
    <p:sldId id="280" r:id="rId17"/>
    <p:sldId id="263" r:id="rId18"/>
    <p:sldId id="264" r:id="rId19"/>
    <p:sldId id="276" r:id="rId20"/>
    <p:sldId id="277" r:id="rId21"/>
    <p:sldId id="273" r:id="rId22"/>
    <p:sldId id="265" r:id="rId23"/>
    <p:sldId id="281" r:id="rId24"/>
    <p:sldId id="282" r:id="rId25"/>
    <p:sldId id="284" r:id="rId26"/>
    <p:sldId id="283" r:id="rId27"/>
    <p:sldId id="266" r:id="rId28"/>
    <p:sldId id="270" r:id="rId29"/>
    <p:sldId id="267" r:id="rId30"/>
    <p:sldId id="268" r:id="rId31"/>
    <p:sldId id="288" r:id="rId32"/>
    <p:sldId id="289" r:id="rId33"/>
    <p:sldId id="290" r:id="rId34"/>
    <p:sldId id="293" r:id="rId35"/>
    <p:sldId id="294" r:id="rId36"/>
    <p:sldId id="295" r:id="rId37"/>
    <p:sldId id="2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B42C82-C996-4192-957A-D9D43739FF78}">
          <p14:sldIdLst>
            <p14:sldId id="256"/>
            <p14:sldId id="258"/>
            <p14:sldId id="271"/>
            <p14:sldId id="260"/>
            <p14:sldId id="275"/>
            <p14:sldId id="286"/>
            <p14:sldId id="261"/>
            <p14:sldId id="272"/>
            <p14:sldId id="291"/>
            <p14:sldId id="292"/>
            <p14:sldId id="262"/>
            <p14:sldId id="269"/>
            <p14:sldId id="274"/>
            <p14:sldId id="278"/>
            <p14:sldId id="279"/>
            <p14:sldId id="280"/>
            <p14:sldId id="263"/>
          </p14:sldIdLst>
        </p14:section>
        <p14:section name="Untitled Section" id="{163FEFE6-2307-4EF0-84D7-B4F0BCF508B8}">
          <p14:sldIdLst>
            <p14:sldId id="264"/>
            <p14:sldId id="276"/>
            <p14:sldId id="277"/>
            <p14:sldId id="273"/>
            <p14:sldId id="265"/>
            <p14:sldId id="281"/>
            <p14:sldId id="282"/>
            <p14:sldId id="284"/>
            <p14:sldId id="283"/>
            <p14:sldId id="266"/>
            <p14:sldId id="270"/>
            <p14:sldId id="267"/>
            <p14:sldId id="268"/>
            <p14:sldId id="288"/>
            <p14:sldId id="289"/>
            <p14:sldId id="290"/>
            <p14:sldId id="293"/>
            <p14:sldId id="294"/>
            <p14:sldId id="295"/>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7D7"/>
    <a:srgbClr val="FF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91" d="100"/>
          <a:sy n="91" d="100"/>
        </p:scale>
        <p:origin x="3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23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4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36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00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01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25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391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40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43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57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8/13/2021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105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Universal Precautions</a:t>
            </a:r>
            <a:endParaRPr lang="en-IN" sz="7200" dirty="0"/>
          </a:p>
        </p:txBody>
      </p:sp>
      <p:sp>
        <p:nvSpPr>
          <p:cNvPr id="3" name="Subtitle 2"/>
          <p:cNvSpPr>
            <a:spLocks noGrp="1"/>
          </p:cNvSpPr>
          <p:nvPr>
            <p:ph type="subTitle" idx="1"/>
          </p:nvPr>
        </p:nvSpPr>
        <p:spPr/>
        <p:txBody>
          <a:bodyPr/>
          <a:lstStyle/>
          <a:p>
            <a:r>
              <a:rPr lang="en-US" dirty="0" smtClean="0"/>
              <a:t>Dr. VERSHA PRASAD</a:t>
            </a:r>
            <a:endParaRPr lang="en-IN" dirty="0"/>
          </a:p>
        </p:txBody>
      </p:sp>
    </p:spTree>
    <p:extLst>
      <p:ext uri="{BB962C8B-B14F-4D97-AF65-F5344CB8AC3E}">
        <p14:creationId xmlns:p14="http://schemas.microsoft.com/office/powerpoint/2010/main" val="399715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024128" y="585215"/>
            <a:ext cx="10335850" cy="5477833"/>
          </a:xfrm>
          <a:solidFill>
            <a:srgbClr val="7030A0"/>
          </a:solidFill>
        </p:spPr>
        <p:txBody>
          <a:bodyPr/>
          <a:lstStyle/>
          <a:p>
            <a:pPr marL="0" indent="0">
              <a:lnSpc>
                <a:spcPct val="150000"/>
              </a:lnSpc>
              <a:buNone/>
            </a:pPr>
            <a:r>
              <a:rPr lang="en-US" sz="2400" b="1" u="sng" dirty="0">
                <a:solidFill>
                  <a:srgbClr val="FFFF00"/>
                </a:solidFill>
                <a:latin typeface="Times New Roman" pitchFamily="18" charset="0"/>
                <a:cs typeface="Times New Roman" pitchFamily="18" charset="0"/>
              </a:rPr>
              <a:t>Transmission-based precautions</a:t>
            </a:r>
            <a:r>
              <a:rPr lang="en-US" sz="2400" b="1" dirty="0">
                <a:solidFill>
                  <a:srgbClr val="FFFF00"/>
                </a:solidFill>
                <a:latin typeface="Times New Roman" pitchFamily="18" charset="0"/>
                <a:cs typeface="Times New Roman" pitchFamily="18" charset="0"/>
              </a:rPr>
              <a:t>:</a:t>
            </a:r>
          </a:p>
          <a:p>
            <a:pPr algn="just">
              <a:lnSpc>
                <a:spcPct val="150000"/>
              </a:lnSpc>
              <a:buFont typeface="Wingdings" panose="05000000000000000000" pitchFamily="2" charset="2"/>
              <a:buChar char="q"/>
            </a:pPr>
            <a:r>
              <a:rPr lang="en-US" sz="2400" b="1" dirty="0">
                <a:solidFill>
                  <a:srgbClr val="00B0F0"/>
                </a:solidFill>
                <a:latin typeface="Times New Roman" pitchFamily="18" charset="0"/>
                <a:cs typeface="Times New Roman" pitchFamily="18" charset="0"/>
              </a:rPr>
              <a:t> </a:t>
            </a:r>
            <a:r>
              <a:rPr lang="en-US" sz="2800" dirty="0">
                <a:latin typeface="Times New Roman" pitchFamily="18" charset="0"/>
                <a:cs typeface="Times New Roman" pitchFamily="18" charset="0"/>
              </a:rPr>
              <a:t>Transmission-based </a:t>
            </a:r>
            <a:r>
              <a:rPr lang="en-US" sz="2800" dirty="0" smtClean="0">
                <a:latin typeface="Times New Roman" pitchFamily="18" charset="0"/>
                <a:cs typeface="Times New Roman" pitchFamily="18" charset="0"/>
              </a:rPr>
              <a:t>precautions </a:t>
            </a:r>
            <a:r>
              <a:rPr lang="en-US" sz="2800" dirty="0">
                <a:latin typeface="Times New Roman" pitchFamily="18" charset="0"/>
                <a:cs typeface="Times New Roman" pitchFamily="18" charset="0"/>
              </a:rPr>
              <a:t>are precautions required to  be taken based on the route of transmission of organisms like contact precautions, airborne precautions, etc. </a:t>
            </a:r>
          </a:p>
          <a:p>
            <a:pPr algn="just">
              <a:lnSpc>
                <a:spcPct val="150000"/>
              </a:lnSpc>
              <a:buFont typeface="Wingdings" panose="05000000000000000000" pitchFamily="2" charset="2"/>
              <a:buChar char="q"/>
            </a:pPr>
            <a:r>
              <a:rPr lang="en-US" sz="2800" dirty="0">
                <a:latin typeface="Times New Roman" pitchFamily="18" charset="0"/>
                <a:cs typeface="Times New Roman" pitchFamily="18" charset="0"/>
              </a:rPr>
              <a:t>If successfully implemented, standard and transmission based precautions prevent any infection from being transmitted. </a:t>
            </a:r>
          </a:p>
          <a:p>
            <a:endParaRPr lang="en-IN" dirty="0"/>
          </a:p>
        </p:txBody>
      </p:sp>
    </p:spTree>
    <p:extLst>
      <p:ext uri="{BB962C8B-B14F-4D97-AF65-F5344CB8AC3E}">
        <p14:creationId xmlns:p14="http://schemas.microsoft.com/office/powerpoint/2010/main" val="39126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rgbClr val="FFFF00"/>
                </a:solidFill>
              </a:rPr>
              <a:t>1. Barrier protection</a:t>
            </a:r>
            <a:endParaRPr lang="en-IN" dirty="0">
              <a:solidFill>
                <a:srgbClr val="FFFF00"/>
              </a:solidFill>
            </a:endParaRPr>
          </a:p>
        </p:txBody>
      </p:sp>
      <p:sp>
        <p:nvSpPr>
          <p:cNvPr id="3" name="Content Placeholder 2"/>
          <p:cNvSpPr>
            <a:spLocks noGrp="1"/>
          </p:cNvSpPr>
          <p:nvPr>
            <p:ph idx="1"/>
          </p:nvPr>
        </p:nvSpPr>
        <p:spPr>
          <a:solidFill>
            <a:srgbClr val="7030A0"/>
          </a:solidFill>
        </p:spPr>
        <p:txBody>
          <a:bodyPr>
            <a:normAutofit/>
          </a:bodyPr>
          <a:lstStyle/>
          <a:p>
            <a:pPr>
              <a:buFont typeface="Wingdings" panose="05000000000000000000" pitchFamily="2" charset="2"/>
              <a:buChar char="v"/>
            </a:pPr>
            <a:r>
              <a:rPr lang="en-US" sz="3200" dirty="0" smtClean="0"/>
              <a:t>Incudes disposable lab coats, gloves and eye and face protection</a:t>
            </a:r>
          </a:p>
          <a:p>
            <a:pPr>
              <a:buFont typeface="Wingdings" panose="05000000000000000000" pitchFamily="2" charset="2"/>
              <a:buChar char="v"/>
            </a:pPr>
            <a:r>
              <a:rPr lang="en-US" sz="3200" dirty="0" smtClean="0"/>
              <a:t>Use barrier protection at all times to prevent skin and mucus membrane contamination with blood , body fluids containing visible blood, or any other body fluids.</a:t>
            </a:r>
          </a:p>
          <a:p>
            <a:pPr>
              <a:buFont typeface="Wingdings" panose="05000000000000000000" pitchFamily="2" charset="2"/>
              <a:buChar char="v"/>
            </a:pPr>
            <a:r>
              <a:rPr lang="en-US" sz="3200" dirty="0" smtClean="0"/>
              <a:t>The type of barrier protection used should be appropriate for the type of procedures being performed and the type of exposure anticipated</a:t>
            </a:r>
          </a:p>
        </p:txBody>
      </p:sp>
    </p:spTree>
    <p:extLst>
      <p:ext uri="{BB962C8B-B14F-4D97-AF65-F5344CB8AC3E}">
        <p14:creationId xmlns:p14="http://schemas.microsoft.com/office/powerpoint/2010/main" val="3640596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IN" dirty="0">
                <a:solidFill>
                  <a:srgbClr val="FFFF00"/>
                </a:solidFill>
              </a:rPr>
              <a:t>1. Barrier protection</a:t>
            </a:r>
          </a:p>
        </p:txBody>
      </p:sp>
      <p:sp>
        <p:nvSpPr>
          <p:cNvPr id="3" name="Content Placeholder 2"/>
          <p:cNvSpPr>
            <a:spLocks noGrp="1"/>
          </p:cNvSpPr>
          <p:nvPr>
            <p:ph idx="1"/>
          </p:nvPr>
        </p:nvSpPr>
        <p:spPr>
          <a:solidFill>
            <a:srgbClr val="7030A0"/>
          </a:solidFill>
        </p:spPr>
        <p:txBody>
          <a:bodyPr/>
          <a:lstStyle/>
          <a:p>
            <a:pPr>
              <a:buFont typeface="Wingdings" panose="05000000000000000000" pitchFamily="2" charset="2"/>
              <a:buChar char="Ø"/>
            </a:pPr>
            <a:r>
              <a:rPr lang="en-US" sz="3200" dirty="0"/>
              <a:t>Wear gloves when there is potential for hand and skin contact with blood ,other potentially infectious material, or items and surfaces contaminated with these materials.</a:t>
            </a:r>
          </a:p>
          <a:p>
            <a:pPr>
              <a:buFont typeface="Wingdings" panose="05000000000000000000" pitchFamily="2" charset="2"/>
              <a:buChar char="Ø"/>
            </a:pPr>
            <a:r>
              <a:rPr lang="en-US" sz="3200" dirty="0"/>
              <a:t>Wear face protection (face shield) during procedures that are likely to generate droplets of blood or body fluids to prevent exposure to mucus membranes of the mouth, nose and eyes</a:t>
            </a:r>
          </a:p>
          <a:p>
            <a:endParaRPr lang="en-IN" dirty="0"/>
          </a:p>
        </p:txBody>
      </p:sp>
    </p:spTree>
    <p:extLst>
      <p:ext uri="{BB962C8B-B14F-4D97-AF65-F5344CB8AC3E}">
        <p14:creationId xmlns:p14="http://schemas.microsoft.com/office/powerpoint/2010/main" val="2924901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42316" y="100433"/>
            <a:ext cx="9039784" cy="6786923"/>
          </a:xfrm>
          <a:prstGeom prst="rect">
            <a:avLst/>
          </a:prstGeom>
        </p:spPr>
      </p:pic>
    </p:spTree>
    <p:extLst>
      <p:ext uri="{BB962C8B-B14F-4D97-AF65-F5344CB8AC3E}">
        <p14:creationId xmlns:p14="http://schemas.microsoft.com/office/powerpoint/2010/main" val="319525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438150" y="64667"/>
            <a:ext cx="8905874" cy="6686385"/>
          </a:xfrm>
          <a:prstGeom prst="rect">
            <a:avLst/>
          </a:prstGeom>
        </p:spPr>
      </p:pic>
    </p:spTree>
    <p:extLst>
      <p:ext uri="{BB962C8B-B14F-4D97-AF65-F5344CB8AC3E}">
        <p14:creationId xmlns:p14="http://schemas.microsoft.com/office/powerpoint/2010/main" val="169548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4039" y="44595"/>
            <a:ext cx="8986248" cy="6746729"/>
          </a:xfrm>
          <a:prstGeom prst="rect">
            <a:avLst/>
          </a:prstGeom>
        </p:spPr>
      </p:pic>
    </p:spTree>
    <p:extLst>
      <p:ext uri="{BB962C8B-B14F-4D97-AF65-F5344CB8AC3E}">
        <p14:creationId xmlns:p14="http://schemas.microsoft.com/office/powerpoint/2010/main" val="170395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97844" y="95250"/>
            <a:ext cx="8008042" cy="6012308"/>
          </a:xfrm>
          <a:prstGeom prst="rect">
            <a:avLst/>
          </a:prstGeom>
        </p:spPr>
      </p:pic>
    </p:spTree>
    <p:extLst>
      <p:ext uri="{BB962C8B-B14F-4D97-AF65-F5344CB8AC3E}">
        <p14:creationId xmlns:p14="http://schemas.microsoft.com/office/powerpoint/2010/main" val="173825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889" y="585216"/>
            <a:ext cx="9720072" cy="1499616"/>
          </a:xfrm>
          <a:solidFill>
            <a:srgbClr val="002060"/>
          </a:solidFill>
        </p:spPr>
        <p:txBody>
          <a:bodyPr/>
          <a:lstStyle/>
          <a:p>
            <a:r>
              <a:rPr lang="en-IN" dirty="0">
                <a:solidFill>
                  <a:srgbClr val="92D050"/>
                </a:solidFill>
              </a:rPr>
              <a:t>Barrier protection</a:t>
            </a:r>
          </a:p>
        </p:txBody>
      </p:sp>
      <p:sp>
        <p:nvSpPr>
          <p:cNvPr id="3" name="Content Placeholder 2"/>
          <p:cNvSpPr>
            <a:spLocks noGrp="1"/>
          </p:cNvSpPr>
          <p:nvPr>
            <p:ph idx="1"/>
          </p:nvPr>
        </p:nvSpPr>
        <p:spPr>
          <a:solidFill>
            <a:srgbClr val="7030A0"/>
          </a:solidFill>
        </p:spPr>
        <p:txBody>
          <a:bodyPr>
            <a:normAutofit/>
          </a:bodyPr>
          <a:lstStyle/>
          <a:p>
            <a:pPr>
              <a:buFont typeface="Wingdings" panose="05000000000000000000" pitchFamily="2" charset="2"/>
              <a:buChar char="v"/>
            </a:pPr>
            <a:r>
              <a:rPr lang="en-US" sz="3200" dirty="0" smtClean="0"/>
              <a:t>Wear protective body clothing(disposable lab coat or PPE KIT) when there is a potential for splashing of blood or body fluids</a:t>
            </a:r>
          </a:p>
          <a:p>
            <a:pPr>
              <a:buFont typeface="Wingdings" panose="05000000000000000000" pitchFamily="2" charset="2"/>
              <a:buChar char="v"/>
            </a:pPr>
            <a:r>
              <a:rPr lang="en-US" sz="3200" dirty="0" smtClean="0"/>
              <a:t>Change gloves and other protective </a:t>
            </a:r>
            <a:r>
              <a:rPr lang="en-US" sz="3200" dirty="0" err="1" smtClean="0"/>
              <a:t>clothings</a:t>
            </a:r>
            <a:r>
              <a:rPr lang="en-US" sz="3200" dirty="0" smtClean="0"/>
              <a:t> when moving from one patient to other. And always remember that </a:t>
            </a:r>
            <a:r>
              <a:rPr lang="en-US" sz="3200" dirty="0" smtClean="0">
                <a:solidFill>
                  <a:srgbClr val="FFFF00"/>
                </a:solidFill>
              </a:rPr>
              <a:t>WASH HANDS THOROUGHLY BEFORE PUTTING ON A NEW PAIR OF GLOVES.</a:t>
            </a:r>
          </a:p>
          <a:p>
            <a:pPr>
              <a:buFont typeface="Wingdings" panose="05000000000000000000" pitchFamily="2" charset="2"/>
              <a:buChar char="v"/>
            </a:pPr>
            <a:endParaRPr lang="en-IN" sz="3200" dirty="0"/>
          </a:p>
        </p:txBody>
      </p:sp>
    </p:spTree>
    <p:extLst>
      <p:ext uri="{BB962C8B-B14F-4D97-AF65-F5344CB8AC3E}">
        <p14:creationId xmlns:p14="http://schemas.microsoft.com/office/powerpoint/2010/main" val="1450776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rgbClr val="FFFF00"/>
                </a:solidFill>
              </a:rPr>
              <a:t>2. Hand washing</a:t>
            </a:r>
            <a:endParaRPr lang="en-IN" dirty="0">
              <a:solidFill>
                <a:srgbClr val="FFFF00"/>
              </a:solidFill>
            </a:endParaRPr>
          </a:p>
        </p:txBody>
      </p:sp>
      <p:sp>
        <p:nvSpPr>
          <p:cNvPr id="3" name="Content Placeholder 2"/>
          <p:cNvSpPr>
            <a:spLocks noGrp="1"/>
          </p:cNvSpPr>
          <p:nvPr>
            <p:ph idx="1"/>
          </p:nvPr>
        </p:nvSpPr>
        <p:spPr>
          <a:solidFill>
            <a:srgbClr val="7030A0"/>
          </a:solidFill>
          <a:effectLst>
            <a:glow rad="228600">
              <a:schemeClr val="accent4">
                <a:satMod val="175000"/>
                <a:alpha val="40000"/>
              </a:schemeClr>
            </a:glow>
          </a:effectLst>
        </p:spPr>
        <p:txBody>
          <a:bodyPr>
            <a:normAutofit/>
          </a:bodyPr>
          <a:lstStyle/>
          <a:p>
            <a:pPr>
              <a:buFont typeface="Wingdings" panose="05000000000000000000" pitchFamily="2" charset="2"/>
              <a:buChar char="v"/>
            </a:pPr>
            <a:r>
              <a:rPr lang="en-US" sz="3200" dirty="0" smtClean="0">
                <a:solidFill>
                  <a:srgbClr val="FFFF99"/>
                </a:solidFill>
              </a:rPr>
              <a:t>Thorough and frequent hand washing is essential</a:t>
            </a:r>
          </a:p>
          <a:p>
            <a:pPr>
              <a:buFont typeface="Wingdings" panose="05000000000000000000" pitchFamily="2" charset="2"/>
              <a:buChar char="v"/>
            </a:pPr>
            <a:r>
              <a:rPr lang="en-US" sz="3200" dirty="0" smtClean="0">
                <a:solidFill>
                  <a:srgbClr val="FFFF99"/>
                </a:solidFill>
              </a:rPr>
              <a:t>Wash hands or other skin surfaces thoroughly and immediately if contaminated with blood, body fluids containing visible blood, or other body fluids to which universal precautions apply.</a:t>
            </a:r>
          </a:p>
          <a:p>
            <a:pPr>
              <a:buFont typeface="Wingdings" panose="05000000000000000000" pitchFamily="2" charset="2"/>
              <a:buChar char="v"/>
            </a:pPr>
            <a:r>
              <a:rPr lang="en-US" sz="3200" dirty="0" smtClean="0">
                <a:solidFill>
                  <a:srgbClr val="FFFF99"/>
                </a:solidFill>
              </a:rPr>
              <a:t>Wash hands immediately after gloves are removed.</a:t>
            </a:r>
            <a:endParaRPr lang="en-IN" sz="3200" dirty="0">
              <a:solidFill>
                <a:srgbClr val="FFFF99"/>
              </a:solidFill>
            </a:endParaRPr>
          </a:p>
        </p:txBody>
      </p:sp>
    </p:spTree>
    <p:extLst>
      <p:ext uri="{BB962C8B-B14F-4D97-AF65-F5344CB8AC3E}">
        <p14:creationId xmlns:p14="http://schemas.microsoft.com/office/powerpoint/2010/main" val="304380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819807" y="115614"/>
            <a:ext cx="10604938" cy="6670792"/>
          </a:xfrm>
          <a:prstGeom prst="rect">
            <a:avLst/>
          </a:prstGeom>
        </p:spPr>
      </p:pic>
    </p:spTree>
    <p:extLst>
      <p:ext uri="{BB962C8B-B14F-4D97-AF65-F5344CB8AC3E}">
        <p14:creationId xmlns:p14="http://schemas.microsoft.com/office/powerpoint/2010/main" val="672728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5216"/>
            <a:ext cx="9829800" cy="1499616"/>
          </a:xfrm>
          <a:solidFill>
            <a:srgbClr val="002060"/>
          </a:solidFill>
        </p:spPr>
        <p:txBody>
          <a:bodyPr/>
          <a:lstStyle/>
          <a:p>
            <a:r>
              <a:rPr lang="en-IN" dirty="0" smtClean="0">
                <a:solidFill>
                  <a:srgbClr val="FFFF00"/>
                </a:solidFill>
              </a:rPr>
              <a:t>Why it needed</a:t>
            </a:r>
            <a:endParaRPr lang="en-IN" dirty="0">
              <a:solidFill>
                <a:srgbClr val="FFFF00"/>
              </a:solidFill>
            </a:endParaRPr>
          </a:p>
        </p:txBody>
      </p:sp>
      <p:sp>
        <p:nvSpPr>
          <p:cNvPr id="5" name="Content Placeholder 4"/>
          <p:cNvSpPr>
            <a:spLocks noGrp="1"/>
          </p:cNvSpPr>
          <p:nvPr>
            <p:ph idx="1"/>
          </p:nvPr>
        </p:nvSpPr>
        <p:spPr>
          <a:xfrm>
            <a:off x="832022" y="2286000"/>
            <a:ext cx="9912179" cy="4230130"/>
          </a:xfrm>
          <a:solidFill>
            <a:srgbClr val="0070C0"/>
          </a:solidFill>
        </p:spPr>
        <p:txBody>
          <a:bodyPr>
            <a:normAutofit/>
          </a:bodyPr>
          <a:lstStyle/>
          <a:p>
            <a:pPr marL="0" indent="0">
              <a:buNone/>
            </a:pPr>
            <a:r>
              <a:rPr lang="en-US" sz="3600" dirty="0" smtClean="0"/>
              <a:t>The Center for Diseases Control and Prevention (CDC) Designed “UNIVERSAL PRECAUTIONS to help n protect people who are providing first aid or health care from the spread of Human Immunodeficiency Virus (HIV) , and other blood borne pathogens.</a:t>
            </a:r>
          </a:p>
          <a:p>
            <a:pPr marL="0" indent="0">
              <a:buNone/>
            </a:pPr>
            <a:r>
              <a:rPr lang="en-US" sz="3200" dirty="0" smtClean="0"/>
              <a:t>.</a:t>
            </a:r>
            <a:endParaRPr lang="en-IN" sz="3200" dirty="0"/>
          </a:p>
        </p:txBody>
      </p:sp>
    </p:spTree>
    <p:extLst>
      <p:ext uri="{BB962C8B-B14F-4D97-AF65-F5344CB8AC3E}">
        <p14:creationId xmlns:p14="http://schemas.microsoft.com/office/powerpoint/2010/main" val="3929392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57353" y="0"/>
            <a:ext cx="8355724" cy="7041931"/>
          </a:xfrm>
          <a:prstGeom prst="rect">
            <a:avLst/>
          </a:prstGeom>
        </p:spPr>
      </p:pic>
    </p:spTree>
    <p:extLst>
      <p:ext uri="{BB962C8B-B14F-4D97-AF65-F5344CB8AC3E}">
        <p14:creationId xmlns:p14="http://schemas.microsoft.com/office/powerpoint/2010/main" val="3885756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16131" y="41968"/>
            <a:ext cx="11093000" cy="6957922"/>
          </a:xfrm>
          <a:prstGeom prst="rect">
            <a:avLst/>
          </a:prstGeom>
        </p:spPr>
      </p:pic>
    </p:spTree>
    <p:extLst>
      <p:ext uri="{BB962C8B-B14F-4D97-AF65-F5344CB8AC3E}">
        <p14:creationId xmlns:p14="http://schemas.microsoft.com/office/powerpoint/2010/main" val="3775865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rgbClr val="92D050"/>
                </a:solidFill>
              </a:rPr>
              <a:t>3.Handle instruments with caution</a:t>
            </a:r>
            <a:endParaRPr lang="en-IN" dirty="0">
              <a:solidFill>
                <a:srgbClr val="92D050"/>
              </a:solidFill>
            </a:endParaRPr>
          </a:p>
        </p:txBody>
      </p:sp>
      <p:sp>
        <p:nvSpPr>
          <p:cNvPr id="3" name="Content Placeholder 2"/>
          <p:cNvSpPr>
            <a:spLocks noGrp="1"/>
          </p:cNvSpPr>
          <p:nvPr>
            <p:ph idx="1"/>
          </p:nvPr>
        </p:nvSpPr>
        <p:spPr>
          <a:solidFill>
            <a:srgbClr val="7030A0"/>
          </a:solidFill>
        </p:spPr>
        <p:txBody>
          <a:bodyPr>
            <a:normAutofit/>
          </a:bodyPr>
          <a:lstStyle/>
          <a:p>
            <a:pPr>
              <a:buFont typeface="Wingdings" panose="05000000000000000000" pitchFamily="2" charset="2"/>
              <a:buChar char="v"/>
            </a:pPr>
            <a:r>
              <a:rPr lang="en-US" sz="3200" dirty="0" smtClean="0"/>
              <a:t>Avoid accidental injuries that can be caused by needles, scalpel blades, laboratory instruments, etc. When performing procedures, cleaning instruments, handling sharp instruments and disposing of used needles, pipettes, etc.</a:t>
            </a:r>
          </a:p>
          <a:p>
            <a:pPr>
              <a:buFont typeface="Wingdings" panose="05000000000000000000" pitchFamily="2" charset="2"/>
              <a:buChar char="v"/>
            </a:pPr>
            <a:r>
              <a:rPr lang="en-IN" sz="3200" dirty="0" smtClean="0"/>
              <a:t>Always placed used needles, disposable syringes, </a:t>
            </a:r>
            <a:r>
              <a:rPr lang="en-IN" sz="3200" dirty="0" err="1" smtClean="0"/>
              <a:t>scalpal</a:t>
            </a:r>
            <a:r>
              <a:rPr lang="en-IN" sz="3200" dirty="0" smtClean="0"/>
              <a:t> blades, pipettes and other sharp items in puncture resistant containers marked with biohazard disposal.</a:t>
            </a:r>
            <a:endParaRPr lang="en-IN" sz="3200" dirty="0"/>
          </a:p>
        </p:txBody>
      </p:sp>
    </p:spTree>
    <p:extLst>
      <p:ext uri="{BB962C8B-B14F-4D97-AF65-F5344CB8AC3E}">
        <p14:creationId xmlns:p14="http://schemas.microsoft.com/office/powerpoint/2010/main" val="1824363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stretch>
            <a:fillRect/>
          </a:stretch>
        </p:blipFill>
        <p:spPr>
          <a:xfrm>
            <a:off x="666776" y="461441"/>
            <a:ext cx="7858236" cy="5899836"/>
          </a:xfrm>
          <a:prstGeom prst="rect">
            <a:avLst/>
          </a:prstGeom>
        </p:spPr>
      </p:pic>
      <p:sp>
        <p:nvSpPr>
          <p:cNvPr id="3" name="Explosion 2 2"/>
          <p:cNvSpPr/>
          <p:nvPr/>
        </p:nvSpPr>
        <p:spPr>
          <a:xfrm>
            <a:off x="7651532" y="934407"/>
            <a:ext cx="5010590" cy="523415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quot;No&quot; Symbol 4"/>
          <p:cNvSpPr/>
          <p:nvPr/>
        </p:nvSpPr>
        <p:spPr>
          <a:xfrm>
            <a:off x="9115097" y="2648608"/>
            <a:ext cx="1629103" cy="1596558"/>
          </a:xfrm>
          <a:prstGeom prst="noSmoking">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952426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1024128" y="231227"/>
            <a:ext cx="9854079" cy="6647793"/>
          </a:xfrm>
          <a:prstGeom prst="rect">
            <a:avLst/>
          </a:prstGeom>
        </p:spPr>
      </p:pic>
    </p:spTree>
    <p:extLst>
      <p:ext uri="{BB962C8B-B14F-4D97-AF65-F5344CB8AC3E}">
        <p14:creationId xmlns:p14="http://schemas.microsoft.com/office/powerpoint/2010/main" val="1857310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23850" y="392123"/>
            <a:ext cx="8372475" cy="6285919"/>
          </a:xfrm>
          <a:prstGeom prst="rect">
            <a:avLst/>
          </a:prstGeom>
        </p:spPr>
      </p:pic>
    </p:spTree>
    <p:extLst>
      <p:ext uri="{BB962C8B-B14F-4D97-AF65-F5344CB8AC3E}">
        <p14:creationId xmlns:p14="http://schemas.microsoft.com/office/powerpoint/2010/main" val="270899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266700" y="90444"/>
            <a:ext cx="10477500" cy="6983018"/>
          </a:xfrm>
          <a:prstGeom prst="rect">
            <a:avLst/>
          </a:prstGeom>
        </p:spPr>
      </p:pic>
    </p:spTree>
    <p:extLst>
      <p:ext uri="{BB962C8B-B14F-4D97-AF65-F5344CB8AC3E}">
        <p14:creationId xmlns:p14="http://schemas.microsoft.com/office/powerpoint/2010/main" val="2163326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accent1">
                    <a:lumMod val="20000"/>
                    <a:lumOff val="80000"/>
                  </a:schemeClr>
                </a:solidFill>
              </a:rPr>
              <a:t>Example of specific precautions include –</a:t>
            </a:r>
            <a:br>
              <a:rPr lang="en-US" dirty="0" smtClean="0">
                <a:solidFill>
                  <a:schemeClr val="accent1">
                    <a:lumMod val="20000"/>
                    <a:lumOff val="80000"/>
                  </a:schemeClr>
                </a:solidFill>
              </a:rPr>
            </a:br>
            <a:endParaRPr lang="en-IN" dirty="0">
              <a:solidFill>
                <a:schemeClr val="accent1">
                  <a:lumMod val="20000"/>
                  <a:lumOff val="80000"/>
                </a:schemeClr>
              </a:solidFill>
            </a:endParaRPr>
          </a:p>
        </p:txBody>
      </p:sp>
      <p:sp>
        <p:nvSpPr>
          <p:cNvPr id="3" name="Content Placeholder 2"/>
          <p:cNvSpPr>
            <a:spLocks noGrp="1"/>
          </p:cNvSpPr>
          <p:nvPr>
            <p:ph idx="1"/>
          </p:nvPr>
        </p:nvSpPr>
        <p:spPr>
          <a:solidFill>
            <a:srgbClr val="0070C0"/>
          </a:solidFill>
        </p:spPr>
        <p:txBody>
          <a:bodyPr/>
          <a:lstStyle/>
          <a:p>
            <a:pPr>
              <a:buFont typeface="Wingdings" panose="05000000000000000000" pitchFamily="2" charset="2"/>
              <a:buChar char="Ø"/>
            </a:pPr>
            <a:r>
              <a:rPr lang="en-US" dirty="0" smtClean="0"/>
              <a:t> </a:t>
            </a:r>
            <a:r>
              <a:rPr lang="en-US" sz="2800" dirty="0" smtClean="0"/>
              <a:t>All blood and body fluids and material contaminated are treated as infectious for HIV,HBV,HCV and other blood pathogens</a:t>
            </a:r>
          </a:p>
          <a:p>
            <a:pPr>
              <a:buFont typeface="Wingdings" panose="05000000000000000000" pitchFamily="2" charset="2"/>
              <a:buChar char="Ø"/>
            </a:pPr>
            <a:r>
              <a:rPr lang="en-US" sz="2800" dirty="0" smtClean="0"/>
              <a:t>Gloves should be used when handling all potentially infectious material</a:t>
            </a:r>
          </a:p>
          <a:p>
            <a:pPr>
              <a:buFont typeface="Wingdings" panose="05000000000000000000" pitchFamily="2" charset="2"/>
              <a:buChar char="Ø"/>
            </a:pPr>
            <a:r>
              <a:rPr lang="en-US" sz="2800" dirty="0" smtClean="0"/>
              <a:t>Protective garments should be worn and removed before leaving the work area</a:t>
            </a:r>
          </a:p>
          <a:p>
            <a:pPr>
              <a:buFont typeface="Wingdings" panose="05000000000000000000" pitchFamily="2" charset="2"/>
              <a:buChar char="Ø"/>
            </a:pPr>
            <a:r>
              <a:rPr lang="en-US" sz="2800" dirty="0" smtClean="0"/>
              <a:t>Handle all linen soiled with blood or body </a:t>
            </a:r>
            <a:r>
              <a:rPr lang="en-US" sz="2800" dirty="0" err="1" smtClean="0"/>
              <a:t>fluidsas</a:t>
            </a:r>
            <a:r>
              <a:rPr lang="en-US" sz="2800" dirty="0" smtClean="0"/>
              <a:t> potentially infectious.</a:t>
            </a: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2340916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a:t>Example of specific precautions include –</a:t>
            </a:r>
            <a:br>
              <a:rPr lang="en-US" dirty="0"/>
            </a:br>
            <a:endParaRPr lang="en-IN" dirty="0"/>
          </a:p>
        </p:txBody>
      </p:sp>
      <p:sp>
        <p:nvSpPr>
          <p:cNvPr id="3" name="Content Placeholder 2"/>
          <p:cNvSpPr>
            <a:spLocks noGrp="1"/>
          </p:cNvSpPr>
          <p:nvPr>
            <p:ph idx="1"/>
          </p:nvPr>
        </p:nvSpPr>
        <p:spPr>
          <a:solidFill>
            <a:srgbClr val="0070C0"/>
          </a:solidFill>
        </p:spPr>
        <p:txBody>
          <a:bodyPr/>
          <a:lstStyle/>
          <a:p>
            <a:pPr>
              <a:buFont typeface="Wingdings" panose="05000000000000000000" pitchFamily="2" charset="2"/>
              <a:buChar char="Ø"/>
            </a:pPr>
            <a:r>
              <a:rPr lang="en-US" sz="3600" dirty="0"/>
              <a:t>Mask and eye protections should be worn whenever splashes or </a:t>
            </a:r>
            <a:r>
              <a:rPr lang="en-US" sz="3600" dirty="0" err="1"/>
              <a:t>dropletsfrim</a:t>
            </a:r>
            <a:r>
              <a:rPr lang="en-US" sz="3600" dirty="0"/>
              <a:t> infectious material pose a risk.</a:t>
            </a:r>
          </a:p>
          <a:p>
            <a:pPr>
              <a:buFont typeface="Wingdings" panose="05000000000000000000" pitchFamily="2" charset="2"/>
              <a:buChar char="Ø"/>
            </a:pPr>
            <a:r>
              <a:rPr lang="en-US" sz="3600" dirty="0"/>
              <a:t>Only disposable needles should be used</a:t>
            </a:r>
          </a:p>
          <a:p>
            <a:pPr>
              <a:buFont typeface="Wingdings" panose="05000000000000000000" pitchFamily="2" charset="2"/>
              <a:buChar char="Ø"/>
            </a:pPr>
            <a:r>
              <a:rPr lang="en-US" sz="3600" dirty="0"/>
              <a:t>Needle should be discarded directly into special containers without recapping.</a:t>
            </a:r>
          </a:p>
          <a:p>
            <a:pPr>
              <a:buFont typeface="Wingdings" panose="05000000000000000000" pitchFamily="2" charset="2"/>
              <a:buChar char="Ø"/>
            </a:pPr>
            <a:endParaRPr lang="en-US" sz="3600" dirty="0"/>
          </a:p>
          <a:p>
            <a:endParaRPr lang="en-IN" dirty="0"/>
          </a:p>
        </p:txBody>
      </p:sp>
    </p:spTree>
    <p:extLst>
      <p:ext uri="{BB962C8B-B14F-4D97-AF65-F5344CB8AC3E}">
        <p14:creationId xmlns:p14="http://schemas.microsoft.com/office/powerpoint/2010/main" val="2909205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a:t>Example of specific precautions include –</a:t>
            </a:r>
            <a:br>
              <a:rPr lang="en-US" dirty="0"/>
            </a:br>
            <a:endParaRPr lang="en-IN" dirty="0"/>
          </a:p>
        </p:txBody>
      </p:sp>
      <p:sp>
        <p:nvSpPr>
          <p:cNvPr id="3" name="Content Placeholder 2"/>
          <p:cNvSpPr>
            <a:spLocks noGrp="1"/>
          </p:cNvSpPr>
          <p:nvPr>
            <p:ph idx="1"/>
          </p:nvPr>
        </p:nvSpPr>
        <p:spPr>
          <a:solidFill>
            <a:srgbClr val="0070C0"/>
          </a:solidFill>
        </p:spPr>
        <p:txBody>
          <a:bodyPr>
            <a:normAutofit/>
          </a:bodyPr>
          <a:lstStyle/>
          <a:p>
            <a:pPr>
              <a:buFont typeface="Wingdings" panose="05000000000000000000" pitchFamily="2" charset="2"/>
              <a:buChar char="Ø"/>
            </a:pPr>
            <a:r>
              <a:rPr lang="en-US" sz="2400" dirty="0" smtClean="0"/>
              <a:t>Work surfaces should be decontaminated using a bleach solution.</a:t>
            </a:r>
          </a:p>
          <a:p>
            <a:pPr>
              <a:buFont typeface="Wingdings" panose="05000000000000000000" pitchFamily="2" charset="2"/>
              <a:buChar char="Ø"/>
            </a:pPr>
            <a:r>
              <a:rPr lang="en-US" sz="2400" dirty="0" smtClean="0"/>
              <a:t>Laboratory personal should refrain from mouth pipetting, eating ,drinking and smoking in the work area.</a:t>
            </a:r>
          </a:p>
          <a:p>
            <a:pPr>
              <a:buFont typeface="Wingdings" panose="05000000000000000000" pitchFamily="2" charset="2"/>
              <a:buChar char="Ø"/>
            </a:pPr>
            <a:r>
              <a:rPr lang="en-US" sz="2400" dirty="0" smtClean="0"/>
              <a:t>All metal objects and instruments can be disinfected by AUTOCLAVING or by exposure to ethylene oxide Gas.</a:t>
            </a:r>
          </a:p>
          <a:p>
            <a:pPr>
              <a:buFont typeface="Wingdings" panose="05000000000000000000" pitchFamily="2" charset="2"/>
              <a:buChar char="Ø"/>
            </a:pPr>
            <a:r>
              <a:rPr lang="en-US" sz="2400" dirty="0" smtClean="0"/>
              <a:t>Frequent Hand Washing is an important safety precaution and should be carried out whenever there is visible contamination with blood or body fluid ,when changing glove ,after work has been completed, before leaving laboratory, eating, drinking,  smoking, changing contact lenses and using washroom facilities.</a:t>
            </a:r>
            <a:endParaRPr lang="en-IN" sz="2400" dirty="0"/>
          </a:p>
        </p:txBody>
      </p:sp>
    </p:spTree>
    <p:extLst>
      <p:ext uri="{BB962C8B-B14F-4D97-AF65-F5344CB8AC3E}">
        <p14:creationId xmlns:p14="http://schemas.microsoft.com/office/powerpoint/2010/main" val="1582643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699796" y="24039"/>
            <a:ext cx="8350898" cy="6526051"/>
          </a:xfrm>
          <a:prstGeom prst="rect">
            <a:avLst/>
          </a:prstGeom>
        </p:spPr>
      </p:pic>
    </p:spTree>
    <p:extLst>
      <p:ext uri="{BB962C8B-B14F-4D97-AF65-F5344CB8AC3E}">
        <p14:creationId xmlns:p14="http://schemas.microsoft.com/office/powerpoint/2010/main" val="2601676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07" y="631869"/>
            <a:ext cx="9720072" cy="1499616"/>
          </a:xfrm>
          <a:solidFill>
            <a:srgbClr val="002060"/>
          </a:solidFill>
        </p:spPr>
        <p:txBody>
          <a:bodyPr/>
          <a:lstStyle/>
          <a:p>
            <a:r>
              <a:rPr lang="en-US" dirty="0"/>
              <a:t>Example of specific precautions include –</a:t>
            </a:r>
            <a:br>
              <a:rPr lang="en-US" dirty="0"/>
            </a:br>
            <a:endParaRPr lang="en-IN" dirty="0"/>
          </a:p>
        </p:txBody>
      </p:sp>
      <p:sp>
        <p:nvSpPr>
          <p:cNvPr id="3" name="Content Placeholder 2"/>
          <p:cNvSpPr>
            <a:spLocks noGrp="1"/>
          </p:cNvSpPr>
          <p:nvPr>
            <p:ph idx="1"/>
          </p:nvPr>
        </p:nvSpPr>
        <p:spPr>
          <a:solidFill>
            <a:srgbClr val="0070C0"/>
          </a:solidFill>
        </p:spPr>
        <p:txBody>
          <a:bodyPr/>
          <a:lstStyle/>
          <a:p>
            <a:pPr>
              <a:buFont typeface="Wingdings" panose="05000000000000000000" pitchFamily="2" charset="2"/>
              <a:buChar char="Ø"/>
            </a:pPr>
            <a:r>
              <a:rPr lang="en-US" sz="3200" dirty="0" smtClean="0"/>
              <a:t>When specimens are obtained from patients they should be placed into leak proof primary container with secure closure. When being transported to the laboratory, the primary specimen container should be placed into secondary container that would contain the specimen in any case if the primary container is broken or leaked in transportation.</a:t>
            </a:r>
          </a:p>
          <a:p>
            <a:pPr marL="0" indent="0">
              <a:buNone/>
            </a:pPr>
            <a:endParaRPr lang="en-IN" dirty="0"/>
          </a:p>
        </p:txBody>
      </p:sp>
    </p:spTree>
    <p:extLst>
      <p:ext uri="{BB962C8B-B14F-4D97-AF65-F5344CB8AC3E}">
        <p14:creationId xmlns:p14="http://schemas.microsoft.com/office/powerpoint/2010/main" val="2898118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Unfortunately :</a:t>
            </a:r>
            <a:endParaRPr lang="en-IN" dirty="0"/>
          </a:p>
        </p:txBody>
      </p:sp>
      <p:sp>
        <p:nvSpPr>
          <p:cNvPr id="3" name="Content Placeholder 2"/>
          <p:cNvSpPr>
            <a:spLocks noGrp="1"/>
          </p:cNvSpPr>
          <p:nvPr>
            <p:ph idx="1"/>
          </p:nvPr>
        </p:nvSpPr>
        <p:spPr>
          <a:xfrm>
            <a:off x="1024128" y="2270234"/>
            <a:ext cx="9664893" cy="4039126"/>
          </a:xfrm>
          <a:solidFill>
            <a:srgbClr val="0070C0"/>
          </a:solidFill>
        </p:spPr>
        <p:txBody>
          <a:bodyPr>
            <a:normAutofit/>
          </a:bodyPr>
          <a:lstStyle/>
          <a:p>
            <a:pPr marL="0" indent="0">
              <a:buNone/>
            </a:pPr>
            <a:r>
              <a:rPr lang="en-IN" dirty="0" smtClean="0"/>
              <a:t>Source </a:t>
            </a:r>
            <a:r>
              <a:rPr lang="en-IN" dirty="0"/>
              <a:t>HIV </a:t>
            </a:r>
            <a:r>
              <a:rPr lang="en-IN" dirty="0" smtClean="0"/>
              <a:t>Testing: Available </a:t>
            </a:r>
            <a:r>
              <a:rPr lang="en-IN" dirty="0"/>
              <a:t>source with confirmed HIV:</a:t>
            </a:r>
          </a:p>
          <a:p>
            <a:pPr>
              <a:buFont typeface="Wingdings" panose="05000000000000000000" pitchFamily="2" charset="2"/>
              <a:buChar char="q"/>
            </a:pPr>
            <a:r>
              <a:rPr lang="en-IN" dirty="0" smtClean="0"/>
              <a:t>Current viral load.</a:t>
            </a:r>
          </a:p>
          <a:p>
            <a:pPr>
              <a:buFont typeface="Wingdings" panose="05000000000000000000" pitchFamily="2" charset="2"/>
              <a:buChar char="q"/>
            </a:pPr>
            <a:r>
              <a:rPr lang="en-IN" dirty="0" smtClean="0"/>
              <a:t>Resistance </a:t>
            </a:r>
            <a:r>
              <a:rPr lang="en-IN" dirty="0"/>
              <a:t>test result.</a:t>
            </a:r>
          </a:p>
          <a:p>
            <a:pPr>
              <a:buFont typeface="Wingdings" panose="05000000000000000000" pitchFamily="2" charset="2"/>
              <a:buChar char="q"/>
            </a:pPr>
            <a:r>
              <a:rPr lang="en-IN" dirty="0"/>
              <a:t>Current antiretroviral therapy (ART) regimen.</a:t>
            </a:r>
          </a:p>
          <a:p>
            <a:pPr>
              <a:buFont typeface="Wingdings" panose="05000000000000000000" pitchFamily="2" charset="2"/>
              <a:buChar char="q"/>
            </a:pPr>
            <a:r>
              <a:rPr lang="en-IN" dirty="0"/>
              <a:t>Previous regimens.</a:t>
            </a:r>
          </a:p>
          <a:p>
            <a:pPr>
              <a:buFont typeface="Wingdings" panose="05000000000000000000" pitchFamily="2" charset="2"/>
              <a:buChar char="q"/>
            </a:pPr>
            <a:r>
              <a:rPr lang="en-IN" dirty="0" smtClean="0"/>
              <a:t>Contact information for prescriber (s.) </a:t>
            </a:r>
          </a:p>
          <a:p>
            <a:pPr>
              <a:buFont typeface="Wingdings" panose="05000000000000000000" pitchFamily="2" charset="2"/>
              <a:buChar char="q"/>
            </a:pPr>
            <a:r>
              <a:rPr lang="en-IN" dirty="0" smtClean="0"/>
              <a:t>Do </a:t>
            </a:r>
            <a:r>
              <a:rPr lang="en-IN" dirty="0"/>
              <a:t>not delay PEP initiation while  waiting for test results.</a:t>
            </a:r>
          </a:p>
          <a:p>
            <a:pPr>
              <a:buFont typeface="Wingdings" panose="05000000000000000000" pitchFamily="2" charset="2"/>
              <a:buChar char="q"/>
            </a:pPr>
            <a:endParaRPr lang="en-IN" dirty="0"/>
          </a:p>
        </p:txBody>
      </p:sp>
      <p:sp>
        <p:nvSpPr>
          <p:cNvPr id="5" name="Explosion 2 4"/>
          <p:cNvSpPr/>
          <p:nvPr/>
        </p:nvSpPr>
        <p:spPr>
          <a:xfrm>
            <a:off x="4498428" y="-158391"/>
            <a:ext cx="5381296" cy="254423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000" cap="all" spc="100">
                <a:solidFill>
                  <a:prstClr val="white">
                    <a:lumMod val="95000"/>
                    <a:lumOff val="5000"/>
                  </a:prstClr>
                </a:solidFill>
                <a:latin typeface="Tw Cen MT Condensed" panose="020B0606020104020203"/>
                <a:ea typeface="+mj-ea"/>
                <a:cs typeface="+mj-cs"/>
              </a:rPr>
              <a:t>Exposure </a:t>
            </a:r>
            <a:endParaRPr lang="en-IN" dirty="0"/>
          </a:p>
        </p:txBody>
      </p:sp>
    </p:spTree>
    <p:extLst>
      <p:ext uri="{BB962C8B-B14F-4D97-AF65-F5344CB8AC3E}">
        <p14:creationId xmlns:p14="http://schemas.microsoft.com/office/powerpoint/2010/main" val="509658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IN" dirty="0"/>
              <a:t>Available source with unknown HIV status</a:t>
            </a:r>
          </a:p>
        </p:txBody>
      </p:sp>
      <p:sp>
        <p:nvSpPr>
          <p:cNvPr id="3" name="Content Placeholder 2"/>
          <p:cNvSpPr>
            <a:spLocks noGrp="1"/>
          </p:cNvSpPr>
          <p:nvPr>
            <p:ph idx="1"/>
          </p:nvPr>
        </p:nvSpPr>
        <p:spPr>
          <a:solidFill>
            <a:srgbClr val="0070C0"/>
          </a:solidFill>
        </p:spPr>
        <p:txBody>
          <a:bodyPr/>
          <a:lstStyle/>
          <a:p>
            <a:pPr algn="just">
              <a:lnSpc>
                <a:spcPct val="150000"/>
              </a:lnSpc>
              <a:buFont typeface="Wingdings" pitchFamily="2" charset="2"/>
              <a:buChar char="Ø"/>
            </a:pPr>
            <a:r>
              <a:rPr lang="en-US" sz="2800" dirty="0">
                <a:latin typeface="Times New Roman" pitchFamily="18" charset="0"/>
                <a:cs typeface="Times New Roman" pitchFamily="18" charset="0"/>
              </a:rPr>
              <a:t>Inform the source of the exposure incident.</a:t>
            </a:r>
          </a:p>
          <a:p>
            <a:pPr algn="just">
              <a:lnSpc>
                <a:spcPct val="150000"/>
              </a:lnSpc>
              <a:buFont typeface="Wingdings" pitchFamily="2" charset="2"/>
              <a:buChar char="Ø"/>
            </a:pPr>
            <a:r>
              <a:rPr lang="en-US" sz="2800" dirty="0">
                <a:latin typeface="Times New Roman" pitchFamily="18" charset="0"/>
                <a:cs typeface="Times New Roman" pitchFamily="18" charset="0"/>
              </a:rPr>
              <a:t>Perform HIV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test.</a:t>
            </a:r>
          </a:p>
          <a:p>
            <a:pPr algn="just">
              <a:lnSpc>
                <a:spcPct val="150000"/>
              </a:lnSpc>
              <a:buFont typeface="Wingdings" pitchFamily="2" charset="2"/>
              <a:buChar char="Ø"/>
            </a:pPr>
            <a:r>
              <a:rPr lang="en-US" sz="2800" dirty="0">
                <a:latin typeface="Times New Roman" pitchFamily="18" charset="0"/>
                <a:cs typeface="Times New Roman" pitchFamily="18" charset="0"/>
              </a:rPr>
              <a:t>Assess the source patient for risk of HIV acquisition within the past 4 weeks acute HIV infection).</a:t>
            </a:r>
          </a:p>
          <a:p>
            <a:endParaRPr lang="en-IN" dirty="0"/>
          </a:p>
        </p:txBody>
      </p:sp>
    </p:spTree>
    <p:extLst>
      <p:ext uri="{BB962C8B-B14F-4D97-AF65-F5344CB8AC3E}">
        <p14:creationId xmlns:p14="http://schemas.microsoft.com/office/powerpoint/2010/main" val="3082354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IN" dirty="0"/>
              <a:t>Unknown unavailable source </a:t>
            </a:r>
          </a:p>
        </p:txBody>
      </p:sp>
      <p:sp>
        <p:nvSpPr>
          <p:cNvPr id="3" name="Content Placeholder 2"/>
          <p:cNvSpPr>
            <a:spLocks noGrp="1"/>
          </p:cNvSpPr>
          <p:nvPr>
            <p:ph idx="1"/>
          </p:nvPr>
        </p:nvSpPr>
        <p:spPr>
          <a:solidFill>
            <a:srgbClr val="0070C0"/>
          </a:solidFill>
        </p:spPr>
        <p:txBody>
          <a:bodyPr/>
          <a:lstStyle/>
          <a:p>
            <a:pPr>
              <a:lnSpc>
                <a:spcPct val="200000"/>
              </a:lnSpc>
              <a:buFont typeface="Wingdings" pitchFamily="2" charset="2"/>
              <a:buChar char="Ø"/>
            </a:pPr>
            <a:r>
              <a:rPr lang="en-US" sz="2800" dirty="0">
                <a:latin typeface="Times New Roman" pitchFamily="18" charset="0"/>
                <a:cs typeface="Times New Roman" pitchFamily="18" charset="0"/>
              </a:rPr>
              <a:t>Assess the exposure to identify the exposed individuals risk of HIV infection.</a:t>
            </a:r>
          </a:p>
          <a:p>
            <a:pPr>
              <a:lnSpc>
                <a:spcPct val="200000"/>
              </a:lnSpc>
              <a:buFont typeface="Wingdings" pitchFamily="2" charset="2"/>
              <a:buChar char="Ø"/>
            </a:pPr>
            <a:r>
              <a:rPr lang="en-US" sz="2800" dirty="0">
                <a:latin typeface="Times New Roman" pitchFamily="18" charset="0"/>
                <a:cs typeface="Times New Roman" pitchFamily="18" charset="0"/>
              </a:rPr>
              <a:t>Assume the source has HIV </a:t>
            </a:r>
            <a:r>
              <a:rPr lang="en-US" sz="2800" dirty="0" smtClean="0">
                <a:latin typeface="Times New Roman" pitchFamily="18" charset="0"/>
                <a:cs typeface="Times New Roman" pitchFamily="18" charset="0"/>
              </a:rPr>
              <a:t>until </a:t>
            </a:r>
            <a:r>
              <a:rPr lang="en-US" sz="2800" dirty="0">
                <a:latin typeface="Times New Roman" pitchFamily="18" charset="0"/>
                <a:cs typeface="Times New Roman" pitchFamily="18" charset="0"/>
              </a:rPr>
              <a:t>proven </a:t>
            </a:r>
            <a:r>
              <a:rPr lang="en-US" sz="2800" dirty="0" smtClean="0">
                <a:latin typeface="Times New Roman" pitchFamily="18" charset="0"/>
                <a:cs typeface="Times New Roman" pitchFamily="18" charset="0"/>
              </a:rPr>
              <a:t>otherwise.</a:t>
            </a:r>
            <a:endParaRPr lang="en-US" sz="2800"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534600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Notification of health care worker who are exposed accidentally: </a:t>
            </a:r>
            <a:br>
              <a:rPr lang="en-IN" dirty="0"/>
            </a:br>
            <a:endParaRPr lang="en-IN" dirty="0"/>
          </a:p>
        </p:txBody>
      </p:sp>
      <p:sp>
        <p:nvSpPr>
          <p:cNvPr id="3" name="Content Placeholder 2"/>
          <p:cNvSpPr>
            <a:spLocks noGrp="1"/>
          </p:cNvSpPr>
          <p:nvPr>
            <p:ph idx="1"/>
          </p:nvPr>
        </p:nvSpPr>
        <p:spPr>
          <a:xfrm>
            <a:off x="1024128" y="1576553"/>
            <a:ext cx="10442658" cy="5013434"/>
          </a:xfrm>
          <a:solidFill>
            <a:srgbClr val="7030A0"/>
          </a:solidFill>
        </p:spPr>
        <p:txBody>
          <a:bodyPr>
            <a:normAutofit fontScale="85000" lnSpcReduction="20000"/>
          </a:bodyPr>
          <a:lstStyle/>
          <a:p>
            <a:pPr marL="0" indent="0">
              <a:lnSpc>
                <a:spcPct val="150000"/>
              </a:lnSpc>
              <a:buNone/>
            </a:pPr>
            <a:r>
              <a:rPr lang="en-US" sz="20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1. Exposed </a:t>
            </a:r>
            <a:r>
              <a:rPr lang="en-US" sz="2300" dirty="0">
                <a:latin typeface="Times New Roman" pitchFamily="18" charset="0"/>
                <a:cs typeface="Times New Roman" pitchFamily="18" charset="0"/>
              </a:rPr>
              <a:t>area must be washed with soap and water. Blood and other body fluid must be removed and clean under running tap water with soap. </a:t>
            </a:r>
          </a:p>
          <a:p>
            <a:pPr marL="0" indent="0">
              <a:lnSpc>
                <a:spcPct val="150000"/>
              </a:lnSpc>
              <a:buNone/>
            </a:pPr>
            <a:r>
              <a:rPr lang="en-US" sz="2300" dirty="0" smtClean="0">
                <a:latin typeface="Times New Roman" pitchFamily="18" charset="0"/>
                <a:cs typeface="Times New Roman" pitchFamily="18" charset="0"/>
              </a:rPr>
              <a:t> 2.Notify </a:t>
            </a:r>
            <a:r>
              <a:rPr lang="en-US" sz="2300" dirty="0">
                <a:latin typeface="Times New Roman" pitchFamily="18" charset="0"/>
                <a:cs typeface="Times New Roman" pitchFamily="18" charset="0"/>
              </a:rPr>
              <a:t>the accident to hospital </a:t>
            </a:r>
            <a:r>
              <a:rPr lang="en-US" sz="2300" dirty="0" smtClean="0">
                <a:latin typeface="Times New Roman" pitchFamily="18" charset="0"/>
                <a:cs typeface="Times New Roman" pitchFamily="18" charset="0"/>
              </a:rPr>
              <a:t>authority and</a:t>
            </a:r>
            <a:endParaRPr lang="en-US" sz="2300" dirty="0">
              <a:latin typeface="Times New Roman" pitchFamily="18" charset="0"/>
              <a:cs typeface="Times New Roman" pitchFamily="18" charset="0"/>
            </a:endParaRPr>
          </a:p>
          <a:p>
            <a:pPr marL="0" indent="0">
              <a:lnSpc>
                <a:spcPct val="150000"/>
              </a:lnSpc>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3. </a:t>
            </a:r>
            <a:r>
              <a:rPr lang="en-US" sz="2300" dirty="0">
                <a:latin typeface="Times New Roman" pitchFamily="18" charset="0"/>
                <a:cs typeface="Times New Roman" pitchFamily="18" charset="0"/>
              </a:rPr>
              <a:t>and exposed person is evaluated for serological evidence of HIV infection as soon as possible after accident. If found positive immediately after </a:t>
            </a:r>
            <a:r>
              <a:rPr lang="en-US" sz="2300" dirty="0" smtClean="0">
                <a:latin typeface="Times New Roman" pitchFamily="18" charset="0"/>
                <a:cs typeface="Times New Roman" pitchFamily="18" charset="0"/>
              </a:rPr>
              <a:t>infection, it </a:t>
            </a:r>
            <a:r>
              <a:rPr lang="en-US" sz="2300" dirty="0">
                <a:latin typeface="Times New Roman" pitchFamily="18" charset="0"/>
                <a:cs typeface="Times New Roman" pitchFamily="18" charset="0"/>
              </a:rPr>
              <a:t>can be concluded that the accident is not a cause of seropositive result as it takes minimum 2 weeks for seroconversion</a:t>
            </a:r>
            <a:r>
              <a:rPr lang="en-US" sz="2300" dirty="0" smtClean="0">
                <a:latin typeface="Times New Roman" pitchFamily="18" charset="0"/>
                <a:cs typeface="Times New Roman" pitchFamily="18" charset="0"/>
              </a:rPr>
              <a:t>.</a:t>
            </a:r>
          </a:p>
          <a:p>
            <a:pPr marL="0" indent="0">
              <a:lnSpc>
                <a:spcPct val="150000"/>
              </a:lnSpc>
              <a:buNone/>
            </a:pP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If found negative then evaluation is repeated after ½ month, 3 months,6 months and 12 months after exposure. </a:t>
            </a:r>
            <a:endParaRPr lang="en-US" sz="2300" dirty="0" smtClean="0">
              <a:latin typeface="Times New Roman" pitchFamily="18" charset="0"/>
              <a:cs typeface="Times New Roman" pitchFamily="18" charset="0"/>
            </a:endParaRPr>
          </a:p>
          <a:p>
            <a:pPr marL="0" indent="0">
              <a:lnSpc>
                <a:spcPct val="150000"/>
              </a:lnSpc>
              <a:buNone/>
            </a:pPr>
            <a:r>
              <a:rPr lang="en-US" sz="2400" dirty="0" smtClean="0">
                <a:solidFill>
                  <a:srgbClr val="FFFF00"/>
                </a:solidFill>
                <a:latin typeface="Times New Roman" pitchFamily="18" charset="0"/>
                <a:cs typeface="Times New Roman" pitchFamily="18" charset="0"/>
              </a:rPr>
              <a:t>If </a:t>
            </a:r>
            <a:r>
              <a:rPr lang="en-US" sz="2400" dirty="0">
                <a:solidFill>
                  <a:srgbClr val="FFFF00"/>
                </a:solidFill>
                <a:latin typeface="Times New Roman" pitchFamily="18" charset="0"/>
                <a:cs typeface="Times New Roman" pitchFamily="18" charset="0"/>
              </a:rPr>
              <a:t>still negative it can be concluded that HIV transmission did not occur. If found positive after 2 weeks, the opinion of expert to be sought. </a:t>
            </a:r>
          </a:p>
          <a:p>
            <a:endParaRPr lang="en-IN" dirty="0"/>
          </a:p>
        </p:txBody>
      </p:sp>
    </p:spTree>
    <p:extLst>
      <p:ext uri="{BB962C8B-B14F-4D97-AF65-F5344CB8AC3E}">
        <p14:creationId xmlns:p14="http://schemas.microsoft.com/office/powerpoint/2010/main" val="761038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449" y="585216"/>
            <a:ext cx="10721971" cy="1218870"/>
          </a:xfrm>
          <a:solidFill>
            <a:srgbClr val="002060"/>
          </a:solidFill>
        </p:spPr>
        <p:txBody>
          <a:bodyPr/>
          <a:lstStyle/>
          <a:p>
            <a:r>
              <a:rPr lang="en-IN" dirty="0" smtClean="0"/>
              <a:t>Information and Training-</a:t>
            </a:r>
            <a:endParaRPr lang="en-IN" dirty="0"/>
          </a:p>
        </p:txBody>
      </p:sp>
      <p:sp>
        <p:nvSpPr>
          <p:cNvPr id="3" name="Content Placeholder 2"/>
          <p:cNvSpPr>
            <a:spLocks noGrp="1"/>
          </p:cNvSpPr>
          <p:nvPr>
            <p:ph idx="1"/>
          </p:nvPr>
        </p:nvSpPr>
        <p:spPr>
          <a:xfrm>
            <a:off x="641131" y="1692166"/>
            <a:ext cx="10962289" cy="5165834"/>
          </a:xfrm>
          <a:solidFill>
            <a:srgbClr val="0070C0"/>
          </a:solidFill>
        </p:spPr>
        <p:txBody>
          <a:bodyPr>
            <a:normAutofit/>
          </a:bodyPr>
          <a:lstStyle/>
          <a:p>
            <a:pPr>
              <a:buFont typeface="Wingdings" panose="05000000000000000000" pitchFamily="2" charset="2"/>
              <a:buChar char="q"/>
            </a:pPr>
            <a:r>
              <a:rPr lang="en-IN" dirty="0" smtClean="0"/>
              <a:t>In</a:t>
            </a:r>
            <a:r>
              <a:rPr lang="en-IN" sz="2400" dirty="0" smtClean="0"/>
              <a:t> order to protect Hospital workers , the hospital authorities must provide general information about the danger to be faced in practices, the ways in which AIDS and Hepatitis are transmitted and must give general training with mass awareness to the hospital staff.</a:t>
            </a:r>
          </a:p>
          <a:p>
            <a:pPr marL="0" indent="0">
              <a:buNone/>
            </a:pPr>
            <a:endParaRPr lang="en-IN" sz="2400" dirty="0" smtClean="0"/>
          </a:p>
          <a:p>
            <a:pPr>
              <a:buFont typeface="Wingdings" panose="05000000000000000000" pitchFamily="2" charset="2"/>
              <a:buChar char="q"/>
            </a:pPr>
            <a:r>
              <a:rPr lang="en-IN" sz="2400" dirty="0" smtClean="0"/>
              <a:t>It can be concluded that hospital staff and authorities other are equally responsible and accountable for transmission of these hospital-acquired information. Legally hospital is bound to provide such facilities to its staff, which prevent the transmission, but morally staff is also equally responsible if the staff does not fallow STANDAED PRACTICES--</a:t>
            </a:r>
          </a:p>
          <a:p>
            <a:pPr>
              <a:buFont typeface="Wingdings" panose="05000000000000000000" pitchFamily="2" charset="2"/>
              <a:buChar char="q"/>
            </a:pPr>
            <a:endParaRPr lang="en-IN" sz="2400" dirty="0" smtClean="0"/>
          </a:p>
          <a:p>
            <a:pPr>
              <a:buFont typeface="Wingdings" panose="05000000000000000000" pitchFamily="2" charset="2"/>
              <a:buChar char="q"/>
            </a:pPr>
            <a:r>
              <a:rPr lang="en-IN" sz="2400" dirty="0" smtClean="0"/>
              <a:t>Professional risk liability and compensation is another controversial issue ,which is very difficult to prove in the event of detecting positive casas as attributability is not actually established.</a:t>
            </a:r>
          </a:p>
          <a:p>
            <a:endParaRPr lang="en-IN" dirty="0" smtClean="0"/>
          </a:p>
          <a:p>
            <a:endParaRPr lang="en-IN" dirty="0"/>
          </a:p>
        </p:txBody>
      </p:sp>
    </p:spTree>
    <p:extLst>
      <p:ext uri="{BB962C8B-B14F-4D97-AF65-F5344CB8AC3E}">
        <p14:creationId xmlns:p14="http://schemas.microsoft.com/office/powerpoint/2010/main" val="149724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01134"/>
            <a:ext cx="9720072" cy="1499616"/>
          </a:xfrm>
        </p:spPr>
        <p:txBody>
          <a:bodyPr/>
          <a:lstStyle/>
          <a:p>
            <a:endParaRPr lang="en-IN" dirty="0"/>
          </a:p>
        </p:txBody>
      </p:sp>
      <p:sp>
        <p:nvSpPr>
          <p:cNvPr id="3" name="Content Placeholder 2"/>
          <p:cNvSpPr>
            <a:spLocks noGrp="1"/>
          </p:cNvSpPr>
          <p:nvPr>
            <p:ph idx="1"/>
          </p:nvPr>
        </p:nvSpPr>
        <p:spPr>
          <a:xfrm>
            <a:off x="246362" y="0"/>
            <a:ext cx="11420121" cy="5826092"/>
          </a:xfrm>
          <a:solidFill>
            <a:srgbClr val="7030A0"/>
          </a:solidFill>
        </p:spPr>
        <p:txBody>
          <a:bodyPr/>
          <a:lstStyle/>
          <a:p>
            <a:r>
              <a:rPr lang="en-IN" dirty="0" smtClean="0"/>
              <a:t>              </a:t>
            </a:r>
          </a:p>
          <a:p>
            <a:endParaRPr lang="en-IN" dirty="0"/>
          </a:p>
          <a:p>
            <a:endParaRPr lang="en-IN" dirty="0" smtClean="0"/>
          </a:p>
          <a:p>
            <a:pPr algn="ctr"/>
            <a:r>
              <a:rPr lang="en-IN" sz="3600" dirty="0"/>
              <a:t> </a:t>
            </a:r>
            <a:r>
              <a:rPr lang="en-IN" sz="3600" dirty="0" smtClean="0"/>
              <a:t>    The only answer of many question is Adapt </a:t>
            </a:r>
          </a:p>
          <a:p>
            <a:pPr algn="ctr"/>
            <a:r>
              <a:rPr lang="en-IN" sz="4800" dirty="0"/>
              <a:t> </a:t>
            </a:r>
            <a:r>
              <a:rPr lang="en-IN" sz="4800" dirty="0" smtClean="0"/>
              <a:t> UNIVERSAL PRECAUTIONS</a:t>
            </a:r>
            <a:endParaRPr lang="en-IN" sz="4800" dirty="0"/>
          </a:p>
        </p:txBody>
      </p:sp>
    </p:spTree>
    <p:extLst>
      <p:ext uri="{BB962C8B-B14F-4D97-AF65-F5344CB8AC3E}">
        <p14:creationId xmlns:p14="http://schemas.microsoft.com/office/powerpoint/2010/main" val="167394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408260"/>
          </a:xfrm>
          <a:solidFill>
            <a:srgbClr val="002060"/>
          </a:solidFill>
        </p:spPr>
        <p:txBody>
          <a:bodyPr>
            <a:normAutofit/>
          </a:bodyPr>
          <a:lstStyle/>
          <a:p>
            <a:r>
              <a:rPr lang="en-US" sz="9600" dirty="0" smtClean="0"/>
              <a:t>           </a:t>
            </a:r>
            <a:r>
              <a:rPr lang="en-US" sz="9600" dirty="0" smtClean="0">
                <a:solidFill>
                  <a:srgbClr val="FFFF00"/>
                </a:solidFill>
              </a:rPr>
              <a:t>Thank you</a:t>
            </a:r>
            <a:endParaRPr lang="en-IN" sz="9600" dirty="0">
              <a:solidFill>
                <a:srgbClr val="FFFF00"/>
              </a:solidFill>
            </a:endParaRPr>
          </a:p>
        </p:txBody>
      </p:sp>
    </p:spTree>
    <p:extLst>
      <p:ext uri="{BB962C8B-B14F-4D97-AF65-F5344CB8AC3E}">
        <p14:creationId xmlns:p14="http://schemas.microsoft.com/office/powerpoint/2010/main" val="197900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smtClean="0">
                <a:solidFill>
                  <a:srgbClr val="FF6600"/>
                </a:solidFill>
              </a:rPr>
              <a:t>Principle</a:t>
            </a:r>
            <a:endParaRPr lang="en-IN" dirty="0">
              <a:solidFill>
                <a:srgbClr val="FF6600"/>
              </a:solidFill>
            </a:endParaRPr>
          </a:p>
        </p:txBody>
      </p:sp>
      <p:sp>
        <p:nvSpPr>
          <p:cNvPr id="3" name="Content Placeholder 2"/>
          <p:cNvSpPr>
            <a:spLocks noGrp="1"/>
          </p:cNvSpPr>
          <p:nvPr>
            <p:ph idx="1"/>
          </p:nvPr>
        </p:nvSpPr>
        <p:spPr>
          <a:xfrm>
            <a:off x="1024128" y="2144684"/>
            <a:ext cx="9720073" cy="4338494"/>
          </a:xfrm>
          <a:solidFill>
            <a:srgbClr val="002060"/>
          </a:solidFill>
        </p:spPr>
        <p:txBody>
          <a:bodyPr>
            <a:normAutofit/>
          </a:bodyPr>
          <a:lstStyle/>
          <a:p>
            <a:r>
              <a:rPr lang="en-US" sz="3600" dirty="0" smtClean="0"/>
              <a:t>      Using the </a:t>
            </a:r>
            <a:r>
              <a:rPr lang="en-US" sz="3600" dirty="0" smtClean="0">
                <a:solidFill>
                  <a:srgbClr val="FFFF00"/>
                </a:solidFill>
              </a:rPr>
              <a:t>“better safe than sorry” </a:t>
            </a:r>
            <a:r>
              <a:rPr lang="en-US" sz="3600" dirty="0" smtClean="0"/>
              <a:t>principle  universal precautions are based on the assumption that blood and certain body fluids of all people carry HIV, HBV and other blood borne pathogens.</a:t>
            </a:r>
          </a:p>
          <a:p>
            <a:endParaRPr lang="en-US" dirty="0"/>
          </a:p>
          <a:p>
            <a:r>
              <a:rPr lang="en-US" sz="2800" dirty="0" smtClean="0"/>
              <a:t>By 1987 CDC recommended that to prevent transmission of HIV, precautions for handling blood and body fluids </a:t>
            </a:r>
            <a:r>
              <a:rPr lang="en-US" sz="2800" dirty="0" smtClean="0">
                <a:solidFill>
                  <a:srgbClr val="FFFF00"/>
                </a:solidFill>
              </a:rPr>
              <a:t>apply to all patients regardless of diagnosis.</a:t>
            </a:r>
            <a:r>
              <a:rPr lang="en-US" sz="2800" dirty="0" smtClean="0"/>
              <a:t> This system has been called “Universal Precautions”</a:t>
            </a:r>
            <a:endParaRPr lang="en-IN" sz="2800" dirty="0"/>
          </a:p>
        </p:txBody>
      </p:sp>
    </p:spTree>
    <p:extLst>
      <p:ext uri="{BB962C8B-B14F-4D97-AF65-F5344CB8AC3E}">
        <p14:creationId xmlns:p14="http://schemas.microsoft.com/office/powerpoint/2010/main" val="3277544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619125" y="111529"/>
            <a:ext cx="8810625" cy="6614875"/>
          </a:xfrm>
          <a:prstGeom prst="rect">
            <a:avLst/>
          </a:prstGeom>
        </p:spPr>
      </p:pic>
    </p:spTree>
    <p:extLst>
      <p:ext uri="{BB962C8B-B14F-4D97-AF65-F5344CB8AC3E}">
        <p14:creationId xmlns:p14="http://schemas.microsoft.com/office/powerpoint/2010/main" val="365567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94986" y="0"/>
            <a:ext cx="9042400" cy="6781800"/>
          </a:xfrm>
          <a:prstGeom prst="rect">
            <a:avLst/>
          </a:prstGeom>
        </p:spPr>
      </p:pic>
    </p:spTree>
    <p:extLst>
      <p:ext uri="{BB962C8B-B14F-4D97-AF65-F5344CB8AC3E}">
        <p14:creationId xmlns:p14="http://schemas.microsoft.com/office/powerpoint/2010/main" val="830000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rgbClr val="FFFF00"/>
                </a:solidFill>
              </a:rPr>
              <a:t>Modes of Specific protections</a:t>
            </a:r>
            <a:endParaRPr lang="en-IN" dirty="0">
              <a:solidFill>
                <a:srgbClr val="FFFF00"/>
              </a:solidFill>
            </a:endParaRPr>
          </a:p>
        </p:txBody>
      </p:sp>
      <p:sp>
        <p:nvSpPr>
          <p:cNvPr id="3" name="Content Placeholder 2"/>
          <p:cNvSpPr>
            <a:spLocks noGrp="1"/>
          </p:cNvSpPr>
          <p:nvPr>
            <p:ph idx="1"/>
          </p:nvPr>
        </p:nvSpPr>
        <p:spPr>
          <a:solidFill>
            <a:srgbClr val="00B050"/>
          </a:solidFill>
        </p:spPr>
        <p:txBody>
          <a:bodyPr>
            <a:normAutofit/>
          </a:bodyPr>
          <a:lstStyle/>
          <a:p>
            <a:pPr marL="457200" indent="-457200">
              <a:buFont typeface="+mj-lt"/>
              <a:buAutoNum type="arabicPeriod"/>
            </a:pPr>
            <a:r>
              <a:rPr lang="en-US" sz="4800" dirty="0" smtClean="0"/>
              <a:t>Barrier protection.</a:t>
            </a:r>
          </a:p>
          <a:p>
            <a:pPr marL="457200" indent="-457200">
              <a:buFont typeface="+mj-lt"/>
              <a:buAutoNum type="arabicPeriod"/>
            </a:pPr>
            <a:r>
              <a:rPr lang="en-US" sz="4800" dirty="0" smtClean="0"/>
              <a:t>Hand washing.</a:t>
            </a:r>
          </a:p>
          <a:p>
            <a:pPr marL="457200" indent="-457200">
              <a:buFont typeface="+mj-lt"/>
              <a:buAutoNum type="arabicPeriod"/>
            </a:pPr>
            <a:r>
              <a:rPr lang="en-US" sz="4800" dirty="0" smtClean="0"/>
              <a:t>Handling instrument with caution.</a:t>
            </a:r>
            <a:endParaRPr lang="en-IN" sz="4800" dirty="0"/>
          </a:p>
        </p:txBody>
      </p:sp>
    </p:spTree>
    <p:extLst>
      <p:ext uri="{BB962C8B-B14F-4D97-AF65-F5344CB8AC3E}">
        <p14:creationId xmlns:p14="http://schemas.microsoft.com/office/powerpoint/2010/main" val="1150400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333374" y="362715"/>
            <a:ext cx="8677276" cy="6495285"/>
          </a:xfrm>
          <a:prstGeom prst="rect">
            <a:avLst/>
          </a:prstGeom>
        </p:spPr>
      </p:pic>
    </p:spTree>
    <p:extLst>
      <p:ext uri="{BB962C8B-B14F-4D97-AF65-F5344CB8AC3E}">
        <p14:creationId xmlns:p14="http://schemas.microsoft.com/office/powerpoint/2010/main" val="3626428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IN" dirty="0"/>
              <a:t>Prevention and control A two-tiered approach </a:t>
            </a:r>
          </a:p>
        </p:txBody>
      </p:sp>
      <p:sp>
        <p:nvSpPr>
          <p:cNvPr id="3" name="Content Placeholder 2"/>
          <p:cNvSpPr>
            <a:spLocks noGrp="1"/>
          </p:cNvSpPr>
          <p:nvPr>
            <p:ph idx="1"/>
          </p:nvPr>
        </p:nvSpPr>
        <p:spPr>
          <a:xfrm>
            <a:off x="1024128" y="2084832"/>
            <a:ext cx="9720073" cy="4673320"/>
          </a:xfrm>
          <a:solidFill>
            <a:srgbClr val="7030A0"/>
          </a:solidFill>
        </p:spPr>
        <p:txBody>
          <a:bodyPr/>
          <a:lstStyle/>
          <a:p>
            <a:r>
              <a:rPr lang="en-US" sz="2800" dirty="0">
                <a:latin typeface="Times New Roman" pitchFamily="18" charset="0"/>
                <a:cs typeface="Times New Roman" pitchFamily="18" charset="0"/>
              </a:rPr>
              <a:t>A two-tiered approach to precautions is used to interrupt the mode of transmission of infections agents. </a:t>
            </a:r>
            <a:endParaRPr lang="en-US" sz="2800" dirty="0" smtClean="0">
              <a:latin typeface="Times New Roman" pitchFamily="18" charset="0"/>
              <a:cs typeface="Times New Roman" pitchFamily="18" charset="0"/>
            </a:endParaRPr>
          </a:p>
          <a:p>
            <a:r>
              <a:rPr lang="en-US" sz="2400" b="1" dirty="0">
                <a:solidFill>
                  <a:srgbClr val="FFFF00"/>
                </a:solidFill>
                <a:latin typeface="Times New Roman" pitchFamily="18" charset="0"/>
                <a:cs typeface="Times New Roman" pitchFamily="18" charset="0"/>
              </a:rPr>
              <a:t>Standard precautions:</a:t>
            </a:r>
            <a:r>
              <a:rPr lang="en-US" sz="2400" dirty="0">
                <a:solidFill>
                  <a:srgbClr val="FFFF00"/>
                </a:solidFill>
                <a:latin typeface="Times New Roman" pitchFamily="18" charset="0"/>
                <a:cs typeface="Times New Roman" pitchFamily="18" charset="0"/>
              </a:rPr>
              <a:t> </a:t>
            </a:r>
            <a:endParaRPr lang="en-US" sz="2400" dirty="0" smtClean="0">
              <a:solidFill>
                <a:srgbClr val="FFFF00"/>
              </a:solidFill>
              <a:latin typeface="Times New Roman" pitchFamily="18" charset="0"/>
              <a:cs typeface="Times New Roman" pitchFamily="18" charset="0"/>
            </a:endParaRPr>
          </a:p>
          <a:p>
            <a:pPr>
              <a:buFont typeface="Wingdings" panose="05000000000000000000" pitchFamily="2" charset="2"/>
              <a:buChar char="q"/>
            </a:pPr>
            <a:r>
              <a:rPr lang="en-US" sz="2800" dirty="0" smtClean="0">
                <a:latin typeface="Times New Roman" pitchFamily="18" charset="0"/>
                <a:cs typeface="Times New Roman" pitchFamily="18" charset="0"/>
              </a:rPr>
              <a:t>These </a:t>
            </a:r>
            <a:r>
              <a:rPr lang="en-US" sz="2800" dirty="0">
                <a:latin typeface="Times New Roman" pitchFamily="18" charset="0"/>
                <a:cs typeface="Times New Roman" pitchFamily="18" charset="0"/>
              </a:rPr>
              <a:t>refer to work practices that are </a:t>
            </a:r>
            <a:r>
              <a:rPr lang="en-US" sz="2800" u="sng" dirty="0">
                <a:latin typeface="Times New Roman" pitchFamily="18" charset="0"/>
                <a:cs typeface="Times New Roman" pitchFamily="18" charset="0"/>
              </a:rPr>
              <a:t>applied to all patients receiving care </a:t>
            </a:r>
            <a:r>
              <a:rPr lang="en-US" sz="2800" dirty="0">
                <a:latin typeface="Times New Roman" pitchFamily="18" charset="0"/>
                <a:cs typeface="Times New Roman" pitchFamily="18" charset="0"/>
              </a:rPr>
              <a:t>in health facilities, regardless of their diagnosis or presumed infectious status so as to minimize the risk of transmission of infectious agents in all situations. </a:t>
            </a:r>
            <a:endParaRPr lang="en-US" sz="2800" dirty="0" smtClean="0">
              <a:latin typeface="Times New Roman" pitchFamily="18" charset="0"/>
              <a:cs typeface="Times New Roman" pitchFamily="18" charset="0"/>
            </a:endParaRPr>
          </a:p>
          <a:p>
            <a:pPr>
              <a:buFont typeface="Wingdings" panose="05000000000000000000" pitchFamily="2" charset="2"/>
              <a:buChar char="q"/>
            </a:pPr>
            <a:r>
              <a:rPr lang="en-US" sz="2800" dirty="0" smtClean="0">
                <a:latin typeface="Times New Roman" pitchFamily="18" charset="0"/>
                <a:cs typeface="Times New Roman" pitchFamily="18" charset="0"/>
              </a:rPr>
              <a:t>Standard </a:t>
            </a:r>
            <a:r>
              <a:rPr lang="en-US" sz="2800" dirty="0">
                <a:latin typeface="Times New Roman" pitchFamily="18" charset="0"/>
                <a:cs typeface="Times New Roman" pitchFamily="18" charset="0"/>
              </a:rPr>
              <a:t>precautions </a:t>
            </a:r>
            <a:r>
              <a:rPr lang="en-US" sz="2800" u="sng" dirty="0">
                <a:latin typeface="Times New Roman" pitchFamily="18" charset="0"/>
                <a:cs typeface="Times New Roman" pitchFamily="18" charset="0"/>
              </a:rPr>
              <a:t>minimize the likelihood of transmission </a:t>
            </a:r>
            <a:r>
              <a:rPr lang="en-US" sz="2800" dirty="0">
                <a:latin typeface="Times New Roman" pitchFamily="18" charset="0"/>
                <a:cs typeface="Times New Roman" pitchFamily="18" charset="0"/>
              </a:rPr>
              <a:t>of infectious agents between HCWs and patients, and from patient to patient. </a:t>
            </a:r>
          </a:p>
          <a:p>
            <a:endParaRPr lang="en-IN" dirty="0"/>
          </a:p>
        </p:txBody>
      </p:sp>
    </p:spTree>
    <p:extLst>
      <p:ext uri="{BB962C8B-B14F-4D97-AF65-F5344CB8AC3E}">
        <p14:creationId xmlns:p14="http://schemas.microsoft.com/office/powerpoint/2010/main" val="3213869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424</TotalTime>
  <Words>1246</Words>
  <Application>Microsoft Office PowerPoint</Application>
  <PresentationFormat>Widescreen</PresentationFormat>
  <Paragraphs>88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Times New Roman</vt:lpstr>
      <vt:lpstr>Tw Cen MT</vt:lpstr>
      <vt:lpstr>Tw Cen MT Condensed</vt:lpstr>
      <vt:lpstr>Wingdings</vt:lpstr>
      <vt:lpstr>Wingdings 3</vt:lpstr>
      <vt:lpstr>Integral</vt:lpstr>
      <vt:lpstr>Universal Precautions</vt:lpstr>
      <vt:lpstr>Why it needed</vt:lpstr>
      <vt:lpstr>PowerPoint Presentation</vt:lpstr>
      <vt:lpstr>Principle</vt:lpstr>
      <vt:lpstr>PowerPoint Presentation</vt:lpstr>
      <vt:lpstr>PowerPoint Presentation</vt:lpstr>
      <vt:lpstr>Modes of Specific protections</vt:lpstr>
      <vt:lpstr>PowerPoint Presentation</vt:lpstr>
      <vt:lpstr>Prevention and control A two-tiered approach </vt:lpstr>
      <vt:lpstr>PowerPoint Presentation</vt:lpstr>
      <vt:lpstr>1. Barrier protection</vt:lpstr>
      <vt:lpstr>1. Barrier protection</vt:lpstr>
      <vt:lpstr>PowerPoint Presentation</vt:lpstr>
      <vt:lpstr>PowerPoint Presentation</vt:lpstr>
      <vt:lpstr>PowerPoint Presentation</vt:lpstr>
      <vt:lpstr>PowerPoint Presentation</vt:lpstr>
      <vt:lpstr>Barrier protection</vt:lpstr>
      <vt:lpstr>2. Hand washing</vt:lpstr>
      <vt:lpstr>PowerPoint Presentation</vt:lpstr>
      <vt:lpstr>PowerPoint Presentation</vt:lpstr>
      <vt:lpstr>PowerPoint Presentation</vt:lpstr>
      <vt:lpstr>3.Handle instruments with caution</vt:lpstr>
      <vt:lpstr>PowerPoint Presentation</vt:lpstr>
      <vt:lpstr>PowerPoint Presentation</vt:lpstr>
      <vt:lpstr>PowerPoint Presentation</vt:lpstr>
      <vt:lpstr>PowerPoint Presentation</vt:lpstr>
      <vt:lpstr>Example of specific precautions include – </vt:lpstr>
      <vt:lpstr>Example of specific precautions include – </vt:lpstr>
      <vt:lpstr>Example of specific precautions include – </vt:lpstr>
      <vt:lpstr>Example of specific precautions include – </vt:lpstr>
      <vt:lpstr>Unfortunately :</vt:lpstr>
      <vt:lpstr>Available source with unknown HIV status</vt:lpstr>
      <vt:lpstr>Unknown unavailable source </vt:lpstr>
      <vt:lpstr>Notification of health care worker who are exposed accidentally:  </vt:lpstr>
      <vt:lpstr>Information and Training-</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Precautions</dc:title>
  <dc:creator>hp</dc:creator>
  <cp:lastModifiedBy>admin</cp:lastModifiedBy>
  <cp:revision>45</cp:revision>
  <dcterms:created xsi:type="dcterms:W3CDTF">2021-06-04T10:22:54Z</dcterms:created>
  <dcterms:modified xsi:type="dcterms:W3CDTF">2021-08-13T04:35:12Z</dcterms:modified>
</cp:coreProperties>
</file>