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7" r:id="rId9"/>
    <p:sldId id="263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703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B33681-10A4-4D3D-8B4F-8D4D204A655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8DEF519E-67C4-4FE0-8CA7-A0339930CFC4}">
      <dgm:prSet phldrT="[Text]"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Measurement 0f Utility</a:t>
          </a:r>
          <a:endParaRPr lang="en-IN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8F3262-42CB-4C22-AC61-B63568AE8E18}" type="parTrans" cxnId="{7DA20F86-9BDC-4A58-A60A-B4A8DB56BE06}">
      <dgm:prSet/>
      <dgm:spPr/>
      <dgm:t>
        <a:bodyPr/>
        <a:lstStyle/>
        <a:p>
          <a:endParaRPr lang="en-IN"/>
        </a:p>
      </dgm:t>
    </dgm:pt>
    <dgm:pt modelId="{5BB6A891-2FF2-4A58-B028-2FD4D60935F8}" type="sibTrans" cxnId="{7DA20F86-9BDC-4A58-A60A-B4A8DB56BE06}">
      <dgm:prSet/>
      <dgm:spPr/>
      <dgm:t>
        <a:bodyPr/>
        <a:lstStyle/>
        <a:p>
          <a:endParaRPr lang="en-IN"/>
        </a:p>
      </dgm:t>
    </dgm:pt>
    <dgm:pt modelId="{C8286A35-649A-4D1C-AB79-2E891802233C}">
      <dgm:prSet phldrT="[Text]"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Cardinal</a:t>
          </a:r>
          <a:endParaRPr lang="en-IN" sz="2400" b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45A8EFFC-F5C0-42F2-83C7-01B927FDD27B}" type="parTrans" cxnId="{07425F7B-3F95-4329-926A-853CF0906708}">
      <dgm:prSet/>
      <dgm:spPr/>
      <dgm:t>
        <a:bodyPr/>
        <a:lstStyle/>
        <a:p>
          <a:endParaRPr lang="en-IN"/>
        </a:p>
      </dgm:t>
    </dgm:pt>
    <dgm:pt modelId="{593FC62F-4971-45DC-8C04-0725DD38CB27}" type="sibTrans" cxnId="{07425F7B-3F95-4329-926A-853CF0906708}">
      <dgm:prSet/>
      <dgm:spPr/>
      <dgm:t>
        <a:bodyPr/>
        <a:lstStyle/>
        <a:p>
          <a:endParaRPr lang="en-IN"/>
        </a:p>
      </dgm:t>
    </dgm:pt>
    <dgm:pt modelId="{283299F4-4F6C-40E3-8B6A-BABF93154775}">
      <dgm:prSet phldrT="[Text]" custT="1"/>
      <dgm:spPr/>
      <dgm:t>
        <a:bodyPr/>
        <a:lstStyle/>
        <a:p>
          <a:r>
            <a:rPr lang="en-US" sz="24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Ordinal</a:t>
          </a:r>
          <a:endParaRPr lang="en-IN" sz="2400" b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E83CCAB9-0D53-4B31-B3CC-607751AAD96E}" type="parTrans" cxnId="{D5BC4701-16B1-4947-A1BD-C7409A9CB0AA}">
      <dgm:prSet/>
      <dgm:spPr/>
      <dgm:t>
        <a:bodyPr/>
        <a:lstStyle/>
        <a:p>
          <a:endParaRPr lang="en-IN"/>
        </a:p>
      </dgm:t>
    </dgm:pt>
    <dgm:pt modelId="{820E2C88-5221-4182-A84E-78F1681CFE51}" type="sibTrans" cxnId="{D5BC4701-16B1-4947-A1BD-C7409A9CB0AA}">
      <dgm:prSet/>
      <dgm:spPr/>
      <dgm:t>
        <a:bodyPr/>
        <a:lstStyle/>
        <a:p>
          <a:endParaRPr lang="en-IN"/>
        </a:p>
      </dgm:t>
    </dgm:pt>
    <dgm:pt modelId="{59AD6C87-0130-49FF-85AE-8712A3069F39}" type="pres">
      <dgm:prSet presAssocID="{82B33681-10A4-4D3D-8B4F-8D4D204A655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7D872B1-504D-4F7E-8708-B363D06D9F8E}" type="pres">
      <dgm:prSet presAssocID="{8DEF519E-67C4-4FE0-8CA7-A0339930CFC4}" presName="hierRoot1" presStyleCnt="0"/>
      <dgm:spPr/>
    </dgm:pt>
    <dgm:pt modelId="{1A2BFE99-5EF4-48A6-A862-264019D640B3}" type="pres">
      <dgm:prSet presAssocID="{8DEF519E-67C4-4FE0-8CA7-A0339930CFC4}" presName="composite" presStyleCnt="0"/>
      <dgm:spPr/>
    </dgm:pt>
    <dgm:pt modelId="{0DEA706C-D888-44AD-8E6C-DA094DEAE8A0}" type="pres">
      <dgm:prSet presAssocID="{8DEF519E-67C4-4FE0-8CA7-A0339930CFC4}" presName="background" presStyleLbl="node0" presStyleIdx="0" presStyleCnt="1"/>
      <dgm:spPr/>
    </dgm:pt>
    <dgm:pt modelId="{125A63F6-51FB-4834-B1CC-C6AAEC15895F}" type="pres">
      <dgm:prSet presAssocID="{8DEF519E-67C4-4FE0-8CA7-A0339930CFC4}" presName="text" presStyleLbl="fgAcc0" presStyleIdx="0" presStyleCnt="1" custScaleX="553699" custLinFactNeighborX="-9334" custLinFactNeighborY="-1050">
        <dgm:presLayoutVars>
          <dgm:chPref val="3"/>
        </dgm:presLayoutVars>
      </dgm:prSet>
      <dgm:spPr/>
    </dgm:pt>
    <dgm:pt modelId="{E4C8D411-6981-42A9-A770-B09EC1285085}" type="pres">
      <dgm:prSet presAssocID="{8DEF519E-67C4-4FE0-8CA7-A0339930CFC4}" presName="hierChild2" presStyleCnt="0"/>
      <dgm:spPr/>
    </dgm:pt>
    <dgm:pt modelId="{F2FA6BAD-1EB5-437C-8E33-A7F382CA8715}" type="pres">
      <dgm:prSet presAssocID="{45A8EFFC-F5C0-42F2-83C7-01B927FDD27B}" presName="Name10" presStyleLbl="parChTrans1D2" presStyleIdx="0" presStyleCnt="2"/>
      <dgm:spPr/>
    </dgm:pt>
    <dgm:pt modelId="{6FC895E1-8FD7-4DF9-9936-92E9BB083A51}" type="pres">
      <dgm:prSet presAssocID="{C8286A35-649A-4D1C-AB79-2E891802233C}" presName="hierRoot2" presStyleCnt="0"/>
      <dgm:spPr/>
    </dgm:pt>
    <dgm:pt modelId="{274DAD4B-3186-45F5-BD11-16114CD355FE}" type="pres">
      <dgm:prSet presAssocID="{C8286A35-649A-4D1C-AB79-2E891802233C}" presName="composite2" presStyleCnt="0"/>
      <dgm:spPr/>
    </dgm:pt>
    <dgm:pt modelId="{FE1A9E7F-8572-4A3C-82E3-9C645A2E18DB}" type="pres">
      <dgm:prSet presAssocID="{C8286A35-649A-4D1C-AB79-2E891802233C}" presName="background2" presStyleLbl="node2" presStyleIdx="0" presStyleCnt="2"/>
      <dgm:spPr/>
    </dgm:pt>
    <dgm:pt modelId="{9E709B9E-55A8-4F6C-8738-ACEB83C83828}" type="pres">
      <dgm:prSet presAssocID="{C8286A35-649A-4D1C-AB79-2E891802233C}" presName="text2" presStyleLbl="fgAcc2" presStyleIdx="0" presStyleCnt="2" custScaleX="268180" custLinFactX="-64509" custLinFactNeighborX="-100000" custLinFactNeighborY="-1274">
        <dgm:presLayoutVars>
          <dgm:chPref val="3"/>
        </dgm:presLayoutVars>
      </dgm:prSet>
      <dgm:spPr/>
    </dgm:pt>
    <dgm:pt modelId="{15EC4806-C476-47F9-826B-1C2F790DF2B7}" type="pres">
      <dgm:prSet presAssocID="{C8286A35-649A-4D1C-AB79-2E891802233C}" presName="hierChild3" presStyleCnt="0"/>
      <dgm:spPr/>
    </dgm:pt>
    <dgm:pt modelId="{71AB2CB5-61D1-4002-84AF-6D04E99B9446}" type="pres">
      <dgm:prSet presAssocID="{E83CCAB9-0D53-4B31-B3CC-607751AAD96E}" presName="Name10" presStyleLbl="parChTrans1D2" presStyleIdx="1" presStyleCnt="2"/>
      <dgm:spPr/>
    </dgm:pt>
    <dgm:pt modelId="{121EAD13-36B4-4AF0-9464-8E7C852BDAFB}" type="pres">
      <dgm:prSet presAssocID="{283299F4-4F6C-40E3-8B6A-BABF93154775}" presName="hierRoot2" presStyleCnt="0"/>
      <dgm:spPr/>
    </dgm:pt>
    <dgm:pt modelId="{648D6100-7BB5-4868-BB16-E6D15CE0162C}" type="pres">
      <dgm:prSet presAssocID="{283299F4-4F6C-40E3-8B6A-BABF93154775}" presName="composite2" presStyleCnt="0"/>
      <dgm:spPr/>
    </dgm:pt>
    <dgm:pt modelId="{8F2875DA-D217-4701-92BA-403CE8E2BE0D}" type="pres">
      <dgm:prSet presAssocID="{283299F4-4F6C-40E3-8B6A-BABF93154775}" presName="background2" presStyleLbl="node2" presStyleIdx="1" presStyleCnt="2"/>
      <dgm:spPr/>
    </dgm:pt>
    <dgm:pt modelId="{4D6A431C-9545-45E6-9987-8D16CF8D2979}" type="pres">
      <dgm:prSet presAssocID="{283299F4-4F6C-40E3-8B6A-BABF93154775}" presName="text2" presStyleLbl="fgAcc2" presStyleIdx="1" presStyleCnt="2" custScaleX="211563" custLinFactX="97074" custLinFactNeighborX="100000" custLinFactNeighborY="-3955">
        <dgm:presLayoutVars>
          <dgm:chPref val="3"/>
        </dgm:presLayoutVars>
      </dgm:prSet>
      <dgm:spPr/>
    </dgm:pt>
    <dgm:pt modelId="{EE42CE83-7818-4FB2-82D2-F6F7151449C7}" type="pres">
      <dgm:prSet presAssocID="{283299F4-4F6C-40E3-8B6A-BABF93154775}" presName="hierChild3" presStyleCnt="0"/>
      <dgm:spPr/>
    </dgm:pt>
  </dgm:ptLst>
  <dgm:cxnLst>
    <dgm:cxn modelId="{D5BC4701-16B1-4947-A1BD-C7409A9CB0AA}" srcId="{8DEF519E-67C4-4FE0-8CA7-A0339930CFC4}" destId="{283299F4-4F6C-40E3-8B6A-BABF93154775}" srcOrd="1" destOrd="0" parTransId="{E83CCAB9-0D53-4B31-B3CC-607751AAD96E}" sibTransId="{820E2C88-5221-4182-A84E-78F1681CFE51}"/>
    <dgm:cxn modelId="{DC616520-787F-47C1-93EB-CBF34BE6F51A}" type="presOf" srcId="{E83CCAB9-0D53-4B31-B3CC-607751AAD96E}" destId="{71AB2CB5-61D1-4002-84AF-6D04E99B9446}" srcOrd="0" destOrd="0" presId="urn:microsoft.com/office/officeart/2005/8/layout/hierarchy1"/>
    <dgm:cxn modelId="{88237D22-D2AF-4224-B535-E9B0C3167DAB}" type="presOf" srcId="{C8286A35-649A-4D1C-AB79-2E891802233C}" destId="{9E709B9E-55A8-4F6C-8738-ACEB83C83828}" srcOrd="0" destOrd="0" presId="urn:microsoft.com/office/officeart/2005/8/layout/hierarchy1"/>
    <dgm:cxn modelId="{A526EB33-0371-43A6-8EB8-0E4239E71A6B}" type="presOf" srcId="{82B33681-10A4-4D3D-8B4F-8D4D204A655A}" destId="{59AD6C87-0130-49FF-85AE-8712A3069F39}" srcOrd="0" destOrd="0" presId="urn:microsoft.com/office/officeart/2005/8/layout/hierarchy1"/>
    <dgm:cxn modelId="{6B82A250-1D16-4E5B-A203-EE902CD5F8FE}" type="presOf" srcId="{283299F4-4F6C-40E3-8B6A-BABF93154775}" destId="{4D6A431C-9545-45E6-9987-8D16CF8D2979}" srcOrd="0" destOrd="0" presId="urn:microsoft.com/office/officeart/2005/8/layout/hierarchy1"/>
    <dgm:cxn modelId="{07425F7B-3F95-4329-926A-853CF0906708}" srcId="{8DEF519E-67C4-4FE0-8CA7-A0339930CFC4}" destId="{C8286A35-649A-4D1C-AB79-2E891802233C}" srcOrd="0" destOrd="0" parTransId="{45A8EFFC-F5C0-42F2-83C7-01B927FDD27B}" sibTransId="{593FC62F-4971-45DC-8C04-0725DD38CB27}"/>
    <dgm:cxn modelId="{7DA20F86-9BDC-4A58-A60A-B4A8DB56BE06}" srcId="{82B33681-10A4-4D3D-8B4F-8D4D204A655A}" destId="{8DEF519E-67C4-4FE0-8CA7-A0339930CFC4}" srcOrd="0" destOrd="0" parTransId="{F28F3262-42CB-4C22-AC61-B63568AE8E18}" sibTransId="{5BB6A891-2FF2-4A58-B028-2FD4D60935F8}"/>
    <dgm:cxn modelId="{3B425EB7-5E5B-4CDF-9ECE-7D381AD90D25}" type="presOf" srcId="{8DEF519E-67C4-4FE0-8CA7-A0339930CFC4}" destId="{125A63F6-51FB-4834-B1CC-C6AAEC15895F}" srcOrd="0" destOrd="0" presId="urn:microsoft.com/office/officeart/2005/8/layout/hierarchy1"/>
    <dgm:cxn modelId="{2F92F2E7-731F-4A92-AF02-08B386B3D58F}" type="presOf" srcId="{45A8EFFC-F5C0-42F2-83C7-01B927FDD27B}" destId="{F2FA6BAD-1EB5-437C-8E33-A7F382CA8715}" srcOrd="0" destOrd="0" presId="urn:microsoft.com/office/officeart/2005/8/layout/hierarchy1"/>
    <dgm:cxn modelId="{7C4FBB4F-6C0F-42CD-8815-82F3EE0A3C2A}" type="presParOf" srcId="{59AD6C87-0130-49FF-85AE-8712A3069F39}" destId="{27D872B1-504D-4F7E-8708-B363D06D9F8E}" srcOrd="0" destOrd="0" presId="urn:microsoft.com/office/officeart/2005/8/layout/hierarchy1"/>
    <dgm:cxn modelId="{F18EDBE6-4C3E-498B-A563-7714DF3484E7}" type="presParOf" srcId="{27D872B1-504D-4F7E-8708-B363D06D9F8E}" destId="{1A2BFE99-5EF4-48A6-A862-264019D640B3}" srcOrd="0" destOrd="0" presId="urn:microsoft.com/office/officeart/2005/8/layout/hierarchy1"/>
    <dgm:cxn modelId="{3375F76E-7F5C-4310-939F-88551B080C2A}" type="presParOf" srcId="{1A2BFE99-5EF4-48A6-A862-264019D640B3}" destId="{0DEA706C-D888-44AD-8E6C-DA094DEAE8A0}" srcOrd="0" destOrd="0" presId="urn:microsoft.com/office/officeart/2005/8/layout/hierarchy1"/>
    <dgm:cxn modelId="{8EF3819C-6A43-4ACD-8DF5-BAD1B2579CFE}" type="presParOf" srcId="{1A2BFE99-5EF4-48A6-A862-264019D640B3}" destId="{125A63F6-51FB-4834-B1CC-C6AAEC15895F}" srcOrd="1" destOrd="0" presId="urn:microsoft.com/office/officeart/2005/8/layout/hierarchy1"/>
    <dgm:cxn modelId="{EC49CB0F-9250-4427-B0E1-D4EB75A2921A}" type="presParOf" srcId="{27D872B1-504D-4F7E-8708-B363D06D9F8E}" destId="{E4C8D411-6981-42A9-A770-B09EC1285085}" srcOrd="1" destOrd="0" presId="urn:microsoft.com/office/officeart/2005/8/layout/hierarchy1"/>
    <dgm:cxn modelId="{7D2B134C-B6F9-494A-9EDD-708E9567AD86}" type="presParOf" srcId="{E4C8D411-6981-42A9-A770-B09EC1285085}" destId="{F2FA6BAD-1EB5-437C-8E33-A7F382CA8715}" srcOrd="0" destOrd="0" presId="urn:microsoft.com/office/officeart/2005/8/layout/hierarchy1"/>
    <dgm:cxn modelId="{2F38D2B5-EB13-47CF-9567-50EE6E562186}" type="presParOf" srcId="{E4C8D411-6981-42A9-A770-B09EC1285085}" destId="{6FC895E1-8FD7-4DF9-9936-92E9BB083A51}" srcOrd="1" destOrd="0" presId="urn:microsoft.com/office/officeart/2005/8/layout/hierarchy1"/>
    <dgm:cxn modelId="{21BD5CC9-567C-47EE-8E36-C249F693307B}" type="presParOf" srcId="{6FC895E1-8FD7-4DF9-9936-92E9BB083A51}" destId="{274DAD4B-3186-45F5-BD11-16114CD355FE}" srcOrd="0" destOrd="0" presId="urn:microsoft.com/office/officeart/2005/8/layout/hierarchy1"/>
    <dgm:cxn modelId="{D8C1977C-A509-4128-B1D1-9CB9A89841B8}" type="presParOf" srcId="{274DAD4B-3186-45F5-BD11-16114CD355FE}" destId="{FE1A9E7F-8572-4A3C-82E3-9C645A2E18DB}" srcOrd="0" destOrd="0" presId="urn:microsoft.com/office/officeart/2005/8/layout/hierarchy1"/>
    <dgm:cxn modelId="{DBD38025-06BB-401B-8D06-4293CFAC0DB2}" type="presParOf" srcId="{274DAD4B-3186-45F5-BD11-16114CD355FE}" destId="{9E709B9E-55A8-4F6C-8738-ACEB83C83828}" srcOrd="1" destOrd="0" presId="urn:microsoft.com/office/officeart/2005/8/layout/hierarchy1"/>
    <dgm:cxn modelId="{DF19FD41-3324-4FE9-A88F-E953BDAD1F6D}" type="presParOf" srcId="{6FC895E1-8FD7-4DF9-9936-92E9BB083A51}" destId="{15EC4806-C476-47F9-826B-1C2F790DF2B7}" srcOrd="1" destOrd="0" presId="urn:microsoft.com/office/officeart/2005/8/layout/hierarchy1"/>
    <dgm:cxn modelId="{5909A24C-89E5-460B-913F-1D5F4BF0F356}" type="presParOf" srcId="{E4C8D411-6981-42A9-A770-B09EC1285085}" destId="{71AB2CB5-61D1-4002-84AF-6D04E99B9446}" srcOrd="2" destOrd="0" presId="urn:microsoft.com/office/officeart/2005/8/layout/hierarchy1"/>
    <dgm:cxn modelId="{DF3C3AF1-C8A9-4BB7-A09A-3D843E450041}" type="presParOf" srcId="{E4C8D411-6981-42A9-A770-B09EC1285085}" destId="{121EAD13-36B4-4AF0-9464-8E7C852BDAFB}" srcOrd="3" destOrd="0" presId="urn:microsoft.com/office/officeart/2005/8/layout/hierarchy1"/>
    <dgm:cxn modelId="{6A892732-DDF6-4CD1-A63E-7DAE04CC8333}" type="presParOf" srcId="{121EAD13-36B4-4AF0-9464-8E7C852BDAFB}" destId="{648D6100-7BB5-4868-BB16-E6D15CE0162C}" srcOrd="0" destOrd="0" presId="urn:microsoft.com/office/officeart/2005/8/layout/hierarchy1"/>
    <dgm:cxn modelId="{763E7C5A-AC73-422A-9FA4-52F0BBD5178F}" type="presParOf" srcId="{648D6100-7BB5-4868-BB16-E6D15CE0162C}" destId="{8F2875DA-D217-4701-92BA-403CE8E2BE0D}" srcOrd="0" destOrd="0" presId="urn:microsoft.com/office/officeart/2005/8/layout/hierarchy1"/>
    <dgm:cxn modelId="{E45AD053-7831-4A26-ABAC-BD213FBA628F}" type="presParOf" srcId="{648D6100-7BB5-4868-BB16-E6D15CE0162C}" destId="{4D6A431C-9545-45E6-9987-8D16CF8D2979}" srcOrd="1" destOrd="0" presId="urn:microsoft.com/office/officeart/2005/8/layout/hierarchy1"/>
    <dgm:cxn modelId="{665C79F7-5F9D-4A3F-908E-23B05C9EB45D}" type="presParOf" srcId="{121EAD13-36B4-4AF0-9464-8E7C852BDAFB}" destId="{EE42CE83-7818-4FB2-82D2-F6F7151449C7}" srcOrd="1" destOrd="0" presId="urn:microsoft.com/office/officeart/2005/8/layout/hierarchy1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B2CB5-61D1-4002-84AF-6D04E99B9446}">
      <dsp:nvSpPr>
        <dsp:cNvPr id="0" name=""/>
        <dsp:cNvSpPr/>
      </dsp:nvSpPr>
      <dsp:spPr>
        <a:xfrm>
          <a:off x="5725076" y="566728"/>
          <a:ext cx="3168718" cy="245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989"/>
              </a:lnTo>
              <a:lnTo>
                <a:pt x="3168718" y="161989"/>
              </a:lnTo>
              <a:lnTo>
                <a:pt x="3168718" y="24547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FA6BAD-1EB5-437C-8E33-A7F382CA8715}">
      <dsp:nvSpPr>
        <dsp:cNvPr id="0" name=""/>
        <dsp:cNvSpPr/>
      </dsp:nvSpPr>
      <dsp:spPr>
        <a:xfrm>
          <a:off x="3273190" y="566728"/>
          <a:ext cx="2451886" cy="260818"/>
        </a:xfrm>
        <a:custGeom>
          <a:avLst/>
          <a:gdLst/>
          <a:ahLst/>
          <a:cxnLst/>
          <a:rect l="0" t="0" r="0" b="0"/>
          <a:pathLst>
            <a:path>
              <a:moveTo>
                <a:pt x="2451886" y="0"/>
              </a:moveTo>
              <a:lnTo>
                <a:pt x="2451886" y="177331"/>
              </a:lnTo>
              <a:lnTo>
                <a:pt x="0" y="177331"/>
              </a:lnTo>
              <a:lnTo>
                <a:pt x="0" y="26081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EA706C-D888-44AD-8E6C-DA094DEAE8A0}">
      <dsp:nvSpPr>
        <dsp:cNvPr id="0" name=""/>
        <dsp:cNvSpPr/>
      </dsp:nvSpPr>
      <dsp:spPr>
        <a:xfrm>
          <a:off x="3230095" y="-5536"/>
          <a:ext cx="4989962" cy="5722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5A63F6-51FB-4834-B1CC-C6AAEC15895F}">
      <dsp:nvSpPr>
        <dsp:cNvPr id="0" name=""/>
        <dsp:cNvSpPr/>
      </dsp:nvSpPr>
      <dsp:spPr>
        <a:xfrm>
          <a:off x="3330229" y="89590"/>
          <a:ext cx="4989962" cy="5722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Measurement 0f Utility</a:t>
          </a:r>
          <a:endParaRPr lang="en-IN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6990" y="106351"/>
        <a:ext cx="4956440" cy="538743"/>
      </dsp:txXfrm>
    </dsp:sp>
    <dsp:sp modelId="{FE1A9E7F-8572-4A3C-82E3-9C645A2E18DB}">
      <dsp:nvSpPr>
        <dsp:cNvPr id="0" name=""/>
        <dsp:cNvSpPr/>
      </dsp:nvSpPr>
      <dsp:spPr>
        <a:xfrm>
          <a:off x="2064764" y="827546"/>
          <a:ext cx="2416851" cy="57226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709B9E-55A8-4F6C-8738-ACEB83C83828}">
      <dsp:nvSpPr>
        <dsp:cNvPr id="0" name=""/>
        <dsp:cNvSpPr/>
      </dsp:nvSpPr>
      <dsp:spPr>
        <a:xfrm>
          <a:off x="2164898" y="922674"/>
          <a:ext cx="2416851" cy="5722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Cardinal</a:t>
          </a:r>
          <a:endParaRPr lang="en-IN" sz="2400" b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181659" y="939435"/>
        <a:ext cx="2383329" cy="538743"/>
      </dsp:txXfrm>
    </dsp:sp>
    <dsp:sp modelId="{8F2875DA-D217-4701-92BA-403CE8E2BE0D}">
      <dsp:nvSpPr>
        <dsp:cNvPr id="0" name=""/>
        <dsp:cNvSpPr/>
      </dsp:nvSpPr>
      <dsp:spPr>
        <a:xfrm>
          <a:off x="7940486" y="812204"/>
          <a:ext cx="1906616" cy="57226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A431C-9545-45E6-9987-8D16CF8D2979}">
      <dsp:nvSpPr>
        <dsp:cNvPr id="0" name=""/>
        <dsp:cNvSpPr/>
      </dsp:nvSpPr>
      <dsp:spPr>
        <a:xfrm>
          <a:off x="8040620" y="907331"/>
          <a:ext cx="1906616" cy="5722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Ordinal</a:t>
          </a:r>
          <a:endParaRPr lang="en-IN" sz="2400" b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8057381" y="924092"/>
        <a:ext cx="1873094" cy="538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07:02:15.928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nkEffects" value="lava"/>
      <inkml:brushProperty name="anchorX" value="0"/>
      <inkml:brushProperty name="anchorY" value="0"/>
      <inkml:brushProperty name="scaleFactor" value="0.5"/>
    </inkml:brush>
  </inkml:definitions>
  <inkml:trace contextRef="#ctx0" brushRef="#br0">1 1 24575,'0'0'0,"4"0"0,7 0 0,9 0 0,4 0 0,8 0 0,2 0 0,4 0 0,-1 0 0,7 0 0,-1 0 0,1 0 0,-3 0 0,1 0 0,-4 0 0,-4 0 0,2 0 0,-3 0 0,8 0 0,4 0 0,-3 0 0,2 0 0,-3 0 0,-5 0 0,1 0 0,-2 0 0,1 0 0,9 0 0,-8 5 0,-2 0 0,1 0 0,-2-1 0,-3-1 0,3-1 0,-2-1 0,4 4 0,-2 0 0,8 0 0,4-1 0,-8 4 0,-3-1 0,-5-1 0,3-1 0,-3-2 0,5-1 0,-3-1 0,5-1 0,8 0 0,-2 0 0,-2-1 0,1 1 0,-4 0 0,1 0 0,-3 0 0,-7 0 0,-9-1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06:56:10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D1A88-278B-47BE-ACC7-B238F517E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D1DAD0-D7DC-49B8-A2E5-F37189CE5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902C5-BB6B-4A0F-990B-995FC6070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2201-2549-412D-8225-E78AD1656888}" type="datetimeFigureOut">
              <a:rPr lang="en-IN" smtClean="0"/>
              <a:t>29-11-2021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914CC-9AD7-4E56-82F0-333CA946E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E39F3-3D18-4D32-8E53-727613E2B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6CD0-8885-4E54-AA44-51254C84622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1378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52CCA-AB4B-4498-A324-07A1EDA5D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747B1D-B231-4BC4-B5A8-B4FBBD2415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60E34-ED9B-4F47-B842-090946D00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2201-2549-412D-8225-E78AD1656888}" type="datetimeFigureOut">
              <a:rPr lang="en-IN" smtClean="0"/>
              <a:t>29-11-2021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BE6F6-A7CF-4AB8-A824-85FEB1970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535D5-85ED-4094-93CB-D43959E5E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6CD0-8885-4E54-AA44-51254C84622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97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140120-CC4E-4C0E-A274-E54DBE5C7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372E50-B340-4658-AF21-A03AC1703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089A0-E846-4DCE-9E4E-7E4C6E4E9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2201-2549-412D-8225-E78AD1656888}" type="datetimeFigureOut">
              <a:rPr lang="en-IN" smtClean="0"/>
              <a:t>29-11-2021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FC9C2-3EB6-4F4C-A5BE-FCFC8CEF1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D3502-BFBB-4A66-8148-C7E5D21C1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6CD0-8885-4E54-AA44-51254C84622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5462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2201-2549-412D-8225-E78AD1656888}" type="datetimeFigureOut">
              <a:rPr lang="en-IN" smtClean="0"/>
              <a:t>29-11-2021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D17B6CD0-8885-4E54-AA44-51254C84622A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461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2201-2549-412D-8225-E78AD1656888}" type="datetimeFigureOut">
              <a:rPr lang="en-IN" smtClean="0"/>
              <a:t>29-11-2021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6CD0-8885-4E54-AA44-51254C84622A}" type="slidenum">
              <a:rPr lang="en-IN" smtClean="0"/>
              <a:t>‹#›</a:t>
            </a:fld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738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2201-2549-412D-8225-E78AD1656888}" type="datetimeFigureOut">
              <a:rPr lang="en-IN" smtClean="0"/>
              <a:t>29-11-2021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6CD0-8885-4E54-AA44-51254C84622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754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2201-2549-412D-8225-E78AD1656888}" type="datetimeFigureOut">
              <a:rPr lang="en-IN" smtClean="0"/>
              <a:t>29-11-2021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6CD0-8885-4E54-AA44-51254C84622A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81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2201-2549-412D-8225-E78AD1656888}" type="datetimeFigureOut">
              <a:rPr lang="en-IN" smtClean="0"/>
              <a:t>29-11-2021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6CD0-8885-4E54-AA44-51254C84622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8076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2201-2549-412D-8225-E78AD1656888}" type="datetimeFigureOut">
              <a:rPr lang="en-IN" smtClean="0"/>
              <a:t>29-11-2021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6CD0-8885-4E54-AA44-51254C84622A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704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2201-2549-412D-8225-E78AD1656888}" type="datetimeFigureOut">
              <a:rPr lang="en-IN" smtClean="0"/>
              <a:t>29-11-2021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6CD0-8885-4E54-AA44-51254C84622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3836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2201-2549-412D-8225-E78AD1656888}" type="datetimeFigureOut">
              <a:rPr lang="en-IN" smtClean="0"/>
              <a:t>29-11-2021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6CD0-8885-4E54-AA44-51254C84622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583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13079-F09D-42EC-854C-C6C4A35C8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36370-F2BE-46DB-80A6-ACEC9D448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3FEF6-DA04-41C3-B663-9B02C5F60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2201-2549-412D-8225-E78AD1656888}" type="datetimeFigureOut">
              <a:rPr lang="en-IN" smtClean="0"/>
              <a:t>29-11-2021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0B6FC-9648-468F-97C9-EE63C35F2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00F8-429D-4A67-A4ED-87B63FBE7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6CD0-8885-4E54-AA44-51254C84622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97455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2201-2549-412D-8225-E78AD1656888}" type="datetimeFigureOut">
              <a:rPr lang="en-IN" smtClean="0"/>
              <a:t>29-11-2021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6CD0-8885-4E54-AA44-51254C84622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0451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2201-2549-412D-8225-E78AD1656888}" type="datetimeFigureOut">
              <a:rPr lang="en-IN" smtClean="0"/>
              <a:t>29-11-2021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6CD0-8885-4E54-AA44-51254C84622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0531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2201-2549-412D-8225-E78AD1656888}" type="datetimeFigureOut">
              <a:rPr lang="en-IN" smtClean="0"/>
              <a:t>29-11-2021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6CD0-8885-4E54-AA44-51254C84622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8503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84B01-441D-4A2C-8195-0E669288D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6EE65-90F4-41E9-825B-617AE70C6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EA44D-8886-4913-8741-E39C5528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2201-2549-412D-8225-E78AD1656888}" type="datetimeFigureOut">
              <a:rPr lang="en-IN" smtClean="0"/>
              <a:t>29-11-2021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F8C2F-626C-426A-9413-9233B6FFE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C2459-7647-4485-8A36-F0AF8BA1B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6CD0-8885-4E54-AA44-51254C84622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0990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AE8F4-A36A-44A3-8B87-00DF3A752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8EE13-A506-48FF-BA16-0FDDF9DB60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3DC8-6613-4A5F-852A-119FE2EC0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63042B-BE7D-4F8E-BE50-231CBFDBA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2201-2549-412D-8225-E78AD1656888}" type="datetimeFigureOut">
              <a:rPr lang="en-IN" smtClean="0"/>
              <a:t>29-11-2021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D804DE-AE76-439F-AD17-1835470F7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B1BD1-12AD-4D54-851D-E969D4D74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6CD0-8885-4E54-AA44-51254C84622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1516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5DAA9-87C0-45F8-993E-6880F909F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BBF60A-E20F-403E-99CB-CE925EF69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64589A-BA7E-4CE7-A21F-A13C04643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A0FBB7-1891-44FD-80C1-699BE723E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D71B70-39CD-4360-9ECC-015C105C4E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519FB0-769E-4AEA-8CE9-1139D97C4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2201-2549-412D-8225-E78AD1656888}" type="datetimeFigureOut">
              <a:rPr lang="en-IN" smtClean="0"/>
              <a:t>29-11-2021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1AF4AE-C522-4736-8CA1-F37BF075C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002334-05EB-4A8A-8E50-02D9A5CE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6CD0-8885-4E54-AA44-51254C84622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389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963F8-C2F5-4278-93AB-998E0D866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C35150-EE6D-4580-B84E-058BEB58B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2201-2549-412D-8225-E78AD1656888}" type="datetimeFigureOut">
              <a:rPr lang="en-IN" smtClean="0"/>
              <a:t>29-11-2021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C388DA-1693-4DC6-A976-5FF669D54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852D22-36FE-463A-9DD8-5D61EBE91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6CD0-8885-4E54-AA44-51254C84622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2679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3C150A-518F-40DD-BEAC-02289EAC2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2201-2549-412D-8225-E78AD1656888}" type="datetimeFigureOut">
              <a:rPr lang="en-IN" smtClean="0"/>
              <a:t>29-11-2021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D0DB99-A3A6-4BC8-807B-3081102D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6DFE1-7017-4EEE-95DC-5D6F7A6C1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6CD0-8885-4E54-AA44-51254C84622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3899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807F0-7D76-40CA-BB68-9C6F9B54B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83A1E-AE80-4B6F-B231-29E718BEC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218D0-A6B8-4029-87AF-925DA12CB6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CEFFE4-48B5-4CBD-BADB-D07BB26F7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2201-2549-412D-8225-E78AD1656888}" type="datetimeFigureOut">
              <a:rPr lang="en-IN" smtClean="0"/>
              <a:t>29-11-2021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8911CF-0211-4D3E-A970-908120ACC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E90F85-9ED1-45C9-A361-C9B7990DE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6CD0-8885-4E54-AA44-51254C84622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6765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8E461-2E4C-4A60-9E36-F67CA18DF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21CFFF-C6D3-483C-A56A-1083755FB5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31975F-0D0C-4B4C-8054-35CE6472A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A4A8CB-8360-4816-9A64-4A4F3E514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2201-2549-412D-8225-E78AD1656888}" type="datetimeFigureOut">
              <a:rPr lang="en-IN" smtClean="0"/>
              <a:t>29-11-2021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A86433-9181-443D-8A04-76CE8CCF1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4B060F-F8DA-47C3-B451-283FF0819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6CD0-8885-4E54-AA44-51254C84622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676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1DE4A0-E36B-4A38-B067-FC874562F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72E5C4-129B-46DE-9C1E-E1277829F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8D153-3FDB-43E9-A91B-05B39FC75E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12201-2549-412D-8225-E78AD1656888}" type="datetimeFigureOut">
              <a:rPr lang="en-IN" smtClean="0"/>
              <a:t>29-11-2021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1B155-E3FC-4C31-9DEF-8CBFCDBC60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91495-04C0-45FA-A868-96E4F145C7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B6CD0-8885-4E54-AA44-51254C84622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753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C12201-2549-412D-8225-E78AD1656888}" type="datetimeFigureOut">
              <a:rPr lang="en-IN" smtClean="0"/>
              <a:t>29-11-2021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B6CD0-8885-4E54-AA44-51254C84622A}" type="slidenum">
              <a:rPr lang="en-IN" smtClean="0"/>
              <a:t>‹#›</a:t>
            </a:fld>
            <a:endParaRPr lang="en-IN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82678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quizizz.com/admin/quiz/5d70a2e771623c001e9da20f/unit-2-economic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ECBCB-98A3-4693-9091-305611074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970" y="4541179"/>
            <a:ext cx="5804223" cy="2187552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Pooja Singh</a:t>
            </a:r>
            <a:b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Professor,</a:t>
            </a:r>
            <a:b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Department of Economics, </a:t>
            </a:r>
            <a:b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of Arts Humanities And Social Science, </a:t>
            </a:r>
            <a:br>
              <a:rPr lang="en-IN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Chhatrapati </a:t>
            </a:r>
            <a:r>
              <a:rPr lang="en-IN" sz="2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Shahu</a:t>
            </a:r>
            <a:r>
              <a:rPr lang="en-IN" sz="2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Ji Maharaj University, Kanpur </a:t>
            </a:r>
            <a:br>
              <a:rPr lang="en-IN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91373E-7B81-477F-B55D-BE081A7D55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3996" y="710214"/>
            <a:ext cx="7483876" cy="3721962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Utility- Meaning, Concept</a:t>
            </a:r>
          </a:p>
          <a:p>
            <a:pPr algn="ctr"/>
            <a:r>
              <a:rPr lang="en-US" sz="4000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pPr algn="ctr"/>
            <a:r>
              <a:rPr lang="en-US" sz="4000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 of Diminishing Marginal Utility</a:t>
            </a:r>
            <a:endParaRPr lang="en-IN" sz="4000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Economics | Kamaraj College">
            <a:extLst>
              <a:ext uri="{FF2B5EF4-FFF2-40B4-BE49-F238E27FC236}">
                <a16:creationId xmlns:a16="http://schemas.microsoft.com/office/drawing/2014/main" id="{42EC6D56-6323-4D89-B278-38E5741AB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570" y="0"/>
            <a:ext cx="32260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953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83F7C-8112-4509-8D39-7BED03B4E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52" y="492956"/>
            <a:ext cx="10515600" cy="1000665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Utility- Meaning</a:t>
            </a:r>
            <a:endParaRPr lang="en-IN" sz="36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319C4-61CE-4A2A-A99E-2D3DB6DA2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348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Commodity Point of View:</a:t>
            </a:r>
          </a:p>
          <a:p>
            <a:pPr marL="0" indent="0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Consumer’s Point of View:</a:t>
            </a:r>
          </a:p>
          <a:p>
            <a:pPr marL="0" indent="0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87EDA17-23DF-4B07-8F78-C76B16085E7D}"/>
              </a:ext>
            </a:extLst>
          </p:cNvPr>
          <p:cNvSpPr/>
          <p:nvPr/>
        </p:nvSpPr>
        <p:spPr>
          <a:xfrm>
            <a:off x="1358283" y="2496844"/>
            <a:ext cx="5504156" cy="9321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Want satisfying power of a commodity.</a:t>
            </a:r>
            <a:endParaRPr lang="en-I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52D9586-9A32-4BC6-8DF1-0B7C51FE13DB}"/>
              </a:ext>
            </a:extLst>
          </p:cNvPr>
          <p:cNvSpPr/>
          <p:nvPr/>
        </p:nvSpPr>
        <p:spPr>
          <a:xfrm>
            <a:off x="1358283" y="4608990"/>
            <a:ext cx="5504156" cy="9321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 felling of satisfaction, pleasure, happiness or well- being which a consumer derives from the consumption of a commodity</a:t>
            </a:r>
            <a:endParaRPr lang="en-I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B3F859-B0C1-4653-AD94-55CBE4B583FC}"/>
              </a:ext>
            </a:extLst>
          </p:cNvPr>
          <p:cNvSpPr txBox="1"/>
          <p:nvPr/>
        </p:nvSpPr>
        <p:spPr>
          <a:xfrm>
            <a:off x="1" y="0"/>
            <a:ext cx="12191999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Utility- Meaning, Concept And Law of Diminishing Marginal Utility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C06B2-E051-4BD6-9E58-B5F2BD279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2523" y="1345914"/>
            <a:ext cx="4809476" cy="469528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96B1CFC-C6A2-4A53-81D8-D082957A4EF5}"/>
                  </a:ext>
                </a:extLst>
              </p14:cNvPr>
              <p14:cNvContentPartPr/>
              <p14:nvPr/>
            </p14:nvContentPartPr>
            <p14:xfrm>
              <a:off x="10883433" y="5033073"/>
              <a:ext cx="704880" cy="27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96B1CFC-C6A2-4A53-81D8-D082957A4EF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20793" y="4970433"/>
                <a:ext cx="830520" cy="15336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783A757A-05F2-40EA-B4F0-FD2A4876A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37944"/>
            <a:ext cx="12191999" cy="42005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l"/>
            <a:r>
              <a:rPr lang="en-US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Pooja Singh, Assistant Professor, Department of Economics, </a:t>
            </a:r>
            <a:r>
              <a:rPr lang="en-IN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of Arts Humanities And Social Science, </a:t>
            </a:r>
            <a:r>
              <a:rPr lang="en-IN" sz="13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Chhatrapati </a:t>
            </a:r>
            <a:r>
              <a:rPr lang="en-IN" sz="13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Shahu</a:t>
            </a:r>
            <a:r>
              <a:rPr lang="en-IN" sz="13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Ji Maharaj University, Kanpur </a:t>
            </a:r>
            <a:endParaRPr lang="en-IN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93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F83B91-CD20-4D8C-B6DA-E20338B493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8472" y="502852"/>
                <a:ext cx="12103525" cy="6355147"/>
              </a:xfrm>
            </p:spPr>
            <p:txBody>
              <a:bodyPr/>
              <a:lstStyle/>
              <a:p>
                <a:r>
                  <a:rPr lang="en-US" sz="24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Utility-</a:t>
                </a:r>
              </a:p>
              <a:p>
                <a:endParaRPr lang="en-IN" dirty="0"/>
              </a:p>
              <a:p>
                <a:endParaRPr lang="en-IN" dirty="0"/>
              </a:p>
              <a:p>
                <a:endParaRPr lang="en-IN" dirty="0"/>
              </a:p>
              <a:p>
                <a:r>
                  <a:rPr lang="en-IN" dirty="0"/>
                  <a:t>   </a:t>
                </a:r>
              </a:p>
              <a:p>
                <a:endParaRPr lang="en-IN" dirty="0"/>
              </a:p>
              <a:p>
                <a:r>
                  <a:rPr lang="en-IN" sz="24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Marginal Utility-</a:t>
                </a:r>
              </a:p>
              <a:p>
                <a:endParaRPr lang="en-IN" sz="2000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IN" sz="2000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IN" sz="2000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IN" sz="2000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IN" sz="2000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Where, </a:t>
                </a:r>
                <a:r>
                  <a:rPr lang="en-I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</a:t>
                </a: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total utility,  </a:t>
                </a:r>
                <a14:m>
                  <m:oMath xmlns:m="http://schemas.openxmlformats.org/officeDocument/2006/math">
                    <m:r>
                      <a:rPr lang="el-GR" sz="2400" b="1" i="0" smtClean="0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Q= change in quantity consumed per unit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F83B91-CD20-4D8C-B6DA-E20338B493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472" y="502852"/>
                <a:ext cx="12103525" cy="6355147"/>
              </a:xfrm>
              <a:blipFill>
                <a:blip r:embed="rId2"/>
                <a:stretch>
                  <a:fillRect l="-907" t="-134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F82DB66-F404-4FBE-88BC-DEC29CE19DAA}"/>
              </a:ext>
            </a:extLst>
          </p:cNvPr>
          <p:cNvSpPr/>
          <p:nvPr/>
        </p:nvSpPr>
        <p:spPr>
          <a:xfrm>
            <a:off x="658442" y="1061065"/>
            <a:ext cx="10468470" cy="10919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 of the utilities derived by consumer from the various units of goods and services.</a:t>
            </a:r>
            <a:endParaRPr lang="en-I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CF5A235-0234-402B-9AE7-EC4D08D855BD}"/>
                  </a:ext>
                </a:extLst>
              </p:cNvPr>
              <p:cNvSpPr/>
              <p:nvPr/>
            </p:nvSpPr>
            <p:spPr>
              <a:xfrm>
                <a:off x="3693600" y="2471322"/>
                <a:ext cx="6120000" cy="900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"/>
                </a:schemeClr>
              </a:solidFill>
              <a:ln w="180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𝑻𝑼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I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I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I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I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………+</m:t>
                    </m:r>
                    <m:sSub>
                      <m:sSubPr>
                        <m:ctrlPr>
                          <a:rPr lang="en-I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I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CF5A235-0234-402B-9AE7-EC4D08D855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600" y="2471322"/>
                <a:ext cx="6120000" cy="900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80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7ECC5B7-C7A0-44D6-8887-5B1B19F53EF9}"/>
              </a:ext>
            </a:extLst>
          </p:cNvPr>
          <p:cNvSpPr/>
          <p:nvPr/>
        </p:nvSpPr>
        <p:spPr>
          <a:xfrm>
            <a:off x="308225" y="4181383"/>
            <a:ext cx="7756988" cy="9569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 to the total utility resulting from the consumption of one additional unit. </a:t>
            </a:r>
            <a:endParaRPr lang="en-I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A3A7F73-AB12-43B6-918A-0A9021B3DB8F}"/>
                  </a:ext>
                </a:extLst>
              </p:cNvPr>
              <p:cNvSpPr txBox="1"/>
              <p:nvPr/>
            </p:nvSpPr>
            <p:spPr>
              <a:xfrm>
                <a:off x="8256233" y="5317725"/>
                <a:ext cx="1695635" cy="65396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𝑴𝑼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1" i="0" smtClean="0"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𝑻𝑼</m:t>
                          </m:r>
                        </m:num>
                        <m:den>
                          <m:r>
                            <a:rPr lang="el-GR" b="1" i="0" smtClean="0"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den>
                      </m:f>
                    </m:oMath>
                  </m:oMathPara>
                </a14:m>
                <a:endParaRPr lang="en-IN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A3A7F73-AB12-43B6-918A-0A9021B3D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233" y="5317725"/>
                <a:ext cx="1695635" cy="6539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788FC2E-CB0E-4258-90E3-5BF85E455EB1}"/>
                  </a:ext>
                </a:extLst>
              </p14:cNvPr>
              <p14:cNvContentPartPr/>
              <p14:nvPr/>
            </p14:nvContentPartPr>
            <p14:xfrm>
              <a:off x="-515247" y="736473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788FC2E-CB0E-4258-90E3-5BF85E455E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524247" y="727473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032B4A0F-9751-4D77-B8FB-506D3D6BF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37944"/>
            <a:ext cx="12191999" cy="42005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l"/>
            <a:r>
              <a:rPr lang="en-US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Pooja Singh, Assistant Professor, Department of Economics, </a:t>
            </a:r>
            <a:r>
              <a:rPr lang="en-IN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of Arts Humanities And Social Science, </a:t>
            </a:r>
            <a:r>
              <a:rPr lang="en-IN" sz="13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Chhatrapati </a:t>
            </a:r>
            <a:r>
              <a:rPr lang="en-IN" sz="13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Shahu</a:t>
            </a:r>
            <a:r>
              <a:rPr lang="en-IN" sz="13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Ji Maharaj University, Kanpur </a:t>
            </a:r>
            <a:endParaRPr lang="en-IN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7AD16D-3AC1-4439-93DC-218F9CFBF5E4}"/>
              </a:ext>
            </a:extLst>
          </p:cNvPr>
          <p:cNvSpPr txBox="1"/>
          <p:nvPr/>
        </p:nvSpPr>
        <p:spPr>
          <a:xfrm>
            <a:off x="1" y="8878"/>
            <a:ext cx="12191999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Utility- Meaning, Concept And Law of Diminishing Marginal Utility</a:t>
            </a:r>
          </a:p>
        </p:txBody>
      </p:sp>
    </p:spTree>
    <p:extLst>
      <p:ext uri="{BB962C8B-B14F-4D97-AF65-F5344CB8AC3E}">
        <p14:creationId xmlns:p14="http://schemas.microsoft.com/office/powerpoint/2010/main" val="1498684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C8FE7-7CAE-44DF-9BDB-9080972EB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841" y="316655"/>
            <a:ext cx="10099089" cy="538391"/>
          </a:xfrm>
        </p:spPr>
        <p:txBody>
          <a:bodyPr>
            <a:normAutofit/>
          </a:bodyPr>
          <a:lstStyle/>
          <a:p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of Utility-</a:t>
            </a:r>
            <a:endParaRPr lang="en-IN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068DE0D-50B5-40F7-94D1-9ABDEB7BE4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0142121"/>
              </p:ext>
            </p:extLst>
          </p:nvPr>
        </p:nvGraphicFramePr>
        <p:xfrm>
          <a:off x="238183" y="829533"/>
          <a:ext cx="11718524" cy="1502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B2DA8C7-207C-4810-8169-D277743C1D92}"/>
              </a:ext>
            </a:extLst>
          </p:cNvPr>
          <p:cNvSpPr/>
          <p:nvPr/>
        </p:nvSpPr>
        <p:spPr>
          <a:xfrm>
            <a:off x="301840" y="2479685"/>
            <a:ext cx="5794159" cy="94931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Utility can be  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measured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quantified.</a:t>
            </a:r>
            <a:endParaRPr lang="en-IN" b="1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2A71E75-FF0A-4C7E-B971-6113C3EE8C04}"/>
              </a:ext>
            </a:extLst>
          </p:cNvPr>
          <p:cNvSpPr/>
          <p:nvPr/>
        </p:nvSpPr>
        <p:spPr>
          <a:xfrm>
            <a:off x="6690963" y="3653393"/>
            <a:ext cx="5411055" cy="8093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Consumer is consistent in ranking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D590963-92D8-4295-A9CA-1D1D3653BB5B}"/>
              </a:ext>
            </a:extLst>
          </p:cNvPr>
          <p:cNvSpPr/>
          <p:nvPr/>
        </p:nvSpPr>
        <p:spPr>
          <a:xfrm>
            <a:off x="177554" y="3513462"/>
            <a:ext cx="6377358" cy="94931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Utility derived from a particular product is independent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i.e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consumption of one product is not dependent on utility derived from other products.</a:t>
            </a:r>
            <a:endParaRPr lang="en-I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67CF46C-0EF6-404B-BFE7-7B6F3F862026}"/>
              </a:ext>
            </a:extLst>
          </p:cNvPr>
          <p:cNvSpPr/>
          <p:nvPr/>
        </p:nvSpPr>
        <p:spPr>
          <a:xfrm>
            <a:off x="6780944" y="4551452"/>
            <a:ext cx="5411056" cy="6061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preferences of the consumer is based on the choice of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thev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products available.</a:t>
            </a:r>
            <a:endParaRPr lang="en-I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81CA93-4937-4CF2-940C-B54B2B4F9F99}"/>
              </a:ext>
            </a:extLst>
          </p:cNvPr>
          <p:cNvSpPr txBox="1"/>
          <p:nvPr/>
        </p:nvSpPr>
        <p:spPr>
          <a:xfrm>
            <a:off x="1" y="8878"/>
            <a:ext cx="12191999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Utility- Meaning, Concept And Law of Diminishing Marginal Utility</a:t>
            </a: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0CA25555-A4EA-4B50-866D-E5FA4205A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37944"/>
            <a:ext cx="12191999" cy="42005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l"/>
            <a:r>
              <a:rPr lang="en-US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Pooja Singh, Assistant Professor, Department of Economics, </a:t>
            </a:r>
            <a:r>
              <a:rPr lang="en-IN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of Arts Humanities And Social Science, </a:t>
            </a:r>
            <a:r>
              <a:rPr lang="en-IN" sz="13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Chhatrapati </a:t>
            </a:r>
            <a:r>
              <a:rPr lang="en-IN" sz="13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Shahu</a:t>
            </a:r>
            <a:r>
              <a:rPr lang="en-IN" sz="13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Ji Maharaj University, Kanpur </a:t>
            </a:r>
            <a:endParaRPr lang="en-IN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DBB53A2-EE55-4B26-8D0C-7E0DF4A9661F}"/>
              </a:ext>
            </a:extLst>
          </p:cNvPr>
          <p:cNvSpPr/>
          <p:nvPr/>
        </p:nvSpPr>
        <p:spPr>
          <a:xfrm>
            <a:off x="238182" y="4551452"/>
            <a:ext cx="6234537" cy="91440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 Of Diminishing Marginal Utility and Law Of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-Marginal Utility derived from cardinal utility.</a:t>
            </a:r>
            <a:endParaRPr lang="en-I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E531883-B998-4056-8B5E-8DAF85526724}"/>
              </a:ext>
            </a:extLst>
          </p:cNvPr>
          <p:cNvSpPr/>
          <p:nvPr/>
        </p:nvSpPr>
        <p:spPr>
          <a:xfrm>
            <a:off x="301840" y="5554526"/>
            <a:ext cx="6253071" cy="72298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Marshallian School of thoughts.</a:t>
            </a:r>
            <a:endParaRPr lang="en-I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3A8F6F8-9CF1-4550-B82D-08B5F9C261BF}"/>
              </a:ext>
            </a:extLst>
          </p:cNvPr>
          <p:cNvSpPr/>
          <p:nvPr/>
        </p:nvSpPr>
        <p:spPr>
          <a:xfrm>
            <a:off x="6554911" y="2472166"/>
            <a:ext cx="5703708" cy="10412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Utility derived from the consumption of goods or services cannot be measured numerically  but can only be 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ranked in order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preferences.</a:t>
            </a:r>
            <a:endParaRPr lang="en-I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IN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2EF9069-B136-471F-A24C-F9EF92605A70}"/>
              </a:ext>
            </a:extLst>
          </p:cNvPr>
          <p:cNvSpPr/>
          <p:nvPr/>
        </p:nvSpPr>
        <p:spPr>
          <a:xfrm>
            <a:off x="6711512" y="5281215"/>
            <a:ext cx="5411056" cy="9144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IN" sz="2000" b="1" dirty="0">
                <a:solidFill>
                  <a:schemeClr val="tx1"/>
                </a:solidFill>
              </a:rPr>
              <a:t>Propounded by J.R Hicks and P.G.D Allen and can be explained with the help of Indifference Curve  .</a:t>
            </a:r>
          </a:p>
        </p:txBody>
      </p:sp>
    </p:spTree>
    <p:extLst>
      <p:ext uri="{BB962C8B-B14F-4D97-AF65-F5344CB8AC3E}">
        <p14:creationId xmlns:p14="http://schemas.microsoft.com/office/powerpoint/2010/main" val="1120589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it 2 - economics - Quizizz">
            <a:extLst>
              <a:ext uri="{FF2B5EF4-FFF2-40B4-BE49-F238E27FC236}">
                <a16:creationId xmlns:a16="http://schemas.microsoft.com/office/drawing/2014/main" id="{EADC5CEC-C62D-4B95-8260-4316C72ABD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369" y="703790"/>
            <a:ext cx="8207691" cy="5450420"/>
          </a:xfrm>
          <a:prstGeom prst="rect">
            <a:avLst/>
          </a:prstGeom>
          <a:ln w="190500" cap="sq">
            <a:solidFill>
              <a:srgbClr val="C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9901C9-3CBB-4F93-BE97-60574361C226}"/>
              </a:ext>
            </a:extLst>
          </p:cNvPr>
          <p:cNvSpPr txBox="1"/>
          <p:nvPr/>
        </p:nvSpPr>
        <p:spPr>
          <a:xfrm>
            <a:off x="1" y="0"/>
            <a:ext cx="12191999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Utility- Meaning, Concept And Law of Diminishing Marginal Utility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7529195D-BC22-4F0A-BCB4-97630A916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37944"/>
            <a:ext cx="12191999" cy="42005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l"/>
            <a:r>
              <a:rPr lang="en-US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Pooja Singh, Assistant Professor, Department of Economics, </a:t>
            </a:r>
            <a:r>
              <a:rPr lang="en-IN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of Arts Humanities And Social Science, </a:t>
            </a:r>
            <a:r>
              <a:rPr lang="en-IN" sz="13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Chhatrapati </a:t>
            </a:r>
            <a:r>
              <a:rPr lang="en-IN" sz="13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Shahu</a:t>
            </a:r>
            <a:r>
              <a:rPr lang="en-IN" sz="13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Ji Maharaj University, Kanpur </a:t>
            </a:r>
            <a:endParaRPr lang="en-IN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226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47CAD-234E-48BD-80F3-A4380F790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41" y="550416"/>
            <a:ext cx="10412767" cy="509958"/>
          </a:xfrm>
        </p:spPr>
        <p:txBody>
          <a:bodyPr>
            <a:normAutofit fontScale="90000"/>
          </a:bodyPr>
          <a:lstStyle/>
          <a:p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 of Diminishing Marginal Utility</a:t>
            </a:r>
            <a:endParaRPr lang="en-IN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2D2A5-9731-4986-A258-029346BE5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1159797"/>
            <a:ext cx="11647503" cy="4871267"/>
          </a:xfrm>
        </p:spPr>
        <p:txBody>
          <a:bodyPr/>
          <a:lstStyle/>
          <a:p>
            <a:r>
              <a:rPr lang="en-US" sz="24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law of diminishing marginal utility says that the marginal utility from each additional unit declines as consumption increases.</a:t>
            </a:r>
          </a:p>
          <a:p>
            <a:r>
              <a:rPr lang="en-US" sz="24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marginal utility can decline into negative utility, as it may become entirely unfavorable to consume another unit of any product.</a:t>
            </a:r>
          </a:p>
          <a:p>
            <a:r>
              <a:rPr lang="en-US" sz="24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law applies to all kinds of consumer goods- durable and non-durable sooner or later.</a:t>
            </a:r>
          </a:p>
          <a:p>
            <a:endParaRPr lang="en-IN" dirty="0"/>
          </a:p>
        </p:txBody>
      </p:sp>
      <p:pic>
        <p:nvPicPr>
          <p:cNvPr id="2050" name="Picture 2" descr="The Law of Diminishing Marginal Utility — An Empirical Evidence in Housing  Provisions | by ecyY | Dialogue &amp;amp; Discourse | Medium">
            <a:extLst>
              <a:ext uri="{FF2B5EF4-FFF2-40B4-BE49-F238E27FC236}">
                <a16:creationId xmlns:a16="http://schemas.microsoft.com/office/drawing/2014/main" id="{2B1CB7DE-D41B-4401-B4F7-1E98295A4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221" y="3256908"/>
            <a:ext cx="8209052" cy="318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747925-067B-4410-8A77-66B9080D23B6}"/>
              </a:ext>
            </a:extLst>
          </p:cNvPr>
          <p:cNvSpPr txBox="1"/>
          <p:nvPr/>
        </p:nvSpPr>
        <p:spPr>
          <a:xfrm>
            <a:off x="1" y="0"/>
            <a:ext cx="12191999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Utility- Meaning, Concept And Law of Diminishing Marginal Utility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ACA93EFC-9B67-4983-8108-81E51ADD5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37944"/>
            <a:ext cx="12191999" cy="42005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l"/>
            <a:r>
              <a:rPr lang="en-US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Pooja Singh, Assistant Professor, Department of Economics, </a:t>
            </a:r>
            <a:r>
              <a:rPr lang="en-IN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of Arts Humanities And Social Science, </a:t>
            </a:r>
            <a:r>
              <a:rPr lang="en-IN" sz="13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Chhatrapati </a:t>
            </a:r>
            <a:r>
              <a:rPr lang="en-IN" sz="13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Shahu</a:t>
            </a:r>
            <a:r>
              <a:rPr lang="en-IN" sz="13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Ji Maharaj University, Kanpur </a:t>
            </a:r>
            <a:endParaRPr lang="en-IN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454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6471D-0152-4496-A03B-57C5972A0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21" y="290196"/>
            <a:ext cx="10386134" cy="495775"/>
          </a:xfrm>
        </p:spPr>
        <p:txBody>
          <a:bodyPr>
            <a:no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Assumptions of Law:</a:t>
            </a:r>
            <a:endParaRPr lang="en-IN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C98E7-19ED-4EF8-BD52-F2587D3F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22" y="1089062"/>
            <a:ext cx="11261374" cy="498296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Unit of the consumer good must be a standard one. e.g.- A cup of tea, a bottle of water (Same Shape &amp; Size)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The quality of the successive units of goods should remain the same, changes in the quality of the product may not be helpful in proving the law.</a:t>
            </a:r>
            <a:endParaRPr lang="en-US" sz="2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Consumer’s taste and preference must remain the same during the point of consumption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Consumption of goods should be continuous, any long gap in the consumption will alter the law.</a:t>
            </a:r>
            <a:endParaRPr lang="en-IN" sz="2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Mental condition of the consumer must remain normal during the period of consumption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i="0" dirty="0">
                <a:solidFill>
                  <a:srgbClr val="424142"/>
                </a:solidFill>
                <a:effectLst/>
                <a:latin typeface="Georgia" panose="02040502050405020303" pitchFamily="18" charset="0"/>
              </a:rPr>
              <a:t>The taste and preference of the consumer should remain unchanged during the period of purchases.</a:t>
            </a:r>
            <a:endParaRPr lang="en-IN" sz="2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IN" sz="2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IN" sz="1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IN" sz="1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1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8E4ED0-4841-47DD-8187-B30E6E5F61F9}"/>
              </a:ext>
            </a:extLst>
          </p:cNvPr>
          <p:cNvSpPr txBox="1"/>
          <p:nvPr/>
        </p:nvSpPr>
        <p:spPr>
          <a:xfrm>
            <a:off x="0" y="2967"/>
            <a:ext cx="12191999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Utility- Meaning, Concept And Law of Diminishing Marginal Utility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9E3AFE80-A9C8-49AD-B806-B760ED37B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37944"/>
            <a:ext cx="12191999" cy="42005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l"/>
            <a:r>
              <a:rPr lang="en-US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Pooja Singh, Assistant Professor, Department of Economics, </a:t>
            </a:r>
            <a:r>
              <a:rPr lang="en-IN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of Arts Humanities And Social Science, </a:t>
            </a:r>
            <a:r>
              <a:rPr lang="en-IN" sz="13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Chhatrapati </a:t>
            </a:r>
            <a:r>
              <a:rPr lang="en-IN" sz="13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Shahu</a:t>
            </a:r>
            <a:r>
              <a:rPr lang="en-IN" sz="13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Ji Maharaj University, Kanpur </a:t>
            </a:r>
            <a:endParaRPr lang="en-IN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107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7B6F025-F4AB-463D-993C-E88A08E4B2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780257"/>
              </p:ext>
            </p:extLst>
          </p:nvPr>
        </p:nvGraphicFramePr>
        <p:xfrm>
          <a:off x="0" y="310744"/>
          <a:ext cx="5675264" cy="612719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090140">
                  <a:extLst>
                    <a:ext uri="{9D8B030D-6E8A-4147-A177-3AD203B41FA5}">
                      <a16:colId xmlns:a16="http://schemas.microsoft.com/office/drawing/2014/main" val="1814233826"/>
                    </a:ext>
                  </a:extLst>
                </a:gridCol>
                <a:gridCol w="1560511">
                  <a:extLst>
                    <a:ext uri="{9D8B030D-6E8A-4147-A177-3AD203B41FA5}">
                      <a16:colId xmlns:a16="http://schemas.microsoft.com/office/drawing/2014/main" val="2695850162"/>
                    </a:ext>
                  </a:extLst>
                </a:gridCol>
                <a:gridCol w="2024613">
                  <a:extLst>
                    <a:ext uri="{9D8B030D-6E8A-4147-A177-3AD203B41FA5}">
                      <a16:colId xmlns:a16="http://schemas.microsoft.com/office/drawing/2014/main" val="846982247"/>
                    </a:ext>
                  </a:extLst>
                </a:gridCol>
              </a:tblGrid>
              <a:tr h="875314">
                <a:tc>
                  <a:txBody>
                    <a:bodyPr/>
                    <a:lstStyle/>
                    <a:p>
                      <a:pPr algn="ctr"/>
                      <a:r>
                        <a:rPr lang="en-IN" b="1" dirty="0">
                          <a:solidFill>
                            <a:srgbClr val="C00000"/>
                          </a:solidFill>
                          <a:effectLst/>
                        </a:rPr>
                        <a:t>Units of Pizza</a:t>
                      </a:r>
                      <a:endParaRPr lang="en-IN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15240" marR="15240" marT="15240" marB="1524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>
                          <a:solidFill>
                            <a:srgbClr val="C00000"/>
                          </a:solidFill>
                          <a:effectLst/>
                        </a:rPr>
                        <a:t>T. U.</a:t>
                      </a:r>
                      <a:endParaRPr lang="en-IN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15240" marR="15240" marT="15240" marB="1524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>
                          <a:solidFill>
                            <a:srgbClr val="C00000"/>
                          </a:solidFill>
                          <a:effectLst/>
                        </a:rPr>
                        <a:t>M. U.</a:t>
                      </a:r>
                      <a:endParaRPr lang="en-IN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15240" marR="15240" marT="15240" marB="1524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077527"/>
                  </a:ext>
                </a:extLst>
              </a:tr>
              <a:tr h="875314">
                <a:tc>
                  <a:txBody>
                    <a:bodyPr/>
                    <a:lstStyle/>
                    <a:p>
                      <a:pPr algn="ctr"/>
                      <a:r>
                        <a:rPr lang="en-IN" b="1" dirty="0">
                          <a:effectLst/>
                        </a:rPr>
                        <a:t>1</a:t>
                      </a:r>
                      <a:r>
                        <a:rPr lang="en-IN" b="1" baseline="30000" dirty="0">
                          <a:effectLst/>
                        </a:rPr>
                        <a:t>st</a:t>
                      </a:r>
                      <a:endParaRPr lang="en-IN" dirty="0">
                        <a:effectLst/>
                      </a:endParaRPr>
                    </a:p>
                  </a:txBody>
                  <a:tcPr marL="15240" marR="15240" marT="15240" marB="1524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>
                          <a:effectLst/>
                        </a:rPr>
                        <a:t>15</a:t>
                      </a:r>
                      <a:endParaRPr lang="en-IN">
                        <a:effectLst/>
                      </a:endParaRPr>
                    </a:p>
                  </a:txBody>
                  <a:tcPr marL="15240" marR="15240" marT="15240" marB="1524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>
                          <a:effectLst/>
                        </a:rPr>
                        <a:t>15(15-0)</a:t>
                      </a:r>
                      <a:endParaRPr lang="en-IN">
                        <a:effectLst/>
                      </a:endParaRPr>
                    </a:p>
                  </a:txBody>
                  <a:tcPr marL="15240" marR="15240" marT="15240" marB="1524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051110"/>
                  </a:ext>
                </a:extLst>
              </a:tr>
              <a:tr h="875314">
                <a:tc>
                  <a:txBody>
                    <a:bodyPr/>
                    <a:lstStyle/>
                    <a:p>
                      <a:pPr algn="ctr"/>
                      <a:r>
                        <a:rPr lang="en-IN" b="1">
                          <a:effectLst/>
                        </a:rPr>
                        <a:t>2</a:t>
                      </a:r>
                      <a:r>
                        <a:rPr lang="en-IN" b="1" baseline="30000">
                          <a:effectLst/>
                        </a:rPr>
                        <a:t>nd</a:t>
                      </a:r>
                      <a:endParaRPr lang="en-IN">
                        <a:effectLst/>
                      </a:endParaRPr>
                    </a:p>
                  </a:txBody>
                  <a:tcPr marL="15240" marR="15240" marT="15240" marB="1524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>
                          <a:effectLst/>
                        </a:rPr>
                        <a:t>25</a:t>
                      </a:r>
                      <a:endParaRPr lang="en-IN" dirty="0">
                        <a:effectLst/>
                      </a:endParaRPr>
                    </a:p>
                  </a:txBody>
                  <a:tcPr marL="15240" marR="15240" marT="15240" marB="1524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>
                          <a:effectLst/>
                        </a:rPr>
                        <a:t>10(25-15)</a:t>
                      </a:r>
                      <a:endParaRPr lang="en-IN">
                        <a:effectLst/>
                      </a:endParaRPr>
                    </a:p>
                  </a:txBody>
                  <a:tcPr marL="15240" marR="15240" marT="15240" marB="1524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028368"/>
                  </a:ext>
                </a:extLst>
              </a:tr>
              <a:tr h="875314">
                <a:tc>
                  <a:txBody>
                    <a:bodyPr/>
                    <a:lstStyle/>
                    <a:p>
                      <a:pPr algn="ctr"/>
                      <a:r>
                        <a:rPr lang="en-IN" b="1" dirty="0">
                          <a:effectLst/>
                        </a:rPr>
                        <a:t>3</a:t>
                      </a:r>
                      <a:r>
                        <a:rPr lang="en-IN" b="1" baseline="30000" dirty="0">
                          <a:effectLst/>
                        </a:rPr>
                        <a:t>rd</a:t>
                      </a:r>
                      <a:endParaRPr lang="en-IN" dirty="0">
                        <a:effectLst/>
                      </a:endParaRPr>
                    </a:p>
                  </a:txBody>
                  <a:tcPr marL="15240" marR="15240" marT="15240" marB="1524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>
                          <a:effectLst/>
                        </a:rPr>
                        <a:t>30</a:t>
                      </a:r>
                      <a:endParaRPr lang="en-IN">
                        <a:effectLst/>
                      </a:endParaRPr>
                    </a:p>
                  </a:txBody>
                  <a:tcPr marL="15240" marR="15240" marT="15240" marB="1524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>
                          <a:effectLst/>
                        </a:rPr>
                        <a:t>5 (30-25)</a:t>
                      </a:r>
                      <a:endParaRPr lang="en-IN">
                        <a:effectLst/>
                      </a:endParaRPr>
                    </a:p>
                  </a:txBody>
                  <a:tcPr marL="15240" marR="15240" marT="15240" marB="1524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656086"/>
                  </a:ext>
                </a:extLst>
              </a:tr>
              <a:tr h="875314">
                <a:tc>
                  <a:txBody>
                    <a:bodyPr/>
                    <a:lstStyle/>
                    <a:p>
                      <a:pPr algn="ctr"/>
                      <a:r>
                        <a:rPr lang="en-IN" b="1" dirty="0">
                          <a:effectLst/>
                        </a:rPr>
                        <a:t>4</a:t>
                      </a:r>
                      <a:r>
                        <a:rPr lang="en-IN" b="1" baseline="30000" dirty="0">
                          <a:effectLst/>
                        </a:rPr>
                        <a:t>th</a:t>
                      </a:r>
                      <a:endParaRPr lang="en-IN" dirty="0">
                        <a:effectLst/>
                      </a:endParaRPr>
                    </a:p>
                  </a:txBody>
                  <a:tcPr marL="15240" marR="15240" marT="15240" marB="1524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>
                          <a:effectLst/>
                        </a:rPr>
                        <a:t>30</a:t>
                      </a:r>
                      <a:endParaRPr lang="en-IN">
                        <a:effectLst/>
                      </a:endParaRPr>
                    </a:p>
                  </a:txBody>
                  <a:tcPr marL="15240" marR="15240" marT="15240" marB="1524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>
                          <a:effectLst/>
                        </a:rPr>
                        <a:t>0 (30-30)</a:t>
                      </a:r>
                      <a:endParaRPr lang="en-IN" dirty="0">
                        <a:effectLst/>
                      </a:endParaRPr>
                    </a:p>
                  </a:txBody>
                  <a:tcPr marL="15240" marR="15240" marT="15240" marB="1524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701455"/>
                  </a:ext>
                </a:extLst>
              </a:tr>
              <a:tr h="875314">
                <a:tc>
                  <a:txBody>
                    <a:bodyPr/>
                    <a:lstStyle/>
                    <a:p>
                      <a:pPr algn="ctr"/>
                      <a:r>
                        <a:rPr lang="en-IN" b="1">
                          <a:effectLst/>
                        </a:rPr>
                        <a:t>5</a:t>
                      </a:r>
                      <a:r>
                        <a:rPr lang="en-IN" b="1" baseline="30000">
                          <a:effectLst/>
                        </a:rPr>
                        <a:t>th</a:t>
                      </a:r>
                      <a:endParaRPr lang="en-IN">
                        <a:effectLst/>
                      </a:endParaRPr>
                    </a:p>
                  </a:txBody>
                  <a:tcPr marL="15240" marR="15240" marT="15240" marB="1524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>
                          <a:effectLst/>
                        </a:rPr>
                        <a:t>25</a:t>
                      </a:r>
                      <a:endParaRPr lang="en-IN">
                        <a:effectLst/>
                      </a:endParaRPr>
                    </a:p>
                  </a:txBody>
                  <a:tcPr marL="15240" marR="15240" marT="15240" marB="1524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>
                          <a:effectLst/>
                        </a:rPr>
                        <a:t>-5(25-30)</a:t>
                      </a:r>
                      <a:endParaRPr lang="en-IN">
                        <a:effectLst/>
                      </a:endParaRPr>
                    </a:p>
                  </a:txBody>
                  <a:tcPr marL="15240" marR="15240" marT="15240" marB="1524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900"/>
                  </a:ext>
                </a:extLst>
              </a:tr>
              <a:tr h="875314">
                <a:tc>
                  <a:txBody>
                    <a:bodyPr/>
                    <a:lstStyle/>
                    <a:p>
                      <a:pPr algn="ctr"/>
                      <a:r>
                        <a:rPr lang="en-IN" b="1" dirty="0">
                          <a:effectLst/>
                        </a:rPr>
                        <a:t>6</a:t>
                      </a:r>
                      <a:r>
                        <a:rPr lang="en-IN" b="1" baseline="30000" dirty="0">
                          <a:effectLst/>
                        </a:rPr>
                        <a:t>th</a:t>
                      </a:r>
                      <a:endParaRPr lang="en-IN" dirty="0">
                        <a:effectLst/>
                      </a:endParaRPr>
                    </a:p>
                  </a:txBody>
                  <a:tcPr marL="15240" marR="15240" marT="15240" marB="1524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>
                          <a:effectLst/>
                        </a:rPr>
                        <a:t>15</a:t>
                      </a:r>
                      <a:endParaRPr lang="en-IN">
                        <a:effectLst/>
                      </a:endParaRPr>
                    </a:p>
                  </a:txBody>
                  <a:tcPr marL="15240" marR="15240" marT="15240" marB="1524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>
                          <a:effectLst/>
                        </a:rPr>
                        <a:t>– 10(15-25)</a:t>
                      </a:r>
                      <a:endParaRPr lang="en-IN" dirty="0">
                        <a:effectLst/>
                      </a:endParaRPr>
                    </a:p>
                  </a:txBody>
                  <a:tcPr marL="15240" marR="15240" marT="15240" marB="1524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48098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7796D65-97CC-4855-8FCD-963924272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882" y="678093"/>
            <a:ext cx="5291988" cy="56302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8E4ED0-4841-47DD-8187-B30E6E5F61F9}"/>
              </a:ext>
            </a:extLst>
          </p:cNvPr>
          <p:cNvSpPr txBox="1"/>
          <p:nvPr/>
        </p:nvSpPr>
        <p:spPr>
          <a:xfrm>
            <a:off x="0" y="2967"/>
            <a:ext cx="12191999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Utility- Meaning, Concept And Law of Diminishing Marginal Utility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9E3AFE80-A9C8-49AD-B806-B760ED37B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37944"/>
            <a:ext cx="12191999" cy="42005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l"/>
            <a:r>
              <a:rPr lang="en-US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Pooja Singh, Assistant Professor, Department of Economics, </a:t>
            </a:r>
            <a:r>
              <a:rPr lang="en-IN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of Arts Humanities And Social Science, </a:t>
            </a:r>
            <a:r>
              <a:rPr lang="en-IN" sz="13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Chhatrapati </a:t>
            </a:r>
            <a:r>
              <a:rPr lang="en-IN" sz="13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Shahu</a:t>
            </a:r>
            <a:r>
              <a:rPr lang="en-IN" sz="13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Ji Maharaj University, Kanpur </a:t>
            </a:r>
            <a:endParaRPr lang="en-IN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44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4D7AFF6-BEE2-4C31-A073-4E0DACA98AF3}"/>
              </a:ext>
            </a:extLst>
          </p:cNvPr>
          <p:cNvSpPr txBox="1"/>
          <p:nvPr/>
        </p:nvSpPr>
        <p:spPr>
          <a:xfrm>
            <a:off x="0" y="2967"/>
            <a:ext cx="12191999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Utility- Meaning, Concept And Law of Diminishing Marginal Utility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6C2C200-AF9B-4DCA-8F2A-80D84F456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524" y="796983"/>
            <a:ext cx="10515600" cy="726828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IN" sz="2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140C26C-678C-4CC9-AFE2-B572505B5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870" y="1880172"/>
            <a:ext cx="10515600" cy="3100202"/>
          </a:xfrm>
        </p:spPr>
        <p:txBody>
          <a:bodyPr>
            <a:norm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Dwivedi D N, Managerial Economics, Vikas Publishing House Pvt. Ltd, 2006</a:t>
            </a:r>
          </a:p>
          <a:p>
            <a:r>
              <a:rPr lang="en-IN" sz="16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https://quizizz.com/admin/quiz/5d70a2e771623c001e9da20f/unit-2-economics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16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https://www.amyglenn.com/ECON/econ2302micro1.htm</a:t>
            </a:r>
          </a:p>
          <a:p>
            <a:r>
              <a:rPr lang="en-IN" sz="16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https://quizizz.com/admin/quiz/5d70a2e771623c001e9da20f/unit-2-economics</a:t>
            </a:r>
            <a:endParaRPr lang="en-IN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76F6139E-E4AB-4B44-846E-06206C54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37944"/>
            <a:ext cx="12191999" cy="42005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l"/>
            <a:r>
              <a:rPr lang="en-US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Pooja Singh, Assistant Professor, Department of Economics, </a:t>
            </a:r>
            <a:r>
              <a:rPr lang="en-IN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of Arts Humanities And Social Science, </a:t>
            </a:r>
            <a:r>
              <a:rPr lang="en-IN" sz="13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Chhatrapati </a:t>
            </a:r>
            <a:r>
              <a:rPr lang="en-IN" sz="13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Shahu</a:t>
            </a:r>
            <a:r>
              <a:rPr lang="en-IN" sz="13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Ji Maharaj University, Kanpur </a:t>
            </a:r>
            <a:endParaRPr lang="en-IN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9330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dison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860</Words>
  <Application>Microsoft Office PowerPoint</Application>
  <PresentationFormat>Widescreen</PresentationFormat>
  <Paragraphs>98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Georgia</vt:lpstr>
      <vt:lpstr>MS Shell Dlg 2</vt:lpstr>
      <vt:lpstr>Roboto</vt:lpstr>
      <vt:lpstr>Times New Roman</vt:lpstr>
      <vt:lpstr>Wingdings</vt:lpstr>
      <vt:lpstr>Wingdings 3</vt:lpstr>
      <vt:lpstr>Office Theme</vt:lpstr>
      <vt:lpstr>Madison</vt:lpstr>
      <vt:lpstr>Dr. Pooja Singh Assistant Professor,  Department of Economics,  School of Arts Humanities And Social Science,  Chhatrapati Shahu Ji Maharaj University, Kanpur  </vt:lpstr>
      <vt:lpstr>Utility- Meaning</vt:lpstr>
      <vt:lpstr>PowerPoint Presentation</vt:lpstr>
      <vt:lpstr>Measurement of Utility-</vt:lpstr>
      <vt:lpstr>PowerPoint Presentation</vt:lpstr>
      <vt:lpstr>Law of Diminishing Marginal Utility</vt:lpstr>
      <vt:lpstr>Assumptions of Law: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Aditya Pratap</dc:creator>
  <cp:lastModifiedBy>Ritishaa Singh</cp:lastModifiedBy>
  <cp:revision>73</cp:revision>
  <dcterms:created xsi:type="dcterms:W3CDTF">2021-11-22T06:30:35Z</dcterms:created>
  <dcterms:modified xsi:type="dcterms:W3CDTF">2021-11-29T14:07:49Z</dcterms:modified>
</cp:coreProperties>
</file>