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3714770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324664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24765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3305665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0658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2811996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1603376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31911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275473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3495C-AB55-4DB9-B121-D460F5E22D20}" type="datetimeFigureOut">
              <a:rPr lang="en-IN" smtClean="0"/>
              <a:t>08-12-2021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264169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C3495C-AB55-4DB9-B121-D460F5E22D20}" type="datetimeFigureOut">
              <a:rPr lang="en-IN" smtClean="0"/>
              <a:t>08-12-2021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229994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C3495C-AB55-4DB9-B121-D460F5E22D20}" type="datetimeFigureOut">
              <a:rPr lang="en-IN" smtClean="0"/>
              <a:t>08-12-2021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65008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C3495C-AB55-4DB9-B121-D460F5E22D20}" type="datetimeFigureOut">
              <a:rPr lang="en-IN" smtClean="0"/>
              <a:t>08-12-2021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1605993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C3495C-AB55-4DB9-B121-D460F5E22D20}" type="datetimeFigureOut">
              <a:rPr lang="en-IN" smtClean="0"/>
              <a:t>08-12-2021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352000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C3495C-AB55-4DB9-B121-D460F5E22D20}" type="datetimeFigureOut">
              <a:rPr lang="en-IN" smtClean="0"/>
              <a:t>08-12-2021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1206955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C3495C-AB55-4DB9-B121-D460F5E22D20}" type="datetimeFigureOut">
              <a:rPr lang="en-IN" smtClean="0"/>
              <a:t>08-12-2021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776CC9-23BE-4F69-9CC7-CA4688408433}" type="slidenum">
              <a:rPr lang="en-IN" smtClean="0"/>
              <a:t>‹#›</a:t>
            </a:fld>
            <a:endParaRPr lang="en-IN"/>
          </a:p>
        </p:txBody>
      </p:sp>
    </p:spTree>
    <p:extLst>
      <p:ext uri="{BB962C8B-B14F-4D97-AF65-F5344CB8AC3E}">
        <p14:creationId xmlns:p14="http://schemas.microsoft.com/office/powerpoint/2010/main" val="63084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C3495C-AB55-4DB9-B121-D460F5E22D20}" type="datetimeFigureOut">
              <a:rPr lang="en-IN" smtClean="0"/>
              <a:t>08-12-2021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776CC9-23BE-4F69-9CC7-CA4688408433}" type="slidenum">
              <a:rPr lang="en-IN" smtClean="0"/>
              <a:t>‹#›</a:t>
            </a:fld>
            <a:endParaRPr lang="en-IN"/>
          </a:p>
        </p:txBody>
      </p:sp>
    </p:spTree>
    <p:extLst>
      <p:ext uri="{BB962C8B-B14F-4D97-AF65-F5344CB8AC3E}">
        <p14:creationId xmlns:p14="http://schemas.microsoft.com/office/powerpoint/2010/main" val="1140391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28008"/>
            <a:ext cx="7766936" cy="1588167"/>
          </a:xfrm>
        </p:spPr>
        <p:txBody>
          <a:bodyPr/>
          <a:lstStyle/>
          <a:p>
            <a:pPr algn="ctr"/>
            <a:r>
              <a:rPr lang="en-US" sz="6000" dirty="0" smtClean="0"/>
              <a:t>VERBAL LEARNING</a:t>
            </a:r>
            <a:endParaRPr lang="en-IN" sz="6000" dirty="0"/>
          </a:p>
        </p:txBody>
      </p:sp>
      <p:sp>
        <p:nvSpPr>
          <p:cNvPr id="3" name="Subtitle 2"/>
          <p:cNvSpPr>
            <a:spLocks noGrp="1"/>
          </p:cNvSpPr>
          <p:nvPr>
            <p:ph type="subTitle" idx="1"/>
          </p:nvPr>
        </p:nvSpPr>
        <p:spPr>
          <a:xfrm>
            <a:off x="1507067" y="3296653"/>
            <a:ext cx="7766936" cy="2923673"/>
          </a:xfrm>
        </p:spPr>
        <p:txBody>
          <a:bodyPr>
            <a:normAutofit/>
          </a:bodyPr>
          <a:lstStyle/>
          <a:p>
            <a:r>
              <a:rPr lang="en-US" b="1" dirty="0">
                <a:solidFill>
                  <a:schemeClr val="bg2">
                    <a:lumMod val="25000"/>
                  </a:schemeClr>
                </a:solidFill>
              </a:rPr>
              <a:t>DR. PRIYANKA SHUKLA</a:t>
            </a:r>
          </a:p>
          <a:p>
            <a:r>
              <a:rPr lang="en-US" b="1" dirty="0">
                <a:solidFill>
                  <a:schemeClr val="bg2">
                    <a:lumMod val="25000"/>
                  </a:schemeClr>
                </a:solidFill>
              </a:rPr>
              <a:t>ASSISTANT PROFESSOR &amp;</a:t>
            </a:r>
          </a:p>
          <a:p>
            <a:r>
              <a:rPr lang="en-US" b="1" dirty="0">
                <a:solidFill>
                  <a:schemeClr val="bg2">
                    <a:lumMod val="25000"/>
                  </a:schemeClr>
                </a:solidFill>
              </a:rPr>
              <a:t>RCI registered Clinical Psychologist </a:t>
            </a:r>
          </a:p>
          <a:p>
            <a:r>
              <a:rPr lang="en-US" b="1" dirty="0">
                <a:solidFill>
                  <a:schemeClr val="bg2">
                    <a:lumMod val="25000"/>
                  </a:schemeClr>
                </a:solidFill>
              </a:rPr>
              <a:t>Department of Psychology</a:t>
            </a:r>
          </a:p>
          <a:p>
            <a:r>
              <a:rPr lang="en-US" b="1" dirty="0">
                <a:solidFill>
                  <a:schemeClr val="bg2">
                    <a:lumMod val="25000"/>
                  </a:schemeClr>
                </a:solidFill>
              </a:rPr>
              <a:t>SAHSS &amp;</a:t>
            </a:r>
          </a:p>
          <a:p>
            <a:r>
              <a:rPr lang="en-US" b="1" dirty="0">
                <a:solidFill>
                  <a:schemeClr val="bg2">
                    <a:lumMod val="25000"/>
                  </a:schemeClr>
                </a:solidFill>
              </a:rPr>
              <a:t>LIFE LONG LEARNING AND EXTENSION</a:t>
            </a:r>
          </a:p>
          <a:p>
            <a:r>
              <a:rPr lang="en-US" b="1" dirty="0">
                <a:solidFill>
                  <a:schemeClr val="bg2">
                    <a:lumMod val="25000"/>
                  </a:schemeClr>
                </a:solidFill>
              </a:rPr>
              <a:t>CSJM UNIVERSITY, KANPUR</a:t>
            </a:r>
          </a:p>
          <a:p>
            <a:endParaRPr lang="en-IN" dirty="0"/>
          </a:p>
        </p:txBody>
      </p:sp>
    </p:spTree>
    <p:extLst>
      <p:ext uri="{BB962C8B-B14F-4D97-AF65-F5344CB8AC3E}">
        <p14:creationId xmlns:p14="http://schemas.microsoft.com/office/powerpoint/2010/main" val="230709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LEARNING:</a:t>
            </a:r>
            <a:endParaRPr lang="en-IN" dirty="0"/>
          </a:p>
        </p:txBody>
      </p:sp>
      <p:sp>
        <p:nvSpPr>
          <p:cNvPr id="3" name="Content Placeholder 2"/>
          <p:cNvSpPr>
            <a:spLocks noGrp="1"/>
          </p:cNvSpPr>
          <p:nvPr>
            <p:ph idx="1"/>
          </p:nvPr>
        </p:nvSpPr>
        <p:spPr/>
        <p:txBody>
          <a:bodyPr>
            <a:normAutofit fontScale="92500"/>
          </a:bodyPr>
          <a:lstStyle/>
          <a:p>
            <a:r>
              <a:rPr lang="en-US" sz="3200" dirty="0" smtClean="0">
                <a:latin typeface="Tw Cen MT" panose="020B0602020104020603" pitchFamily="34" charset="0"/>
              </a:rPr>
              <a:t>“The term verbal learning denotes a field or inquiry in which the focus of interest lies in the phenomena and processes by which individual come, through practice, to link two verbal items together, to learn the sequence in which a set of verbal items occurs, to differentiate between verbal items or to recall a set of items without regard for the order in which they occurred originally.”- </a:t>
            </a:r>
            <a:r>
              <a:rPr lang="en-US" sz="3200" dirty="0" err="1" smtClean="0">
                <a:latin typeface="Tw Cen MT" panose="020B0602020104020603" pitchFamily="34" charset="0"/>
              </a:rPr>
              <a:t>Cofer</a:t>
            </a:r>
            <a:endParaRPr lang="en-IN" sz="3200" dirty="0">
              <a:latin typeface="Tw Cen MT" panose="020B0602020104020603" pitchFamily="34" charset="0"/>
            </a:endParaRPr>
          </a:p>
        </p:txBody>
      </p:sp>
    </p:spTree>
    <p:extLst>
      <p:ext uri="{BB962C8B-B14F-4D97-AF65-F5344CB8AC3E}">
        <p14:creationId xmlns:p14="http://schemas.microsoft.com/office/powerpoint/2010/main" val="747522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26433"/>
            <a:ext cx="8596668" cy="5114930"/>
          </a:xfrm>
        </p:spPr>
        <p:txBody>
          <a:bodyPr>
            <a:normAutofit/>
          </a:bodyPr>
          <a:lstStyle/>
          <a:p>
            <a:r>
              <a:rPr lang="en-US" sz="3200" dirty="0" smtClean="0"/>
              <a:t>Verbal learning is the process of actively memorizing new material using mental pictures, associations and other activity.</a:t>
            </a:r>
          </a:p>
          <a:p>
            <a:pPr marL="0" indent="0">
              <a:buNone/>
            </a:pPr>
            <a:endParaRPr lang="en-US" sz="3200" dirty="0" smtClean="0"/>
          </a:p>
          <a:p>
            <a:r>
              <a:rPr lang="en-IN" sz="3200" dirty="0" smtClean="0"/>
              <a:t>Verbal </a:t>
            </a:r>
            <a:r>
              <a:rPr lang="en-IN" sz="3200" dirty="0"/>
              <a:t>learning was first studied by Hermann </a:t>
            </a:r>
            <a:r>
              <a:rPr lang="en-IN" sz="3200" dirty="0" err="1"/>
              <a:t>Ebbinghaus</a:t>
            </a:r>
            <a:r>
              <a:rPr lang="en-IN" sz="3200" dirty="0"/>
              <a:t>, who used lists of nonsense syllables to test recall.</a:t>
            </a:r>
            <a:endParaRPr lang="en-IN" sz="3200" dirty="0"/>
          </a:p>
        </p:txBody>
      </p:sp>
    </p:spTree>
    <p:extLst>
      <p:ext uri="{BB962C8B-B14F-4D97-AF65-F5344CB8AC3E}">
        <p14:creationId xmlns:p14="http://schemas.microsoft.com/office/powerpoint/2010/main" val="65503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14663"/>
          </a:xfrm>
        </p:spPr>
        <p:txBody>
          <a:bodyPr>
            <a:normAutofit fontScale="90000"/>
          </a:bodyPr>
          <a:lstStyle/>
          <a:p>
            <a:r>
              <a:rPr lang="en-US" dirty="0" smtClean="0"/>
              <a:t>MATERIALS USED IN THE STUDY OF VERBAL LEARNING:</a:t>
            </a:r>
            <a:endParaRPr lang="en-IN" dirty="0"/>
          </a:p>
        </p:txBody>
      </p:sp>
      <p:sp>
        <p:nvSpPr>
          <p:cNvPr id="3" name="Content Placeholder 2"/>
          <p:cNvSpPr>
            <a:spLocks noGrp="1"/>
          </p:cNvSpPr>
          <p:nvPr>
            <p:ph idx="1"/>
          </p:nvPr>
        </p:nvSpPr>
        <p:spPr>
          <a:xfrm>
            <a:off x="677334" y="1624263"/>
            <a:ext cx="8596668" cy="4417099"/>
          </a:xfrm>
        </p:spPr>
        <p:txBody>
          <a:bodyPr>
            <a:normAutofit/>
          </a:bodyPr>
          <a:lstStyle/>
          <a:p>
            <a:r>
              <a:rPr lang="en-US" sz="3200" dirty="0" smtClean="0"/>
              <a:t>Nonsense  syllable or CVC trigram</a:t>
            </a:r>
          </a:p>
          <a:p>
            <a:r>
              <a:rPr lang="en-US" sz="3200" dirty="0" smtClean="0"/>
              <a:t>Consonant syllable or CCC trigram</a:t>
            </a:r>
          </a:p>
          <a:p>
            <a:r>
              <a:rPr lang="en-US" sz="3200" dirty="0" smtClean="0"/>
              <a:t>Multi syllable nonsense units</a:t>
            </a:r>
          </a:p>
          <a:p>
            <a:pPr marL="0" indent="0">
              <a:buNone/>
            </a:pPr>
            <a:r>
              <a:rPr lang="en-US" sz="3200" dirty="0" smtClean="0"/>
              <a:t> </a:t>
            </a:r>
            <a:endParaRPr lang="en-IN" sz="3200" dirty="0"/>
          </a:p>
        </p:txBody>
      </p:sp>
    </p:spTree>
    <p:extLst>
      <p:ext uri="{BB962C8B-B14F-4D97-AF65-F5344CB8AC3E}">
        <p14:creationId xmlns:p14="http://schemas.microsoft.com/office/powerpoint/2010/main" val="237056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25643"/>
            <a:ext cx="8596668" cy="5415720"/>
          </a:xfrm>
        </p:spPr>
        <p:txBody>
          <a:bodyPr>
            <a:normAutofit/>
          </a:bodyPr>
          <a:lstStyle/>
          <a:p>
            <a:pPr marL="0" indent="0">
              <a:buNone/>
            </a:pPr>
            <a:r>
              <a:rPr lang="en-US" sz="3200" dirty="0" smtClean="0"/>
              <a:t>Psychologists, described below five measures to assess the significance level in verbal learning:</a:t>
            </a:r>
          </a:p>
          <a:p>
            <a:r>
              <a:rPr lang="en-US" sz="3200" dirty="0" smtClean="0"/>
              <a:t>Association values</a:t>
            </a:r>
          </a:p>
          <a:p>
            <a:r>
              <a:rPr lang="en-US" sz="3200" dirty="0" smtClean="0"/>
              <a:t>Meaningfulness</a:t>
            </a:r>
          </a:p>
          <a:p>
            <a:r>
              <a:rPr lang="en-US" sz="3200" dirty="0" smtClean="0"/>
              <a:t>Familiarity</a:t>
            </a:r>
          </a:p>
          <a:p>
            <a:r>
              <a:rPr lang="en-US" sz="3200" dirty="0" smtClean="0"/>
              <a:t>Imagery</a:t>
            </a:r>
          </a:p>
          <a:p>
            <a:r>
              <a:rPr lang="en-US" sz="3200" dirty="0" smtClean="0"/>
              <a:t>Frequency</a:t>
            </a:r>
            <a:endParaRPr lang="en-IN" sz="3200" dirty="0"/>
          </a:p>
        </p:txBody>
      </p:sp>
    </p:spTree>
    <p:extLst>
      <p:ext uri="{BB962C8B-B14F-4D97-AF65-F5344CB8AC3E}">
        <p14:creationId xmlns:p14="http://schemas.microsoft.com/office/powerpoint/2010/main" val="349848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43000"/>
            <a:ext cx="8596668" cy="4898362"/>
          </a:xfrm>
        </p:spPr>
        <p:txBody>
          <a:bodyPr>
            <a:normAutofit/>
          </a:bodyPr>
          <a:lstStyle/>
          <a:p>
            <a:endParaRPr lang="en-US" sz="7200" dirty="0" smtClean="0"/>
          </a:p>
          <a:p>
            <a:pPr marL="0" indent="0" algn="ctr">
              <a:buNone/>
            </a:pPr>
            <a:r>
              <a:rPr lang="en-US" sz="7200"/>
              <a:t>	</a:t>
            </a:r>
            <a:r>
              <a:rPr lang="en-US" sz="7200" smtClean="0"/>
              <a:t>THANK YOU</a:t>
            </a:r>
            <a:endParaRPr lang="en-IN" sz="7200" dirty="0"/>
          </a:p>
        </p:txBody>
      </p:sp>
    </p:spTree>
    <p:extLst>
      <p:ext uri="{BB962C8B-B14F-4D97-AF65-F5344CB8AC3E}">
        <p14:creationId xmlns:p14="http://schemas.microsoft.com/office/powerpoint/2010/main" val="28514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6537"/>
          </a:xfrm>
        </p:spPr>
        <p:txBody>
          <a:bodyPr/>
          <a:lstStyle/>
          <a:p>
            <a:r>
              <a:rPr lang="en-US" dirty="0" smtClean="0"/>
              <a:t>METHODS OF VERBAL LEARNING:</a:t>
            </a:r>
            <a:endParaRPr lang="en-IN" dirty="0"/>
          </a:p>
        </p:txBody>
      </p:sp>
      <p:sp>
        <p:nvSpPr>
          <p:cNvPr id="3" name="Content Placeholder 2"/>
          <p:cNvSpPr>
            <a:spLocks noGrp="1"/>
          </p:cNvSpPr>
          <p:nvPr>
            <p:ph idx="1"/>
          </p:nvPr>
        </p:nvSpPr>
        <p:spPr>
          <a:xfrm>
            <a:off x="677334" y="1576137"/>
            <a:ext cx="8596668" cy="4465225"/>
          </a:xfrm>
        </p:spPr>
        <p:txBody>
          <a:bodyPr>
            <a:normAutofit/>
          </a:bodyPr>
          <a:lstStyle/>
          <a:p>
            <a:r>
              <a:rPr lang="en-US" sz="3200" dirty="0" smtClean="0"/>
              <a:t>Method of serial learning or sequential learning</a:t>
            </a:r>
          </a:p>
          <a:p>
            <a:r>
              <a:rPr lang="en-US" sz="3200" dirty="0" smtClean="0"/>
              <a:t>Method of free recall</a:t>
            </a:r>
          </a:p>
          <a:p>
            <a:r>
              <a:rPr lang="en-US" sz="3200" dirty="0" smtClean="0"/>
              <a:t>Method of prompting and anticipation</a:t>
            </a:r>
          </a:p>
          <a:p>
            <a:r>
              <a:rPr lang="en-US" sz="3200" dirty="0" smtClean="0"/>
              <a:t>Method of paired associated learning</a:t>
            </a:r>
          </a:p>
          <a:p>
            <a:r>
              <a:rPr lang="en-US" sz="3200" dirty="0" smtClean="0"/>
              <a:t>Method of recognition learning</a:t>
            </a:r>
            <a:endParaRPr lang="en-IN" sz="3200" dirty="0"/>
          </a:p>
        </p:txBody>
      </p:sp>
    </p:spTree>
    <p:extLst>
      <p:ext uri="{BB962C8B-B14F-4D97-AF65-F5344CB8AC3E}">
        <p14:creationId xmlns:p14="http://schemas.microsoft.com/office/powerpoint/2010/main" val="33630701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TotalTime>
  <Words>217</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Trebuchet MS</vt:lpstr>
      <vt:lpstr>Tw Cen MT</vt:lpstr>
      <vt:lpstr>Wingdings 3</vt:lpstr>
      <vt:lpstr>Facet</vt:lpstr>
      <vt:lpstr>VERBAL LEARNING</vt:lpstr>
      <vt:lpstr>VERBAL LEARNING:</vt:lpstr>
      <vt:lpstr>PowerPoint Presentation</vt:lpstr>
      <vt:lpstr>MATERIALS USED IN THE STUDY OF VERBAL LEARNING:</vt:lpstr>
      <vt:lpstr>PowerPoint Presentation</vt:lpstr>
      <vt:lpstr>PowerPoint Presentation</vt:lpstr>
      <vt:lpstr>METHODS OF VERBAL LEARNING: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5</cp:revision>
  <dcterms:created xsi:type="dcterms:W3CDTF">2021-12-08T09:39:58Z</dcterms:created>
  <dcterms:modified xsi:type="dcterms:W3CDTF">2021-12-08T10:05:38Z</dcterms:modified>
</cp:coreProperties>
</file>