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8"/>
  </p:notesMasterIdLst>
  <p:sldIdLst>
    <p:sldId id="256" r:id="rId2"/>
    <p:sldId id="257" r:id="rId3"/>
    <p:sldId id="258" r:id="rId4"/>
    <p:sldId id="259" r:id="rId5"/>
    <p:sldId id="260" r:id="rId6"/>
    <p:sldId id="261" r:id="rId7"/>
    <p:sldId id="262" r:id="rId8"/>
    <p:sldId id="264" r:id="rId9"/>
    <p:sldId id="265" r:id="rId10"/>
    <p:sldId id="272"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942EE2-180F-460B-92F8-F175CBCA2214}" type="datetimeFigureOut">
              <a:rPr lang="en-IN" smtClean="0"/>
              <a:pPr/>
              <a:t>22-01-2022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C43394-B3BD-4A8B-9E31-03F8FE0AB3EE}" type="slidenum">
              <a:rPr lang="en-IN" smtClean="0"/>
              <a:pPr/>
              <a:t>‹#›</a:t>
            </a:fld>
            <a:endParaRPr lang="en-IN"/>
          </a:p>
        </p:txBody>
      </p:sp>
    </p:spTree>
    <p:extLst>
      <p:ext uri="{BB962C8B-B14F-4D97-AF65-F5344CB8AC3E}">
        <p14:creationId xmlns:p14="http://schemas.microsoft.com/office/powerpoint/2010/main" xmlns="" val="76839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F4BA98-9CF4-46B3-81EE-9255E98007EB}"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212101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8F9B78-B378-4F69-918D-83AFCB82DE53}"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347475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BB16E8-18B8-4DD8-83C8-FB8E18D90EDD}"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91C30D-841A-4340-9F77-C971D6982E74}"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34011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C96A07-9726-4A13-B578-4DF11D266A53}" type="datetime1">
              <a:rPr lang="en-IN" smtClean="0"/>
              <a:pPr/>
              <a:t>22-01-2022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2891640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25C780C-BB77-4D1C-BFD1-EB5396F5C18D}" type="datetime1">
              <a:rPr lang="en-IN" smtClean="0"/>
              <a:pPr/>
              <a:t>22-01-2022</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91C30D-841A-4340-9F77-C971D6982E74}"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67506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B7F3952-511B-48BA-9BF8-0F78BAC3AB48}" type="datetime1">
              <a:rPr lang="en-IN" smtClean="0"/>
              <a:pPr/>
              <a:t>22-01-2022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1360628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E24E9-9011-4C4D-A1DD-6B50893FD8F9}"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142417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9FFFDE-C6F7-4195-9F25-9397F0616C7C}"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51550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23C20-DEA6-478E-8BD7-3200BB934E04}"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400794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16BF6B-10D9-4242-B86B-59A07556336B}" type="datetime1">
              <a:rPr lang="en-IN" smtClean="0"/>
              <a:pPr/>
              <a:t>22-01-2022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328977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90146D-2C58-4C9B-966D-20E667F06383}" type="datetime1">
              <a:rPr lang="en-IN" smtClean="0"/>
              <a:pPr/>
              <a:t>22-01-2022</a:t>
            </a:fld>
            <a:endParaRPr lang="en-IN"/>
          </a:p>
        </p:txBody>
      </p:sp>
      <p:sp>
        <p:nvSpPr>
          <p:cNvPr id="6" name="Footer Placeholder 5"/>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46282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08608D-6901-41BA-BDD2-1E18D154C33C}" type="datetime1">
              <a:rPr lang="en-IN" smtClean="0"/>
              <a:pPr/>
              <a:t>22-01-2022</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399770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59BA39-FD06-41D7-B4DE-8A6F9F21A6B0}" type="datetime1">
              <a:rPr lang="en-IN" smtClean="0"/>
              <a:pPr/>
              <a:t>22-01-2022</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52061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CD6EA-EB63-4157-98F6-A8AD891E1E65}" type="datetime1">
              <a:rPr lang="en-IN" smtClean="0"/>
              <a:pPr/>
              <a:t>22-01-2022</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1693241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A3E4C4-59D6-4AD7-B611-CA7C6764F72C}" type="datetime1">
              <a:rPr lang="en-IN" smtClean="0"/>
              <a:pPr/>
              <a:t>22-01-2022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152544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BC2669-1304-4DC0-B6BA-274A7C6CED31}" type="datetime1">
              <a:rPr lang="en-IN" smtClean="0"/>
              <a:pPr/>
              <a:t>22-01-2022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2923691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6E03E0-4645-4534-BA7A-6F51F2B86DA1}" type="datetime1">
              <a:rPr lang="en-IN" smtClean="0"/>
              <a:pPr/>
              <a:t>22-01-2022</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791C30D-841A-4340-9F77-C971D6982E74}" type="slidenum">
              <a:rPr lang="en-IN" smtClean="0"/>
              <a:pPr/>
              <a:t>‹#›</a:t>
            </a:fld>
            <a:endParaRPr lang="en-IN"/>
          </a:p>
        </p:txBody>
      </p:sp>
    </p:spTree>
    <p:extLst>
      <p:ext uri="{BB962C8B-B14F-4D97-AF65-F5344CB8AC3E}">
        <p14:creationId xmlns:p14="http://schemas.microsoft.com/office/powerpoint/2010/main" xmlns="" val="1141027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1198D-7591-4533-8DB2-3E0865ABC729}"/>
              </a:ext>
            </a:extLst>
          </p:cNvPr>
          <p:cNvSpPr>
            <a:spLocks noGrp="1"/>
          </p:cNvSpPr>
          <p:nvPr>
            <p:ph type="ctrTitle"/>
          </p:nvPr>
        </p:nvSpPr>
        <p:spPr>
          <a:xfrm>
            <a:off x="2709652" y="1541891"/>
            <a:ext cx="7391880" cy="3314779"/>
          </a:xfrm>
        </p:spPr>
        <p:txBody>
          <a:bodyPr>
            <a:normAutofit/>
          </a:bodyPr>
          <a:lstStyle/>
          <a:p>
            <a:r>
              <a:rPr lang="en-GB" i="1" dirty="0">
                <a:latin typeface="Bahnschrift" panose="020B0502040204020203" pitchFamily="34" charset="0"/>
              </a:rPr>
              <a:t>  </a:t>
            </a:r>
            <a:r>
              <a:rPr lang="en-GB" sz="6600" i="1" dirty="0">
                <a:solidFill>
                  <a:schemeClr val="tx1"/>
                </a:solidFill>
                <a:latin typeface="Californian FB" panose="0207040306080B030204" pitchFamily="18" charset="0"/>
              </a:rPr>
              <a:t>WORLD HEALTH    </a:t>
            </a:r>
            <a:br>
              <a:rPr lang="en-GB" sz="6600" i="1" dirty="0">
                <a:solidFill>
                  <a:schemeClr val="tx1"/>
                </a:solidFill>
                <a:latin typeface="Californian FB" panose="0207040306080B030204" pitchFamily="18" charset="0"/>
              </a:rPr>
            </a:br>
            <a:r>
              <a:rPr lang="en-GB" sz="6600" i="1" dirty="0">
                <a:solidFill>
                  <a:schemeClr val="tx1"/>
                </a:solidFill>
                <a:latin typeface="Californian FB" panose="0207040306080B030204" pitchFamily="18" charset="0"/>
              </a:rPr>
              <a:t>   ORGANIZATION</a:t>
            </a:r>
            <a:br>
              <a:rPr lang="en-GB" sz="6600" i="1" dirty="0">
                <a:solidFill>
                  <a:schemeClr val="tx1"/>
                </a:solidFill>
                <a:latin typeface="Californian FB" panose="0207040306080B030204" pitchFamily="18" charset="0"/>
              </a:rPr>
            </a:br>
            <a:r>
              <a:rPr lang="en-GB" sz="6600" i="1" dirty="0">
                <a:solidFill>
                  <a:schemeClr val="tx1"/>
                </a:solidFill>
                <a:latin typeface="Californian FB" panose="0207040306080B030204" pitchFamily="18" charset="0"/>
              </a:rPr>
              <a:t>               (WHO)</a:t>
            </a:r>
            <a:endParaRPr lang="en-IN" sz="6600" i="1" dirty="0">
              <a:solidFill>
                <a:schemeClr val="tx1"/>
              </a:solidFill>
              <a:latin typeface="Californian FB" panose="0207040306080B030204" pitchFamily="18" charset="0"/>
            </a:endParaRPr>
          </a:p>
        </p:txBody>
      </p:sp>
      <p:sp>
        <p:nvSpPr>
          <p:cNvPr id="7" name="Footer Placeholder 6">
            <a:extLst>
              <a:ext uri="{FF2B5EF4-FFF2-40B4-BE49-F238E27FC236}">
                <a16:creationId xmlns:a16="http://schemas.microsoft.com/office/drawing/2014/main" xmlns="" id="{5F2B5461-3888-4E26-8D1B-4E3922B818B4}"/>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xmlns="" val="1977379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78CEF-F255-4548-B512-B4CDD576CD5E}"/>
              </a:ext>
            </a:extLst>
          </p:cNvPr>
          <p:cNvSpPr>
            <a:spLocks noGrp="1"/>
          </p:cNvSpPr>
          <p:nvPr>
            <p:ph idx="1"/>
          </p:nvPr>
        </p:nvSpPr>
        <p:spPr>
          <a:xfrm>
            <a:off x="1803399" y="922867"/>
            <a:ext cx="9939867" cy="5672666"/>
          </a:xfrm>
        </p:spPr>
        <p:txBody>
          <a:bodyPr/>
          <a:lstStyle/>
          <a:p>
            <a:r>
              <a:rPr lang="en-GB" sz="2400" dirty="0">
                <a:solidFill>
                  <a:srgbClr val="000000"/>
                </a:solidFill>
                <a:effectLst/>
                <a:latin typeface="Cambria Math" panose="02040503050406030204" pitchFamily="18" charset="0"/>
                <a:ea typeface="Cambria Math" panose="02040503050406030204" pitchFamily="18" charset="0"/>
              </a:rPr>
              <a:t>The main functions of the Health Assembly are : </a:t>
            </a:r>
          </a:p>
          <a:p>
            <a:pPr lvl="1"/>
            <a:r>
              <a:rPr lang="en-GB" sz="2400" dirty="0">
                <a:solidFill>
                  <a:srgbClr val="000000"/>
                </a:solidFill>
                <a:effectLst/>
                <a:latin typeface="Cambria Math" panose="02040503050406030204" pitchFamily="18" charset="0"/>
                <a:ea typeface="Cambria Math" panose="02040503050406030204" pitchFamily="18" charset="0"/>
              </a:rPr>
              <a:t>to determine international health policy and programmes</a:t>
            </a:r>
          </a:p>
          <a:p>
            <a:pPr lvl="1"/>
            <a:r>
              <a:rPr lang="en-GB" sz="2400" dirty="0">
                <a:solidFill>
                  <a:srgbClr val="000000"/>
                </a:solidFill>
                <a:effectLst/>
                <a:latin typeface="Cambria Math" panose="02040503050406030204" pitchFamily="18" charset="0"/>
                <a:ea typeface="Cambria Math" panose="02040503050406030204" pitchFamily="18" charset="0"/>
              </a:rPr>
              <a:t> to review the work of the past year</a:t>
            </a:r>
          </a:p>
          <a:p>
            <a:pPr lvl="1"/>
            <a:r>
              <a:rPr lang="en-GB" sz="2400" dirty="0">
                <a:solidFill>
                  <a:srgbClr val="000000"/>
                </a:solidFill>
                <a:effectLst/>
                <a:latin typeface="Cambria Math" panose="02040503050406030204" pitchFamily="18" charset="0"/>
                <a:ea typeface="Cambria Math" panose="02040503050406030204" pitchFamily="18" charset="0"/>
              </a:rPr>
              <a:t>to approve the budget needed for the following year and </a:t>
            </a:r>
          </a:p>
          <a:p>
            <a:pPr lvl="1"/>
            <a:r>
              <a:rPr lang="en-GB" sz="2400" dirty="0">
                <a:solidFill>
                  <a:srgbClr val="000000"/>
                </a:solidFill>
                <a:effectLst/>
                <a:latin typeface="Cambria Math" panose="02040503050406030204" pitchFamily="18" charset="0"/>
                <a:ea typeface="Cambria Math" panose="02040503050406030204" pitchFamily="18" charset="0"/>
              </a:rPr>
              <a:t>to elect Member States to designate a person to serve for three years on the Executive Board, and to replace the retiring members. </a:t>
            </a:r>
          </a:p>
          <a:p>
            <a:pPr marL="457200" lvl="1" indent="0">
              <a:buNone/>
            </a:pPr>
            <a:endParaRPr lang="en-GB" sz="2400" dirty="0">
              <a:solidFill>
                <a:srgbClr val="000000"/>
              </a:solidFill>
              <a:effectLst/>
              <a:latin typeface="Cambria Math" panose="02040503050406030204" pitchFamily="18" charset="0"/>
              <a:ea typeface="Cambria Math" panose="02040503050406030204" pitchFamily="18" charset="0"/>
            </a:endParaRPr>
          </a:p>
          <a:p>
            <a:pPr marL="0" indent="0">
              <a:buNone/>
            </a:pPr>
            <a:r>
              <a:rPr lang="en-IN" sz="2400" b="1" u="sng" dirty="0">
                <a:solidFill>
                  <a:srgbClr val="000000"/>
                </a:solidFill>
                <a:latin typeface="Cambria Math" panose="02040503050406030204" pitchFamily="18" charset="0"/>
                <a:ea typeface="Cambria Math" panose="02040503050406030204" pitchFamily="18" charset="0"/>
              </a:rPr>
              <a:t>2.</a:t>
            </a:r>
            <a:r>
              <a:rPr lang="en-IN" sz="2400" b="1" u="sng" dirty="0">
                <a:solidFill>
                  <a:srgbClr val="000000"/>
                </a:solidFill>
                <a:effectLst/>
                <a:latin typeface="Cambria Math" panose="02040503050406030204" pitchFamily="18" charset="0"/>
                <a:ea typeface="Cambria Math" panose="02040503050406030204" pitchFamily="18" charset="0"/>
              </a:rPr>
              <a:t> THE EXECUTIVE BOARD : </a:t>
            </a:r>
          </a:p>
          <a:p>
            <a:r>
              <a:rPr lang="en-IN" sz="2400" dirty="0">
                <a:solidFill>
                  <a:srgbClr val="000000"/>
                </a:solidFill>
                <a:latin typeface="Cambria Math" panose="02040503050406030204" pitchFamily="18" charset="0"/>
                <a:ea typeface="Cambria Math" panose="02040503050406030204" pitchFamily="18" charset="0"/>
              </a:rPr>
              <a:t>The executive board is composed of 34 members “technically qualified in the field of health”.</a:t>
            </a:r>
          </a:p>
          <a:p>
            <a:r>
              <a:rPr lang="en-IN" sz="2400" dirty="0">
                <a:solidFill>
                  <a:srgbClr val="000000"/>
                </a:solidFill>
                <a:latin typeface="Cambria Math" panose="02040503050406030204" pitchFamily="18" charset="0"/>
                <a:ea typeface="Cambria Math" panose="02040503050406030204" pitchFamily="18" charset="0"/>
              </a:rPr>
              <a:t>One third of the membership is renewed every year.</a:t>
            </a:r>
          </a:p>
          <a:p>
            <a:pPr marL="457200" lvl="1" indent="0">
              <a:buNone/>
            </a:pPr>
            <a:endParaRPr lang="en-GB" sz="2400" dirty="0">
              <a:solidFill>
                <a:srgbClr val="000000"/>
              </a:solidFill>
              <a:effectLst/>
              <a:latin typeface="Cambria Math" panose="02040503050406030204" pitchFamily="18" charset="0"/>
              <a:ea typeface="Cambria Math" panose="02040503050406030204" pitchFamily="18" charset="0"/>
            </a:endParaRPr>
          </a:p>
          <a:p>
            <a:endParaRPr lang="en-IN" dirty="0"/>
          </a:p>
        </p:txBody>
      </p:sp>
      <p:sp>
        <p:nvSpPr>
          <p:cNvPr id="4" name="Footer Placeholder 3">
            <a:extLst>
              <a:ext uri="{FF2B5EF4-FFF2-40B4-BE49-F238E27FC236}">
                <a16:creationId xmlns:a16="http://schemas.microsoft.com/office/drawing/2014/main" xmlns="" id="{E92BEA78-70A0-40DF-BCCC-5CB6886B753E}"/>
              </a:ext>
            </a:extLst>
          </p:cNvPr>
          <p:cNvSpPr>
            <a:spLocks noGrp="1"/>
          </p:cNvSpPr>
          <p:nvPr>
            <p:ph type="ftr" sz="quarter" idx="11"/>
          </p:nvPr>
        </p:nvSpPr>
        <p:spPr>
          <a:xfrm>
            <a:off x="1894946" y="6230408"/>
            <a:ext cx="7619999" cy="365125"/>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2331402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D9F467-8FB0-4FCB-AD45-513D9BF10777}"/>
              </a:ext>
            </a:extLst>
          </p:cNvPr>
          <p:cNvSpPr>
            <a:spLocks noGrp="1"/>
          </p:cNvSpPr>
          <p:nvPr>
            <p:ph idx="1"/>
          </p:nvPr>
        </p:nvSpPr>
        <p:spPr>
          <a:xfrm>
            <a:off x="1757363" y="685799"/>
            <a:ext cx="10144125" cy="5686425"/>
          </a:xfrm>
        </p:spPr>
        <p:txBody>
          <a:bodyPr>
            <a:normAutofit/>
          </a:bodyPr>
          <a:lstStyle/>
          <a:p>
            <a:r>
              <a:rPr lang="en-IN" sz="2800" dirty="0">
                <a:solidFill>
                  <a:srgbClr val="000000"/>
                </a:solidFill>
                <a:latin typeface="Times New Roman" panose="02020603050405020304" pitchFamily="18" charset="0"/>
              </a:rPr>
              <a:t>The main function of the board are to give effect to the decision and policies of the health assembly.</a:t>
            </a:r>
          </a:p>
          <a:p>
            <a:r>
              <a:rPr lang="en-IN" sz="2800" dirty="0">
                <a:solidFill>
                  <a:srgbClr val="000000"/>
                </a:solidFill>
                <a:effectLst/>
                <a:latin typeface="Times New Roman" panose="02020603050405020304" pitchFamily="18" charset="0"/>
              </a:rPr>
              <a:t>The board also has power to take action itself in an emergency , such as epidemics , earthquake , earthquakes and floods where immediate action is needed.</a:t>
            </a:r>
          </a:p>
          <a:p>
            <a:pPr marL="0" indent="0">
              <a:buNone/>
            </a:pPr>
            <a:endParaRPr lang="en-IN" sz="2800" dirty="0">
              <a:solidFill>
                <a:srgbClr val="000000"/>
              </a:solidFill>
              <a:effectLst/>
              <a:latin typeface="Times New Roman" panose="02020603050405020304" pitchFamily="18" charset="0"/>
            </a:endParaRPr>
          </a:p>
          <a:p>
            <a:pPr marL="0" indent="0">
              <a:buNone/>
            </a:pPr>
            <a:r>
              <a:rPr lang="en-IN" sz="2400" b="1" u="sng" dirty="0">
                <a:solidFill>
                  <a:srgbClr val="000000"/>
                </a:solidFill>
                <a:latin typeface="Cambria Math" panose="02040503050406030204" pitchFamily="18" charset="0"/>
                <a:ea typeface="Cambria Math" panose="02040503050406030204" pitchFamily="18" charset="0"/>
              </a:rPr>
              <a:t>3. </a:t>
            </a:r>
            <a:r>
              <a:rPr lang="en-IN" sz="2400" b="1" u="sng" dirty="0">
                <a:solidFill>
                  <a:srgbClr val="000000"/>
                </a:solidFill>
                <a:effectLst/>
                <a:latin typeface="Cambria Math" panose="02040503050406030204" pitchFamily="18" charset="0"/>
                <a:ea typeface="Cambria Math" panose="02040503050406030204" pitchFamily="18" charset="0"/>
              </a:rPr>
              <a:t>THE SECRETARIAT: </a:t>
            </a:r>
          </a:p>
          <a:p>
            <a:r>
              <a:rPr lang="en-IN" sz="2400" dirty="0">
                <a:solidFill>
                  <a:srgbClr val="000000"/>
                </a:solidFill>
                <a:latin typeface="Cambria Math" panose="02040503050406030204" pitchFamily="18" charset="0"/>
                <a:ea typeface="Cambria Math" panose="02040503050406030204" pitchFamily="18" charset="0"/>
              </a:rPr>
              <a:t>The secretariat of WHO is staffed by some 8000 health and other experts and support staff on fixed term appointment ,working at headquarters in the 6 regional offices.</a:t>
            </a:r>
          </a:p>
          <a:p>
            <a:r>
              <a:rPr lang="en-IN" sz="2400" dirty="0">
                <a:solidFill>
                  <a:srgbClr val="000000"/>
                </a:solidFill>
                <a:latin typeface="Cambria Math" panose="02040503050406030204" pitchFamily="18" charset="0"/>
                <a:ea typeface="Cambria Math" panose="02040503050406030204" pitchFamily="18" charset="0"/>
              </a:rPr>
              <a:t>There are 5 assistant Director General and there responsibility is assigned by Director General in different divisions.</a:t>
            </a:r>
          </a:p>
          <a:p>
            <a:pPr marL="0" indent="0">
              <a:buNone/>
            </a:pPr>
            <a:endParaRPr lang="en-IN" sz="2800" dirty="0">
              <a:solidFill>
                <a:srgbClr val="000000"/>
              </a:solidFill>
              <a:effectLst/>
              <a:latin typeface="Times New Roman" panose="02020603050405020304" pitchFamily="18" charset="0"/>
            </a:endParaRPr>
          </a:p>
          <a:p>
            <a:pPr marL="0" indent="0">
              <a:buNone/>
            </a:pPr>
            <a:endParaRPr lang="en-IN" sz="2800" b="1" u="sng" dirty="0"/>
          </a:p>
        </p:txBody>
      </p:sp>
      <p:sp>
        <p:nvSpPr>
          <p:cNvPr id="4" name="Footer Placeholder 3">
            <a:extLst>
              <a:ext uri="{FF2B5EF4-FFF2-40B4-BE49-F238E27FC236}">
                <a16:creationId xmlns:a16="http://schemas.microsoft.com/office/drawing/2014/main" xmlns="" id="{F25A94F8-FAC1-410F-890A-B33A77C313AF}"/>
              </a:ext>
            </a:extLst>
          </p:cNvPr>
          <p:cNvSpPr>
            <a:spLocks noGrp="1"/>
          </p:cNvSpPr>
          <p:nvPr>
            <p:ph type="ftr" sz="quarter" idx="11"/>
          </p:nvPr>
        </p:nvSpPr>
        <p:spPr>
          <a:xfrm>
            <a:off x="2165879" y="6296675"/>
            <a:ext cx="7619999" cy="365125"/>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1928413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D8D4F8-8C74-495D-9D8B-00A46CE5A25F}"/>
              </a:ext>
            </a:extLst>
          </p:cNvPr>
          <p:cNvSpPr>
            <a:spLocks noGrp="1"/>
          </p:cNvSpPr>
          <p:nvPr>
            <p:ph idx="1"/>
          </p:nvPr>
        </p:nvSpPr>
        <p:spPr>
          <a:xfrm>
            <a:off x="1728787" y="542925"/>
            <a:ext cx="10029825" cy="6145741"/>
          </a:xfrm>
        </p:spPr>
        <p:txBody>
          <a:bodyPr>
            <a:normAutofit fontScale="92500" lnSpcReduction="10000"/>
          </a:bodyPr>
          <a:lstStyle/>
          <a:p>
            <a:r>
              <a:rPr lang="en-GB" sz="2400" dirty="0">
                <a:solidFill>
                  <a:srgbClr val="000000"/>
                </a:solidFill>
                <a:effectLst/>
                <a:latin typeface="Cambria Math" panose="02040503050406030204" pitchFamily="18" charset="0"/>
                <a:ea typeface="Cambria Math" panose="02040503050406030204" pitchFamily="18" charset="0"/>
              </a:rPr>
              <a:t>On 31st December, 1985, the WHO Secretariat comprised of the following divisions. </a:t>
            </a:r>
            <a:r>
              <a:rPr lang="en-IN" sz="2400" dirty="0">
                <a:solidFill>
                  <a:srgbClr val="000000"/>
                </a:solidFill>
                <a:latin typeface="Cambria Math" panose="02040503050406030204" pitchFamily="18" charset="0"/>
                <a:ea typeface="Cambria Math" panose="02040503050406030204" pitchFamily="18" charset="0"/>
              </a:rPr>
              <a:t> </a:t>
            </a: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1. Division of epidemiological surveillance and health situation and trend assessment.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2. Division of communicable diseases.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3. Division of vector biology and control.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4. Division of environmental health.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5. Division of public information and education for health.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6. Division of mental health.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7. Division of diagnostic, therapeutic and rehabilitative technology.</a:t>
            </a:r>
          </a:p>
          <a:p>
            <a:pPr marL="0" indent="0">
              <a:buNone/>
            </a:pPr>
            <a:r>
              <a:rPr lang="en-GB" sz="2400" dirty="0">
                <a:solidFill>
                  <a:srgbClr val="000000"/>
                </a:solidFill>
                <a:effectLst/>
                <a:latin typeface="Times New Roman" panose="02020603050405020304" pitchFamily="18" charset="0"/>
              </a:rPr>
              <a:t>	8. Division of strengthening of health services. </a:t>
            </a:r>
            <a:endParaRPr lang="en-GB" sz="3600" dirty="0"/>
          </a:p>
          <a:p>
            <a:pPr marL="0" indent="0">
              <a:buNone/>
            </a:pPr>
            <a:r>
              <a:rPr lang="en-GB" sz="2400" dirty="0">
                <a:solidFill>
                  <a:srgbClr val="000000"/>
                </a:solidFill>
                <a:effectLst/>
                <a:latin typeface="Times New Roman" panose="02020603050405020304" pitchFamily="18" charset="0"/>
              </a:rPr>
              <a:t>	9. Division of family health. </a:t>
            </a:r>
            <a:endParaRPr lang="en-GB" sz="3600" dirty="0"/>
          </a:p>
          <a:p>
            <a:pPr marL="0" indent="0">
              <a:buNone/>
            </a:pPr>
            <a:r>
              <a:rPr lang="en-GB" sz="2400" dirty="0">
                <a:solidFill>
                  <a:srgbClr val="000000"/>
                </a:solidFill>
                <a:effectLst/>
                <a:latin typeface="Times New Roman" panose="02020603050405020304" pitchFamily="18" charset="0"/>
              </a:rPr>
              <a:t>	10. Division of non-communicable diseases. </a:t>
            </a:r>
            <a:endParaRPr lang="en-GB" sz="3600" dirty="0"/>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a:t>
            </a:r>
            <a:endParaRPr lang="en-GB" sz="2400" dirty="0">
              <a:latin typeface="Cambria Math" panose="02040503050406030204" pitchFamily="18" charset="0"/>
              <a:ea typeface="Cambria Math" panose="02040503050406030204" pitchFamily="18" charset="0"/>
            </a:endParaRPr>
          </a:p>
        </p:txBody>
      </p:sp>
      <p:sp>
        <p:nvSpPr>
          <p:cNvPr id="4" name="Footer Placeholder 3">
            <a:extLst>
              <a:ext uri="{FF2B5EF4-FFF2-40B4-BE49-F238E27FC236}">
                <a16:creationId xmlns:a16="http://schemas.microsoft.com/office/drawing/2014/main" xmlns="" id="{A4CC5917-2C4D-4B6E-8BC7-18EEFAE35E05}"/>
              </a:ext>
            </a:extLst>
          </p:cNvPr>
          <p:cNvSpPr>
            <a:spLocks noGrp="1"/>
          </p:cNvSpPr>
          <p:nvPr>
            <p:ph type="ftr" sz="quarter" idx="11"/>
          </p:nvPr>
        </p:nvSpPr>
        <p:spPr>
          <a:xfrm>
            <a:off x="2235200" y="6019800"/>
            <a:ext cx="7974011" cy="481133"/>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224053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C66916-5DB9-427E-B7E3-6BCE3F18B9D1}"/>
              </a:ext>
            </a:extLst>
          </p:cNvPr>
          <p:cNvSpPr>
            <a:spLocks noGrp="1"/>
          </p:cNvSpPr>
          <p:nvPr>
            <p:ph idx="1"/>
          </p:nvPr>
        </p:nvSpPr>
        <p:spPr>
          <a:xfrm>
            <a:off x="1871663" y="671513"/>
            <a:ext cx="9929812" cy="5715000"/>
          </a:xfrm>
        </p:spPr>
        <p:txBody>
          <a:bodyPr/>
          <a:lstStyle/>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11. Division of health manpower development.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12. Division of information systems support.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13. Division of personnel and general services. </a:t>
            </a:r>
            <a:endParaRPr lang="en-GB" sz="2400" dirty="0">
              <a:latin typeface="Cambria Math" panose="02040503050406030204" pitchFamily="18" charset="0"/>
              <a:ea typeface="Cambria Math" panose="02040503050406030204" pitchFamily="18" charset="0"/>
            </a:endParaRP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14. Division of budget and finance. </a:t>
            </a:r>
            <a:endParaRPr lang="en-IN" sz="2400" dirty="0">
              <a:latin typeface="Cambria Math" panose="02040503050406030204" pitchFamily="18" charset="0"/>
              <a:ea typeface="Cambria Math" panose="02040503050406030204" pitchFamily="18" charset="0"/>
            </a:endParaRPr>
          </a:p>
          <a:p>
            <a:pPr marL="0" indent="0">
              <a:buNone/>
            </a:pPr>
            <a:endParaRPr lang="en-IN" dirty="0"/>
          </a:p>
        </p:txBody>
      </p:sp>
      <p:sp>
        <p:nvSpPr>
          <p:cNvPr id="4" name="Footer Placeholder 3">
            <a:extLst>
              <a:ext uri="{FF2B5EF4-FFF2-40B4-BE49-F238E27FC236}">
                <a16:creationId xmlns:a16="http://schemas.microsoft.com/office/drawing/2014/main" xmlns="" id="{7B28144E-5EA5-4082-BCE7-6DB2E2DC0305}"/>
              </a:ext>
            </a:extLst>
          </p:cNvPr>
          <p:cNvSpPr>
            <a:spLocks noGrp="1"/>
          </p:cNvSpPr>
          <p:nvPr>
            <p:ph type="ftr" sz="quarter" idx="11"/>
          </p:nvPr>
        </p:nvSpPr>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2519338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F450DB60-94F8-4DC4-9243-6EEF96771383}"/>
              </a:ext>
            </a:extLst>
          </p:cNvPr>
          <p:cNvGraphicFramePr>
            <a:graphicFrameLocks noGrp="1"/>
          </p:cNvGraphicFramePr>
          <p:nvPr>
            <p:ph idx="1"/>
            <p:extLst>
              <p:ext uri="{D42A27DB-BD31-4B8C-83A1-F6EECF244321}">
                <p14:modId xmlns:p14="http://schemas.microsoft.com/office/powerpoint/2010/main" xmlns="" val="2128213360"/>
              </p:ext>
            </p:extLst>
          </p:nvPr>
        </p:nvGraphicFramePr>
        <p:xfrm>
          <a:off x="1631422" y="866247"/>
          <a:ext cx="9890126" cy="5125505"/>
        </p:xfrm>
        <a:graphic>
          <a:graphicData uri="http://schemas.openxmlformats.org/drawingml/2006/table">
            <a:tbl>
              <a:tblPr firstRow="1" bandRow="1">
                <a:tableStyleId>{5C22544A-7EE6-4342-B048-85BDC9FD1C3A}</a:tableStyleId>
              </a:tblPr>
              <a:tblGrid>
                <a:gridCol w="4945063">
                  <a:extLst>
                    <a:ext uri="{9D8B030D-6E8A-4147-A177-3AD203B41FA5}">
                      <a16:colId xmlns:a16="http://schemas.microsoft.com/office/drawing/2014/main" xmlns="" val="1037728822"/>
                    </a:ext>
                  </a:extLst>
                </a:gridCol>
                <a:gridCol w="4945063">
                  <a:extLst>
                    <a:ext uri="{9D8B030D-6E8A-4147-A177-3AD203B41FA5}">
                      <a16:colId xmlns:a16="http://schemas.microsoft.com/office/drawing/2014/main" xmlns="" val="4030725332"/>
                    </a:ext>
                  </a:extLst>
                </a:gridCol>
              </a:tblGrid>
              <a:tr h="805757">
                <a:tc>
                  <a:txBody>
                    <a:bodyPr/>
                    <a:lstStyle/>
                    <a:p>
                      <a:pPr marL="0" algn="ctr" defTabSz="457200" rtl="0" eaLnBrk="1" latinLnBrk="0" hangingPunct="1"/>
                      <a:r>
                        <a:rPr lang="en-GB" sz="2400" b="1" kern="1200" dirty="0">
                          <a:solidFill>
                            <a:schemeClr val="lt1"/>
                          </a:solidFill>
                          <a:latin typeface="Cambria Math" panose="02040503050406030204" pitchFamily="18" charset="0"/>
                          <a:ea typeface="Cambria Math" panose="02040503050406030204" pitchFamily="18" charset="0"/>
                          <a:cs typeface="+mn-cs"/>
                        </a:rPr>
                        <a:t>  REGIONAL OFFICE OF WHO</a:t>
                      </a:r>
                      <a:endParaRPr lang="en-IN" sz="2400" b="1" kern="1200" dirty="0">
                        <a:solidFill>
                          <a:schemeClr val="lt1"/>
                        </a:solidFill>
                        <a:latin typeface="Cambria Math" panose="02040503050406030204" pitchFamily="18" charset="0"/>
                        <a:ea typeface="Cambria Math" panose="02040503050406030204" pitchFamily="18" charset="0"/>
                        <a:cs typeface="+mn-cs"/>
                      </a:endParaRPr>
                    </a:p>
                  </a:txBody>
                  <a:tcPr anchor="ctr"/>
                </a:tc>
                <a:tc>
                  <a:txBody>
                    <a:bodyPr/>
                    <a:lstStyle/>
                    <a:p>
                      <a:pPr algn="ctr"/>
                      <a:r>
                        <a:rPr lang="en-GB" sz="2400" dirty="0">
                          <a:latin typeface="Cambria Math" panose="02040503050406030204" pitchFamily="18" charset="0"/>
                          <a:ea typeface="Cambria Math" panose="02040503050406030204" pitchFamily="18" charset="0"/>
                        </a:rPr>
                        <a:t>HEADQUARTERS</a:t>
                      </a:r>
                      <a:endParaRPr lang="en-IN" sz="2400" dirty="0">
                        <a:latin typeface="Cambria Math" panose="02040503050406030204" pitchFamily="18" charset="0"/>
                        <a:ea typeface="Cambria Math" panose="02040503050406030204" pitchFamily="18" charset="0"/>
                      </a:endParaRPr>
                    </a:p>
                  </a:txBody>
                  <a:tcPr anchor="ctr"/>
                </a:tc>
                <a:extLst>
                  <a:ext uri="{0D108BD9-81ED-4DB2-BD59-A6C34878D82A}">
                    <a16:rowId xmlns:a16="http://schemas.microsoft.com/office/drawing/2014/main" xmlns="" val="3497989393"/>
                  </a:ext>
                </a:extLst>
              </a:tr>
              <a:tr h="719958">
                <a:tc>
                  <a:txBody>
                    <a:bodyPr/>
                    <a:lstStyle/>
                    <a:p>
                      <a:pPr marL="285750" indent="-285750" algn="l" defTabSz="457200" rtl="0" eaLnBrk="1" latinLnBrk="0" hangingPunct="1">
                        <a:buFont typeface="Arial" panose="020B0604020202020204" pitchFamily="34" charset="0"/>
                        <a:buChar char="•"/>
                      </a:pPr>
                      <a:r>
                        <a:rPr lang="en-GB" sz="2400" kern="1200" dirty="0">
                          <a:solidFill>
                            <a:schemeClr val="dk1"/>
                          </a:solidFill>
                          <a:latin typeface="Cambria Math" panose="02040503050406030204" pitchFamily="18" charset="0"/>
                          <a:ea typeface="Cambria Math" panose="02040503050406030204" pitchFamily="18" charset="0"/>
                          <a:cs typeface="+mn-cs"/>
                        </a:rPr>
                        <a:t>South East Asia </a:t>
                      </a:r>
                    </a:p>
                  </a:txBody>
                  <a:tcPr anchor="ctr"/>
                </a:tc>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New Delhi (India)</a:t>
                      </a:r>
                      <a:endParaRPr lang="en-IN"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xmlns="" val="3843236131"/>
                  </a:ext>
                </a:extLst>
              </a:tr>
              <a:tr h="719958">
                <a:tc>
                  <a:txBody>
                    <a:bodyPr/>
                    <a:lstStyle/>
                    <a:p>
                      <a:pPr marL="285750" indent="-285750" algn="l" defTabSz="457200" rtl="0" eaLnBrk="1" latinLnBrk="0" hangingPunct="1">
                        <a:buFont typeface="Arial" panose="020B0604020202020204" pitchFamily="34" charset="0"/>
                        <a:buChar char="•"/>
                      </a:pPr>
                      <a:r>
                        <a:rPr lang="en-GB" sz="2400" kern="1200" dirty="0">
                          <a:solidFill>
                            <a:schemeClr val="dk1"/>
                          </a:solidFill>
                          <a:latin typeface="Cambria Math" panose="02040503050406030204" pitchFamily="18" charset="0"/>
                          <a:ea typeface="Cambria Math" panose="02040503050406030204" pitchFamily="18" charset="0"/>
                          <a:cs typeface="+mn-cs"/>
                        </a:rPr>
                        <a:t>Africa </a:t>
                      </a:r>
                      <a:endParaRPr lang="en-IN" sz="2400" kern="1200" dirty="0">
                        <a:solidFill>
                          <a:schemeClr val="dk1"/>
                        </a:solidFill>
                        <a:latin typeface="Cambria Math" panose="02040503050406030204" pitchFamily="18" charset="0"/>
                        <a:ea typeface="Cambria Math" panose="02040503050406030204" pitchFamily="18" charset="0"/>
                        <a:cs typeface="+mn-cs"/>
                      </a:endParaRPr>
                    </a:p>
                  </a:txBody>
                  <a:tcPr/>
                </a:tc>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Brazzaville Congo</a:t>
                      </a:r>
                      <a:endParaRPr lang="en-IN"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xmlns="" val="946063402"/>
                  </a:ext>
                </a:extLst>
              </a:tr>
              <a:tr h="719958">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The America </a:t>
                      </a:r>
                      <a:endParaRPr lang="en-IN" sz="2400" dirty="0">
                        <a:latin typeface="Cambria Math" panose="02040503050406030204" pitchFamily="18" charset="0"/>
                        <a:ea typeface="Cambria Math" panose="02040503050406030204" pitchFamily="18" charset="0"/>
                      </a:endParaRPr>
                    </a:p>
                  </a:txBody>
                  <a:tcPr/>
                </a:tc>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W</a:t>
                      </a:r>
                      <a:r>
                        <a:rPr lang="en-IN" sz="2400" dirty="0" err="1">
                          <a:latin typeface="Cambria Math" panose="02040503050406030204" pitchFamily="18" charset="0"/>
                          <a:ea typeface="Cambria Math" panose="02040503050406030204" pitchFamily="18" charset="0"/>
                        </a:rPr>
                        <a:t>ashington</a:t>
                      </a:r>
                      <a:r>
                        <a:rPr lang="en-IN" sz="2400" dirty="0">
                          <a:latin typeface="Cambria Math" panose="02040503050406030204" pitchFamily="18" charset="0"/>
                          <a:ea typeface="Cambria Math" panose="02040503050406030204" pitchFamily="18" charset="0"/>
                        </a:rPr>
                        <a:t> D.C. (U.S.A) </a:t>
                      </a:r>
                      <a:endParaRPr lang="en-GB"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xmlns="" val="2327427611"/>
                  </a:ext>
                </a:extLst>
              </a:tr>
              <a:tr h="719958">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Europe </a:t>
                      </a:r>
                      <a:endParaRPr lang="en-IN" sz="2400" dirty="0">
                        <a:latin typeface="Cambria Math" panose="02040503050406030204" pitchFamily="18" charset="0"/>
                        <a:ea typeface="Cambria Math" panose="02040503050406030204" pitchFamily="18" charset="0"/>
                      </a:endParaRPr>
                    </a:p>
                  </a:txBody>
                  <a:tcPr/>
                </a:tc>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Copenhagen (Denmark)</a:t>
                      </a:r>
                      <a:endParaRPr lang="en-IN"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xmlns="" val="2087676109"/>
                  </a:ext>
                </a:extLst>
              </a:tr>
              <a:tr h="719958">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Eastern Mediterranean</a:t>
                      </a:r>
                      <a:endParaRPr lang="en-IN" sz="2400" dirty="0">
                        <a:latin typeface="Cambria Math" panose="02040503050406030204" pitchFamily="18" charset="0"/>
                        <a:ea typeface="Cambria Math" panose="02040503050406030204" pitchFamily="18" charset="0"/>
                      </a:endParaRPr>
                    </a:p>
                  </a:txBody>
                  <a:tcPr/>
                </a:tc>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Alexandria (Egypt)</a:t>
                      </a:r>
                      <a:endParaRPr lang="en-IN"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xmlns="" val="3912965770"/>
                  </a:ext>
                </a:extLst>
              </a:tr>
              <a:tr h="719958">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Western Pacific</a:t>
                      </a:r>
                      <a:endParaRPr lang="en-IN" sz="2400" dirty="0">
                        <a:latin typeface="Cambria Math" panose="02040503050406030204" pitchFamily="18" charset="0"/>
                        <a:ea typeface="Cambria Math" panose="02040503050406030204" pitchFamily="18" charset="0"/>
                      </a:endParaRPr>
                    </a:p>
                  </a:txBody>
                  <a:tcPr/>
                </a:tc>
                <a:tc>
                  <a:txBody>
                    <a:bodyPr/>
                    <a:lstStyle/>
                    <a:p>
                      <a:pPr marL="285750" indent="-285750">
                        <a:buFont typeface="Arial" panose="020B0604020202020204" pitchFamily="34" charset="0"/>
                        <a:buChar char="•"/>
                      </a:pPr>
                      <a:r>
                        <a:rPr lang="en-GB" sz="2400" dirty="0">
                          <a:latin typeface="Cambria Math" panose="02040503050406030204" pitchFamily="18" charset="0"/>
                          <a:ea typeface="Cambria Math" panose="02040503050406030204" pitchFamily="18" charset="0"/>
                        </a:rPr>
                        <a:t>Manila (</a:t>
                      </a:r>
                      <a:r>
                        <a:rPr lang="en-GB" sz="2400" dirty="0" err="1">
                          <a:latin typeface="Cambria Math" panose="02040503050406030204" pitchFamily="18" charset="0"/>
                          <a:ea typeface="Cambria Math" panose="02040503050406030204" pitchFamily="18" charset="0"/>
                        </a:rPr>
                        <a:t>Phillippines</a:t>
                      </a:r>
                      <a:r>
                        <a:rPr lang="en-GB" sz="2400" dirty="0">
                          <a:latin typeface="Cambria Math" panose="02040503050406030204" pitchFamily="18" charset="0"/>
                          <a:ea typeface="Cambria Math" panose="02040503050406030204" pitchFamily="18" charset="0"/>
                        </a:rPr>
                        <a:t>)</a:t>
                      </a:r>
                      <a:endParaRPr lang="en-IN"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xmlns="" val="3197758549"/>
                  </a:ext>
                </a:extLst>
              </a:tr>
            </a:tbl>
          </a:graphicData>
        </a:graphic>
      </p:graphicFrame>
      <p:sp>
        <p:nvSpPr>
          <p:cNvPr id="5" name="Footer Placeholder 4">
            <a:extLst>
              <a:ext uri="{FF2B5EF4-FFF2-40B4-BE49-F238E27FC236}">
                <a16:creationId xmlns:a16="http://schemas.microsoft.com/office/drawing/2014/main" xmlns="" id="{66761EA5-E46F-401F-9804-3219A354E5E3}"/>
              </a:ext>
            </a:extLst>
          </p:cNvPr>
          <p:cNvSpPr>
            <a:spLocks noGrp="1"/>
          </p:cNvSpPr>
          <p:nvPr>
            <p:ph type="ftr" sz="quarter" idx="11"/>
          </p:nvPr>
        </p:nvSpPr>
        <p:spPr>
          <a:xfrm>
            <a:off x="1947334" y="6206067"/>
            <a:ext cx="8517466" cy="423333"/>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1838936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7E44EC-46E6-4FCF-B688-41A9D178F475}"/>
              </a:ext>
            </a:extLst>
          </p:cNvPr>
          <p:cNvSpPr>
            <a:spLocks noGrp="1"/>
          </p:cNvSpPr>
          <p:nvPr>
            <p:ph type="title"/>
          </p:nvPr>
        </p:nvSpPr>
        <p:spPr>
          <a:xfrm>
            <a:off x="1761067" y="624110"/>
            <a:ext cx="9743545" cy="1280890"/>
          </a:xfrm>
        </p:spPr>
        <p:txBody>
          <a:bodyPr>
            <a:normAutofit/>
          </a:bodyPr>
          <a:lstStyle/>
          <a:p>
            <a:r>
              <a:rPr lang="en-GB" sz="4000" b="1" u="sng" dirty="0">
                <a:latin typeface="Californian FB" panose="0207040306080B030204" pitchFamily="18" charset="0"/>
              </a:rPr>
              <a:t>VISION OF WHO</a:t>
            </a:r>
            <a:endParaRPr lang="en-IN" sz="4000" b="1" u="sng" dirty="0">
              <a:latin typeface="Californian FB" panose="0207040306080B030204" pitchFamily="18" charset="0"/>
            </a:endParaRPr>
          </a:p>
        </p:txBody>
      </p:sp>
      <p:sp>
        <p:nvSpPr>
          <p:cNvPr id="3" name="Content Placeholder 2">
            <a:extLst>
              <a:ext uri="{FF2B5EF4-FFF2-40B4-BE49-F238E27FC236}">
                <a16:creationId xmlns:a16="http://schemas.microsoft.com/office/drawing/2014/main" xmlns="" id="{D84BEDCA-F74F-44F8-9851-D38376B5AB24}"/>
              </a:ext>
            </a:extLst>
          </p:cNvPr>
          <p:cNvSpPr>
            <a:spLocks noGrp="1"/>
          </p:cNvSpPr>
          <p:nvPr>
            <p:ph idx="1"/>
          </p:nvPr>
        </p:nvSpPr>
        <p:spPr>
          <a:xfrm>
            <a:off x="1685925" y="1400175"/>
            <a:ext cx="10044113" cy="5200650"/>
          </a:xfrm>
        </p:spPr>
        <p:txBody>
          <a:bodyPr>
            <a:normAutofit/>
          </a:bodyPr>
          <a:lstStyle/>
          <a:p>
            <a:r>
              <a:rPr lang="en-GB" sz="2400" dirty="0">
                <a:latin typeface="Cambria Math" panose="02040503050406030204" pitchFamily="18" charset="0"/>
                <a:ea typeface="Cambria Math" panose="02040503050406030204" pitchFamily="18" charset="0"/>
              </a:rPr>
              <a:t>“ The attainment by all people the highest level of health”.</a:t>
            </a:r>
          </a:p>
          <a:p>
            <a:endParaRPr lang="en-GB" sz="2400" dirty="0">
              <a:latin typeface="Cambria Math" panose="02040503050406030204" pitchFamily="18" charset="0"/>
              <a:ea typeface="Cambria Math" panose="02040503050406030204" pitchFamily="18" charset="0"/>
            </a:endParaRPr>
          </a:p>
          <a:p>
            <a:pPr marL="0" indent="0">
              <a:buNone/>
            </a:pPr>
            <a:endParaRPr lang="en-GB" sz="2400" dirty="0">
              <a:latin typeface="Cambria Math" panose="02040503050406030204" pitchFamily="18" charset="0"/>
              <a:ea typeface="Cambria Math" panose="02040503050406030204" pitchFamily="18" charset="0"/>
            </a:endParaRPr>
          </a:p>
          <a:p>
            <a:pPr marL="0" indent="0">
              <a:buNone/>
            </a:pPr>
            <a:r>
              <a:rPr lang="en-GB" sz="3200" dirty="0"/>
              <a:t> </a:t>
            </a:r>
            <a:r>
              <a:rPr lang="en-GB" sz="4000" b="1" u="sng" dirty="0">
                <a:solidFill>
                  <a:schemeClr val="accent2">
                    <a:lumMod val="60000"/>
                    <a:lumOff val="40000"/>
                  </a:schemeClr>
                </a:solidFill>
                <a:latin typeface="Californian FB" panose="0207040306080B030204" pitchFamily="18" charset="0"/>
              </a:rPr>
              <a:t>MISSION OF WHO</a:t>
            </a:r>
          </a:p>
          <a:p>
            <a:pPr marL="0" indent="0">
              <a:buNone/>
            </a:pPr>
            <a:r>
              <a:rPr lang="en-IN" sz="3200" dirty="0">
                <a:solidFill>
                  <a:schemeClr val="tx1"/>
                </a:solidFill>
              </a:rPr>
              <a:t>“</a:t>
            </a:r>
            <a:r>
              <a:rPr lang="en-IN" sz="2400" dirty="0">
                <a:solidFill>
                  <a:schemeClr val="tx1"/>
                </a:solidFill>
                <a:latin typeface="Cambria Math" panose="02040503050406030204" pitchFamily="18" charset="0"/>
                <a:ea typeface="Cambria Math" panose="02040503050406030204" pitchFamily="18" charset="0"/>
              </a:rPr>
              <a:t>To lead strategic collaborative efforts among Member States and other partners to promote equity in health , to combat disease , and to improve the quality of , and lengthen , the lives of the all peoples of the world”.</a:t>
            </a:r>
          </a:p>
        </p:txBody>
      </p:sp>
    </p:spTree>
    <p:extLst>
      <p:ext uri="{BB962C8B-B14F-4D97-AF65-F5344CB8AC3E}">
        <p14:creationId xmlns:p14="http://schemas.microsoft.com/office/powerpoint/2010/main" xmlns="" val="882471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3B2B548-CA6B-4D9F-9F7B-E260F65D882B}"/>
              </a:ext>
            </a:extLst>
          </p:cNvPr>
          <p:cNvSpPr>
            <a:spLocks noGrp="1"/>
          </p:cNvSpPr>
          <p:nvPr>
            <p:ph idx="1"/>
          </p:nvPr>
        </p:nvSpPr>
        <p:spPr>
          <a:xfrm>
            <a:off x="2277533" y="1244600"/>
            <a:ext cx="9227079" cy="5156200"/>
          </a:xfrm>
        </p:spPr>
        <p:txBody>
          <a:bodyPr>
            <a:normAutofit/>
          </a:bodyPr>
          <a:lstStyle/>
          <a:p>
            <a:pPr marL="0" indent="0">
              <a:buNone/>
            </a:pPr>
            <a:r>
              <a:rPr lang="en-GB" sz="8800" dirty="0"/>
              <a:t>   </a:t>
            </a:r>
          </a:p>
          <a:p>
            <a:pPr marL="0" indent="0">
              <a:buNone/>
            </a:pPr>
            <a:r>
              <a:rPr lang="en-GB" sz="8800" dirty="0"/>
              <a:t>    </a:t>
            </a:r>
            <a:r>
              <a:rPr lang="en-GB" sz="8800" b="1" dirty="0"/>
              <a:t>THANK YOU</a:t>
            </a:r>
            <a:endParaRPr lang="en-IN" sz="8800" b="1" dirty="0"/>
          </a:p>
        </p:txBody>
      </p:sp>
    </p:spTree>
    <p:extLst>
      <p:ext uri="{BB962C8B-B14F-4D97-AF65-F5344CB8AC3E}">
        <p14:creationId xmlns:p14="http://schemas.microsoft.com/office/powerpoint/2010/main" xmlns="" val="341134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EF9E3FD-78CF-4763-8AC6-C164EF7605C5}"/>
              </a:ext>
            </a:extLst>
          </p:cNvPr>
          <p:cNvSpPr>
            <a:spLocks noGrp="1"/>
          </p:cNvSpPr>
          <p:nvPr>
            <p:ph idx="1"/>
          </p:nvPr>
        </p:nvSpPr>
        <p:spPr>
          <a:xfrm>
            <a:off x="1637798" y="1612581"/>
            <a:ext cx="9843347" cy="5150528"/>
          </a:xfrm>
        </p:spPr>
        <p:txBody>
          <a:bodyPr>
            <a:normAutofit/>
          </a:bodyPr>
          <a:lstStyle/>
          <a:p>
            <a:r>
              <a:rPr lang="en-GB" sz="2800" dirty="0">
                <a:solidFill>
                  <a:schemeClr val="tx1"/>
                </a:solidFill>
                <a:effectLst/>
                <a:latin typeface="Cambria Math" panose="02040503050406030204" pitchFamily="18" charset="0"/>
                <a:ea typeface="Cambria Math" panose="02040503050406030204" pitchFamily="18" charset="0"/>
              </a:rPr>
              <a:t>The World Health Organization (WHO) is a specialized , non political , health agency of the United Nations.</a:t>
            </a:r>
          </a:p>
          <a:p>
            <a:r>
              <a:rPr lang="en-GB" sz="2800" dirty="0">
                <a:solidFill>
                  <a:schemeClr val="tx1"/>
                </a:solidFill>
                <a:latin typeface="Cambria Math" panose="02040503050406030204" pitchFamily="18" charset="0"/>
                <a:ea typeface="Cambria Math" panose="02040503050406030204" pitchFamily="18" charset="0"/>
              </a:rPr>
              <a:t>The</a:t>
            </a:r>
            <a:r>
              <a:rPr lang="en-GB" sz="2800" dirty="0">
                <a:solidFill>
                  <a:schemeClr val="tx1"/>
                </a:solidFill>
                <a:effectLst/>
                <a:latin typeface="Cambria Math" panose="02040503050406030204" pitchFamily="18" charset="0"/>
                <a:ea typeface="Cambria Math" panose="02040503050406030204" pitchFamily="18" charset="0"/>
              </a:rPr>
              <a:t> headquarters is located in Geneva , Switzerland.</a:t>
            </a:r>
          </a:p>
          <a:p>
            <a:r>
              <a:rPr lang="en-GB" sz="2800" dirty="0">
                <a:solidFill>
                  <a:schemeClr val="tx1"/>
                </a:solidFill>
                <a:effectLst/>
                <a:latin typeface="Cambria Math" panose="02040503050406030204" pitchFamily="18" charset="0"/>
                <a:ea typeface="Cambria Math" panose="02040503050406030204" pitchFamily="18" charset="0"/>
              </a:rPr>
              <a:t>In 1946 , the constitution was drafted by the “Technical Preparatory Committee” under the chairmanship of Rene Sand.</a:t>
            </a:r>
          </a:p>
          <a:p>
            <a:r>
              <a:rPr lang="en-GB" sz="2800" dirty="0">
                <a:solidFill>
                  <a:srgbClr val="000000"/>
                </a:solidFill>
                <a:effectLst/>
                <a:latin typeface="Cambria Math" panose="02040503050406030204" pitchFamily="18" charset="0"/>
                <a:ea typeface="Cambria Math" panose="02040503050406030204" pitchFamily="18" charset="0"/>
              </a:rPr>
              <a:t>It was approved in the same year by an International Health Conference of 51 nations in 1948. </a:t>
            </a:r>
          </a:p>
        </p:txBody>
      </p:sp>
      <p:sp>
        <p:nvSpPr>
          <p:cNvPr id="2" name="TextBox 1">
            <a:extLst>
              <a:ext uri="{FF2B5EF4-FFF2-40B4-BE49-F238E27FC236}">
                <a16:creationId xmlns:a16="http://schemas.microsoft.com/office/drawing/2014/main" xmlns="" id="{E112A2B4-2FCC-4401-870E-3646D99D49ED}"/>
              </a:ext>
            </a:extLst>
          </p:cNvPr>
          <p:cNvSpPr txBox="1"/>
          <p:nvPr/>
        </p:nvSpPr>
        <p:spPr>
          <a:xfrm>
            <a:off x="2087592" y="628650"/>
            <a:ext cx="9393553" cy="707886"/>
          </a:xfrm>
          <a:prstGeom prst="rect">
            <a:avLst/>
          </a:prstGeom>
          <a:noFill/>
        </p:spPr>
        <p:txBody>
          <a:bodyPr wrap="square" rtlCol="0">
            <a:spAutoFit/>
          </a:bodyPr>
          <a:lstStyle/>
          <a:p>
            <a:r>
              <a:rPr lang="en-GB" sz="4000" b="1" u="sng" dirty="0">
                <a:solidFill>
                  <a:schemeClr val="accent2">
                    <a:lumMod val="75000"/>
                  </a:schemeClr>
                </a:solidFill>
                <a:latin typeface="Californian FB" panose="0207040306080B030204" pitchFamily="18" charset="0"/>
              </a:rPr>
              <a:t>INTRODUCTION</a:t>
            </a:r>
            <a:endParaRPr lang="en-IN" sz="4000" b="1" u="sng" dirty="0">
              <a:solidFill>
                <a:schemeClr val="accent2">
                  <a:lumMod val="75000"/>
                </a:schemeClr>
              </a:solidFill>
              <a:latin typeface="Californian FB" panose="0207040306080B030204" pitchFamily="18" charset="0"/>
            </a:endParaRPr>
          </a:p>
        </p:txBody>
      </p:sp>
      <p:sp>
        <p:nvSpPr>
          <p:cNvPr id="4" name="Footer Placeholder 3">
            <a:extLst>
              <a:ext uri="{FF2B5EF4-FFF2-40B4-BE49-F238E27FC236}">
                <a16:creationId xmlns:a16="http://schemas.microsoft.com/office/drawing/2014/main" xmlns="" id="{BEEA7821-7F1B-4886-9341-65277DAE3648}"/>
              </a:ext>
            </a:extLst>
          </p:cNvPr>
          <p:cNvSpPr>
            <a:spLocks noGrp="1"/>
          </p:cNvSpPr>
          <p:nvPr>
            <p:ph type="ftr" sz="quarter" idx="11"/>
          </p:nvPr>
        </p:nvSpPr>
        <p:spPr>
          <a:xfrm>
            <a:off x="2087592" y="5994400"/>
            <a:ext cx="8121619" cy="668867"/>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p:txBody>
      </p:sp>
    </p:spTree>
    <p:extLst>
      <p:ext uri="{BB962C8B-B14F-4D97-AF65-F5344CB8AC3E}">
        <p14:creationId xmlns:p14="http://schemas.microsoft.com/office/powerpoint/2010/main" xmlns="" val="396357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26EE50-8F4E-4E42-BA0D-718AD6913060}"/>
              </a:ext>
            </a:extLst>
          </p:cNvPr>
          <p:cNvSpPr>
            <a:spLocks noGrp="1"/>
          </p:cNvSpPr>
          <p:nvPr>
            <p:ph idx="1"/>
          </p:nvPr>
        </p:nvSpPr>
        <p:spPr>
          <a:xfrm>
            <a:off x="1820333" y="897467"/>
            <a:ext cx="9684279" cy="5013755"/>
          </a:xfrm>
        </p:spPr>
        <p:txBody>
          <a:bodyPr/>
          <a:lstStyle/>
          <a:p>
            <a:r>
              <a:rPr lang="en-GB" sz="2800" dirty="0">
                <a:solidFill>
                  <a:srgbClr val="000000"/>
                </a:solidFill>
                <a:latin typeface="Cambria Math" panose="02040503050406030204" pitchFamily="18" charset="0"/>
                <a:ea typeface="Cambria Math" panose="02040503050406030204" pitchFamily="18" charset="0"/>
              </a:rPr>
              <a:t>WHO was established on 7</a:t>
            </a:r>
            <a:r>
              <a:rPr lang="en-GB" sz="2800" baseline="30000" dirty="0">
                <a:solidFill>
                  <a:srgbClr val="000000"/>
                </a:solidFill>
                <a:latin typeface="Cambria Math" panose="02040503050406030204" pitchFamily="18" charset="0"/>
                <a:ea typeface="Cambria Math" panose="02040503050406030204" pitchFamily="18" charset="0"/>
              </a:rPr>
              <a:t>th</a:t>
            </a:r>
            <a:r>
              <a:rPr lang="en-GB" sz="2800" dirty="0">
                <a:solidFill>
                  <a:srgbClr val="000000"/>
                </a:solidFill>
                <a:latin typeface="Cambria Math" panose="02040503050406030204" pitchFamily="18" charset="0"/>
                <a:ea typeface="Cambria Math" panose="02040503050406030204" pitchFamily="18" charset="0"/>
              </a:rPr>
              <a:t> April , 1948.</a:t>
            </a:r>
          </a:p>
          <a:p>
            <a:r>
              <a:rPr lang="en-GB" sz="2800" dirty="0">
                <a:solidFill>
                  <a:srgbClr val="000000"/>
                </a:solidFill>
                <a:latin typeface="Cambria Math" panose="02040503050406030204" pitchFamily="18" charset="0"/>
                <a:ea typeface="Cambria Math" panose="02040503050406030204" pitchFamily="18" charset="0"/>
              </a:rPr>
              <a:t>Every year 7</a:t>
            </a:r>
            <a:r>
              <a:rPr lang="en-GB" sz="2800" baseline="30000" dirty="0">
                <a:solidFill>
                  <a:srgbClr val="000000"/>
                </a:solidFill>
                <a:latin typeface="Cambria Math" panose="02040503050406030204" pitchFamily="18" charset="0"/>
                <a:ea typeface="Cambria Math" panose="02040503050406030204" pitchFamily="18" charset="0"/>
              </a:rPr>
              <a:t>th</a:t>
            </a:r>
            <a:r>
              <a:rPr lang="en-GB" sz="2800" dirty="0">
                <a:solidFill>
                  <a:srgbClr val="000000"/>
                </a:solidFill>
                <a:latin typeface="Cambria Math" panose="02040503050406030204" pitchFamily="18" charset="0"/>
                <a:ea typeface="Cambria Math" panose="02040503050406030204" pitchFamily="18" charset="0"/>
              </a:rPr>
              <a:t> April is celebrated as “World Health Day”.</a:t>
            </a:r>
          </a:p>
          <a:p>
            <a:r>
              <a:rPr lang="en-GB" sz="2800" dirty="0">
                <a:solidFill>
                  <a:srgbClr val="000000"/>
                </a:solidFill>
                <a:effectLst/>
                <a:latin typeface="Cambria Math" panose="02040503050406030204" pitchFamily="18" charset="0"/>
                <a:ea typeface="Cambria Math" panose="02040503050406030204" pitchFamily="18" charset="0"/>
              </a:rPr>
              <a:t>A World Health day theme is chosen each year to focus attention on a specific aspect of public health. </a:t>
            </a:r>
            <a:endParaRPr lang="en-GB" sz="2800" dirty="0">
              <a:solidFill>
                <a:srgbClr val="000000"/>
              </a:solidFill>
              <a:latin typeface="Cambria Math" panose="02040503050406030204" pitchFamily="18" charset="0"/>
              <a:ea typeface="Cambria Math" panose="02040503050406030204" pitchFamily="18" charset="0"/>
            </a:endParaRPr>
          </a:p>
          <a:p>
            <a:endParaRPr lang="en-IN" dirty="0"/>
          </a:p>
        </p:txBody>
      </p:sp>
      <p:sp>
        <p:nvSpPr>
          <p:cNvPr id="2" name="Footer Placeholder 1">
            <a:extLst>
              <a:ext uri="{FF2B5EF4-FFF2-40B4-BE49-F238E27FC236}">
                <a16:creationId xmlns:a16="http://schemas.microsoft.com/office/drawing/2014/main" xmlns="" id="{C3676F42-BFF2-4CFA-823B-35ABD07698AD}"/>
              </a:ext>
            </a:extLst>
          </p:cNvPr>
          <p:cNvSpPr>
            <a:spLocks noGrp="1"/>
          </p:cNvSpPr>
          <p:nvPr>
            <p:ph type="ftr" sz="quarter" idx="11"/>
          </p:nvPr>
        </p:nvSpPr>
        <p:spPr>
          <a:xfrm>
            <a:off x="1820333" y="6135808"/>
            <a:ext cx="7619999" cy="365125"/>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274278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74B6CC-9DAC-4D02-AC6B-831E55B7532E}"/>
              </a:ext>
            </a:extLst>
          </p:cNvPr>
          <p:cNvSpPr>
            <a:spLocks noGrp="1"/>
          </p:cNvSpPr>
          <p:nvPr>
            <p:ph type="title"/>
          </p:nvPr>
        </p:nvSpPr>
        <p:spPr>
          <a:xfrm>
            <a:off x="1914525" y="624110"/>
            <a:ext cx="9590087" cy="1280890"/>
          </a:xfrm>
        </p:spPr>
        <p:txBody>
          <a:bodyPr>
            <a:normAutofit/>
          </a:bodyPr>
          <a:lstStyle/>
          <a:p>
            <a:r>
              <a:rPr lang="en-GB" sz="4000" b="1" u="sng" dirty="0">
                <a:latin typeface="Californian FB" panose="0207040306080B030204" pitchFamily="18" charset="0"/>
              </a:rPr>
              <a:t>OBJECTIVE</a:t>
            </a:r>
            <a:endParaRPr lang="en-IN" sz="4000" b="1" u="sng" dirty="0">
              <a:latin typeface="Californian FB" panose="0207040306080B030204" pitchFamily="18" charset="0"/>
            </a:endParaRPr>
          </a:p>
        </p:txBody>
      </p:sp>
      <p:sp>
        <p:nvSpPr>
          <p:cNvPr id="3" name="Content Placeholder 2">
            <a:extLst>
              <a:ext uri="{FF2B5EF4-FFF2-40B4-BE49-F238E27FC236}">
                <a16:creationId xmlns:a16="http://schemas.microsoft.com/office/drawing/2014/main" xmlns="" id="{C445F296-F6F2-4F20-8A9D-F4CEDA52534B}"/>
              </a:ext>
            </a:extLst>
          </p:cNvPr>
          <p:cNvSpPr>
            <a:spLocks noGrp="1"/>
          </p:cNvSpPr>
          <p:nvPr>
            <p:ph idx="1"/>
          </p:nvPr>
        </p:nvSpPr>
        <p:spPr>
          <a:xfrm>
            <a:off x="1616074" y="1416081"/>
            <a:ext cx="10186987" cy="5789052"/>
          </a:xfrm>
        </p:spPr>
        <p:txBody>
          <a:bodyPr>
            <a:noAutofit/>
          </a:bodyPr>
          <a:lstStyle/>
          <a:p>
            <a:r>
              <a:rPr lang="en-GB" sz="2400" dirty="0">
                <a:solidFill>
                  <a:srgbClr val="000000"/>
                </a:solidFill>
                <a:effectLst/>
                <a:latin typeface="Cambria Math" panose="02040503050406030204" pitchFamily="18" charset="0"/>
                <a:ea typeface="Cambria Math" panose="02040503050406030204" pitchFamily="18" charset="0"/>
              </a:rPr>
              <a:t>The objective of the WHO is "the attainment by all people's of the highest level of health" which is set out in the preamble of the Constitution.</a:t>
            </a:r>
          </a:p>
          <a:p>
            <a:r>
              <a:rPr lang="en-GB" sz="2400" dirty="0">
                <a:solidFill>
                  <a:srgbClr val="000000"/>
                </a:solidFill>
                <a:effectLst/>
                <a:latin typeface="Cambria Math" panose="02040503050406030204" pitchFamily="18" charset="0"/>
                <a:ea typeface="Cambria Math" panose="02040503050406030204" pitchFamily="18" charset="0"/>
              </a:rPr>
              <a:t>The current objective of WHO is the attainment by all people of the world a level of health that will permit them to lead a socially and economically productive life.</a:t>
            </a:r>
          </a:p>
          <a:p>
            <a:r>
              <a:rPr lang="en-GB" sz="2400" dirty="0">
                <a:solidFill>
                  <a:srgbClr val="000000"/>
                </a:solidFill>
                <a:effectLst/>
                <a:latin typeface="Cambria Math" panose="02040503050406030204" pitchFamily="18" charset="0"/>
                <a:ea typeface="Cambria Math" panose="02040503050406030204" pitchFamily="18" charset="0"/>
              </a:rPr>
              <a:t>The preamble of the Constitution states : </a:t>
            </a:r>
          </a:p>
          <a:p>
            <a:pPr lvl="1"/>
            <a:r>
              <a:rPr lang="en-GB" sz="2400" dirty="0">
                <a:solidFill>
                  <a:srgbClr val="000000"/>
                </a:solidFill>
                <a:effectLst/>
                <a:latin typeface="Cambria Math" panose="02040503050406030204" pitchFamily="18" charset="0"/>
                <a:ea typeface="Cambria Math" panose="02040503050406030204" pitchFamily="18" charset="0"/>
              </a:rPr>
              <a:t>"Health is a state of complete physical, mental and social well-being and not merely the absence of disease or infirmity. </a:t>
            </a:r>
          </a:p>
          <a:p>
            <a:pPr lvl="1"/>
            <a:r>
              <a:rPr lang="en-GB" sz="2400" dirty="0">
                <a:solidFill>
                  <a:srgbClr val="000000"/>
                </a:solidFill>
                <a:effectLst/>
                <a:latin typeface="Cambria Math" panose="02040503050406030204" pitchFamily="18" charset="0"/>
                <a:ea typeface="Cambria Math" panose="02040503050406030204" pitchFamily="18" charset="0"/>
              </a:rPr>
              <a:t>The enjoyment of the highest attainable standard of health is one of the fundamental rights of every human being without distinction of race, religion, political belief, economic and social condition. </a:t>
            </a:r>
          </a:p>
        </p:txBody>
      </p:sp>
      <p:sp>
        <p:nvSpPr>
          <p:cNvPr id="4" name="Footer Placeholder 3">
            <a:extLst>
              <a:ext uri="{FF2B5EF4-FFF2-40B4-BE49-F238E27FC236}">
                <a16:creationId xmlns:a16="http://schemas.microsoft.com/office/drawing/2014/main" xmlns="" id="{D6E24A75-E6C8-4230-BE2B-8C133AC5682D}"/>
              </a:ext>
            </a:extLst>
          </p:cNvPr>
          <p:cNvSpPr>
            <a:spLocks noGrp="1"/>
          </p:cNvSpPr>
          <p:nvPr>
            <p:ph type="ftr" sz="quarter" idx="11"/>
          </p:nvPr>
        </p:nvSpPr>
        <p:spPr>
          <a:xfrm>
            <a:off x="1914525" y="6169674"/>
            <a:ext cx="7619999" cy="365125"/>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886709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098570-47E7-4911-BEBE-7148A81980E6}"/>
              </a:ext>
            </a:extLst>
          </p:cNvPr>
          <p:cNvSpPr>
            <a:spLocks noGrp="1"/>
          </p:cNvSpPr>
          <p:nvPr>
            <p:ph idx="1"/>
          </p:nvPr>
        </p:nvSpPr>
        <p:spPr>
          <a:xfrm>
            <a:off x="1117600" y="770466"/>
            <a:ext cx="10363199" cy="5757333"/>
          </a:xfrm>
        </p:spPr>
        <p:txBody>
          <a:bodyPr>
            <a:noAutofit/>
          </a:bodyPr>
          <a:lstStyle/>
          <a:p>
            <a:pPr lvl="2"/>
            <a:r>
              <a:rPr lang="en-GB" sz="2200" dirty="0">
                <a:solidFill>
                  <a:srgbClr val="000000"/>
                </a:solidFill>
                <a:effectLst/>
                <a:latin typeface="Cambria Math" panose="02040503050406030204" pitchFamily="18" charset="0"/>
                <a:ea typeface="Cambria Math" panose="02040503050406030204" pitchFamily="18" charset="0"/>
              </a:rPr>
              <a:t>The health of all peoples is fundamental to the attainment of peace and security and is dependent upon the fullest cooperation of individuals and States.</a:t>
            </a:r>
          </a:p>
          <a:p>
            <a:pPr lvl="2"/>
            <a:r>
              <a:rPr lang="en-GB" sz="2200" dirty="0">
                <a:solidFill>
                  <a:srgbClr val="000000"/>
                </a:solidFill>
                <a:effectLst/>
                <a:latin typeface="Cambria Math" panose="02040503050406030204" pitchFamily="18" charset="0"/>
                <a:ea typeface="Cambria Math" panose="02040503050406030204" pitchFamily="18" charset="0"/>
              </a:rPr>
              <a:t>The achievement of any State in the promotion and protection of health is of value to all. Unequal development in different countries in the promotion of health and control of disease, especially communicable disease. is a common danger. </a:t>
            </a:r>
          </a:p>
          <a:p>
            <a:pPr lvl="2"/>
            <a:r>
              <a:rPr lang="en-GB" sz="2200" dirty="0">
                <a:solidFill>
                  <a:srgbClr val="000000"/>
                </a:solidFill>
                <a:effectLst/>
                <a:latin typeface="Cambria Math" panose="02040503050406030204" pitchFamily="18" charset="0"/>
                <a:ea typeface="Cambria Math" panose="02040503050406030204" pitchFamily="18" charset="0"/>
              </a:rPr>
              <a:t>Unequal development in different countries in the promotion of health and control of disease, especially communicable disease. is a common danger. </a:t>
            </a:r>
          </a:p>
          <a:p>
            <a:pPr lvl="2"/>
            <a:r>
              <a:rPr lang="en-GB" sz="2200" dirty="0">
                <a:solidFill>
                  <a:srgbClr val="000000"/>
                </a:solidFill>
                <a:effectLst/>
                <a:latin typeface="Cambria Math" panose="02040503050406030204" pitchFamily="18" charset="0"/>
                <a:ea typeface="Cambria Math" panose="02040503050406030204" pitchFamily="18" charset="0"/>
              </a:rPr>
              <a:t>Healthy development of the child is of basic importance; the ability to live harmoniously in a changing total environment is essential to such development. </a:t>
            </a:r>
            <a:endParaRPr lang="en-GB" sz="2200" dirty="0">
              <a:latin typeface="Cambria Math" panose="02040503050406030204" pitchFamily="18" charset="0"/>
              <a:ea typeface="Cambria Math" panose="02040503050406030204" pitchFamily="18" charset="0"/>
            </a:endParaRPr>
          </a:p>
          <a:p>
            <a:pPr lvl="2"/>
            <a:r>
              <a:rPr lang="en-GB" sz="2200" dirty="0">
                <a:solidFill>
                  <a:srgbClr val="000000"/>
                </a:solidFill>
                <a:effectLst/>
                <a:latin typeface="Cambria Math" panose="02040503050406030204" pitchFamily="18" charset="0"/>
                <a:ea typeface="Cambria Math" panose="02040503050406030204" pitchFamily="18" charset="0"/>
              </a:rPr>
              <a:t>The extension to all people of the benefits of medical, psychological and related knowledge is essential to the fullest attainment of health. </a:t>
            </a:r>
            <a:endParaRPr lang="en-GB" sz="2200" dirty="0">
              <a:latin typeface="Cambria Math" panose="02040503050406030204" pitchFamily="18" charset="0"/>
              <a:ea typeface="Cambria Math" panose="02040503050406030204" pitchFamily="18" charset="0"/>
            </a:endParaRPr>
          </a:p>
        </p:txBody>
      </p:sp>
      <p:sp>
        <p:nvSpPr>
          <p:cNvPr id="4" name="Footer Placeholder 3">
            <a:extLst>
              <a:ext uri="{FF2B5EF4-FFF2-40B4-BE49-F238E27FC236}">
                <a16:creationId xmlns:a16="http://schemas.microsoft.com/office/drawing/2014/main" xmlns="" id="{728D9069-177F-4E61-AD0F-ACD1AE1AA127}"/>
              </a:ext>
            </a:extLst>
          </p:cNvPr>
          <p:cNvSpPr>
            <a:spLocks noGrp="1"/>
          </p:cNvSpPr>
          <p:nvPr>
            <p:ph type="ftr" sz="quarter" idx="11"/>
          </p:nvPr>
        </p:nvSpPr>
        <p:spPr/>
        <p:txBody>
          <a:bodyPr/>
          <a:lstStyle/>
          <a:p>
            <a:r>
              <a:rPr lang="en-GB" sz="900" dirty="0"/>
              <a:t>Park . K , Park Textbook of Preventive And Social Medicine , 25</a:t>
            </a:r>
            <a:r>
              <a:rPr lang="en-GB" sz="900" baseline="30000" dirty="0"/>
              <a:t>th</a:t>
            </a:r>
            <a:r>
              <a:rPr lang="en-GB" sz="900" dirty="0"/>
              <a:t> ed , 2019 , 982-985</a:t>
            </a:r>
            <a:endParaRPr lang="en-IN" sz="900" dirty="0"/>
          </a:p>
          <a:p>
            <a:endParaRPr lang="en-IN" dirty="0"/>
          </a:p>
        </p:txBody>
      </p:sp>
    </p:spTree>
    <p:extLst>
      <p:ext uri="{BB962C8B-B14F-4D97-AF65-F5344CB8AC3E}">
        <p14:creationId xmlns:p14="http://schemas.microsoft.com/office/powerpoint/2010/main" xmlns="" val="264444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1F68D1-56F4-407C-8D5A-C7CE06C6C2DD}"/>
              </a:ext>
            </a:extLst>
          </p:cNvPr>
          <p:cNvSpPr>
            <a:spLocks noGrp="1"/>
          </p:cNvSpPr>
          <p:nvPr>
            <p:ph idx="1"/>
          </p:nvPr>
        </p:nvSpPr>
        <p:spPr>
          <a:xfrm>
            <a:off x="1357313" y="414338"/>
            <a:ext cx="10515600" cy="6100762"/>
          </a:xfrm>
        </p:spPr>
        <p:txBody>
          <a:bodyPr/>
          <a:lstStyle/>
          <a:p>
            <a:pPr lvl="1"/>
            <a:r>
              <a:rPr lang="en-GB" sz="2400" dirty="0">
                <a:solidFill>
                  <a:srgbClr val="000000"/>
                </a:solidFill>
                <a:effectLst/>
                <a:latin typeface="Times New Roman" panose="02020603050405020304" pitchFamily="18" charset="0"/>
              </a:rPr>
              <a:t>Informed opinion and active cooperation on the part of the public are of the utmost importance in the improvement of the health of the people. </a:t>
            </a:r>
            <a:endParaRPr lang="en-GB" sz="2400" dirty="0"/>
          </a:p>
          <a:p>
            <a:pPr lvl="1"/>
            <a:r>
              <a:rPr lang="en-GB" sz="2400" dirty="0">
                <a:solidFill>
                  <a:srgbClr val="000000"/>
                </a:solidFill>
                <a:effectLst/>
                <a:latin typeface="Times New Roman" panose="02020603050405020304" pitchFamily="18" charset="0"/>
              </a:rPr>
              <a:t>Governments have a responsibility for the health of their peoples which can be fulfilled only by the provision of adequate health and social measures".</a:t>
            </a:r>
          </a:p>
          <a:p>
            <a:r>
              <a:rPr lang="en-GB" sz="2400" dirty="0">
                <a:solidFill>
                  <a:srgbClr val="000000"/>
                </a:solidFill>
                <a:effectLst/>
                <a:latin typeface="Times New Roman" panose="02020603050405020304" pitchFamily="18" charset="0"/>
              </a:rPr>
              <a:t>The WHO is unique among the UN Specialized Agencies in that it has its own constitution, own governing bodies, own membership and own budget. </a:t>
            </a:r>
            <a:r>
              <a:rPr lang="en-GB" sz="2400" dirty="0">
                <a:solidFill>
                  <a:srgbClr val="000000"/>
                </a:solidFill>
                <a:effectLst/>
                <a:latin typeface="Helvetica" panose="020B0604020202020204" pitchFamily="34" charset="0"/>
              </a:rPr>
              <a:t>It </a:t>
            </a:r>
            <a:r>
              <a:rPr lang="en-GB" sz="2400" dirty="0">
                <a:solidFill>
                  <a:srgbClr val="000000"/>
                </a:solidFill>
                <a:effectLst/>
                <a:latin typeface="Times New Roman" panose="02020603050405020304" pitchFamily="18" charset="0"/>
              </a:rPr>
              <a:t>is part of, but not subordinate to, the United Nations. </a:t>
            </a:r>
            <a:endParaRPr lang="en-IN" sz="2400" dirty="0"/>
          </a:p>
          <a:p>
            <a:endParaRPr lang="en-IN" dirty="0"/>
          </a:p>
        </p:txBody>
      </p:sp>
      <p:sp>
        <p:nvSpPr>
          <p:cNvPr id="4" name="Footer Placeholder 3">
            <a:extLst>
              <a:ext uri="{FF2B5EF4-FFF2-40B4-BE49-F238E27FC236}">
                <a16:creationId xmlns:a16="http://schemas.microsoft.com/office/drawing/2014/main" xmlns="" id="{0013F747-EC9C-48DA-98AD-03D2679C65A3}"/>
              </a:ext>
            </a:extLst>
          </p:cNvPr>
          <p:cNvSpPr>
            <a:spLocks noGrp="1"/>
          </p:cNvSpPr>
          <p:nvPr>
            <p:ph type="ftr" sz="quarter" idx="11"/>
          </p:nvPr>
        </p:nvSpPr>
        <p:spPr/>
        <p:txBody>
          <a:bodyPr/>
          <a:lstStyle/>
          <a:p>
            <a:r>
              <a:rPr lang="en-GB" sz="900" dirty="0"/>
              <a:t>Park . K , Park Textbook of Preventive And Social Medicine , 25</a:t>
            </a:r>
            <a:r>
              <a:rPr lang="en-GB" sz="900" baseline="30000" dirty="0"/>
              <a:t>th</a:t>
            </a:r>
            <a:r>
              <a:rPr lang="en-GB" sz="900" dirty="0"/>
              <a:t> ed , 2019 , 982-985</a:t>
            </a:r>
            <a:endParaRPr lang="en-IN" sz="900" dirty="0"/>
          </a:p>
          <a:p>
            <a:endParaRPr lang="en-IN" dirty="0"/>
          </a:p>
        </p:txBody>
      </p:sp>
    </p:spTree>
    <p:extLst>
      <p:ext uri="{BB962C8B-B14F-4D97-AF65-F5344CB8AC3E}">
        <p14:creationId xmlns:p14="http://schemas.microsoft.com/office/powerpoint/2010/main" xmlns="" val="232127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E5480-A331-4B04-965D-57B5F5EB1401}"/>
              </a:ext>
            </a:extLst>
          </p:cNvPr>
          <p:cNvSpPr>
            <a:spLocks noGrp="1"/>
          </p:cNvSpPr>
          <p:nvPr>
            <p:ph type="title"/>
          </p:nvPr>
        </p:nvSpPr>
        <p:spPr>
          <a:xfrm>
            <a:off x="1921412" y="458733"/>
            <a:ext cx="8911687" cy="976090"/>
          </a:xfrm>
        </p:spPr>
        <p:txBody>
          <a:bodyPr>
            <a:noAutofit/>
          </a:bodyPr>
          <a:lstStyle/>
          <a:p>
            <a:r>
              <a:rPr lang="en-GB" sz="4000" b="1" u="sng" dirty="0">
                <a:latin typeface="Californian FB" panose="0207040306080B030204" pitchFamily="18" charset="0"/>
              </a:rPr>
              <a:t>MEMBERSHIP</a:t>
            </a:r>
            <a:endParaRPr lang="en-IN" sz="4000" b="1" u="sng" dirty="0">
              <a:latin typeface="Californian FB" panose="0207040306080B030204" pitchFamily="18" charset="0"/>
            </a:endParaRPr>
          </a:p>
        </p:txBody>
      </p:sp>
      <p:sp>
        <p:nvSpPr>
          <p:cNvPr id="3" name="Content Placeholder 2">
            <a:extLst>
              <a:ext uri="{FF2B5EF4-FFF2-40B4-BE49-F238E27FC236}">
                <a16:creationId xmlns:a16="http://schemas.microsoft.com/office/drawing/2014/main" xmlns="" id="{0F874C8A-6A10-4F83-BA16-4E00354E7458}"/>
              </a:ext>
            </a:extLst>
          </p:cNvPr>
          <p:cNvSpPr>
            <a:spLocks noGrp="1"/>
          </p:cNvSpPr>
          <p:nvPr>
            <p:ph idx="1"/>
          </p:nvPr>
        </p:nvSpPr>
        <p:spPr>
          <a:xfrm>
            <a:off x="1921412" y="1434823"/>
            <a:ext cx="9980076" cy="5166002"/>
          </a:xfrm>
        </p:spPr>
        <p:txBody>
          <a:bodyPr/>
          <a:lstStyle/>
          <a:p>
            <a:r>
              <a:rPr lang="en-GB" sz="2400" dirty="0">
                <a:solidFill>
                  <a:srgbClr val="000000"/>
                </a:solidFill>
                <a:effectLst/>
                <a:latin typeface="Times New Roman" panose="02020603050405020304" pitchFamily="18" charset="0"/>
              </a:rPr>
              <a:t>Membership in WHO is open to all countries. </a:t>
            </a:r>
          </a:p>
          <a:p>
            <a:r>
              <a:rPr lang="en-GB" sz="2400" dirty="0">
                <a:solidFill>
                  <a:srgbClr val="000000"/>
                </a:solidFill>
                <a:effectLst/>
                <a:latin typeface="Times New Roman" panose="02020603050405020304" pitchFamily="18" charset="0"/>
              </a:rPr>
              <a:t>While most countries are members of both the UN and of WHO. </a:t>
            </a:r>
          </a:p>
          <a:p>
            <a:r>
              <a:rPr lang="en-GB" sz="2400" dirty="0">
                <a:solidFill>
                  <a:srgbClr val="000000"/>
                </a:solidFill>
                <a:effectLst/>
                <a:latin typeface="Times New Roman" panose="02020603050405020304" pitchFamily="18" charset="0"/>
              </a:rPr>
              <a:t>Territories which are not responsible for the conduct of their international relations may be admitted as associate members. </a:t>
            </a:r>
          </a:p>
          <a:p>
            <a:r>
              <a:rPr lang="en-GB" sz="2400" dirty="0">
                <a:solidFill>
                  <a:srgbClr val="000000"/>
                </a:solidFill>
                <a:effectLst/>
                <a:latin typeface="Times New Roman" panose="02020603050405020304" pitchFamily="18" charset="0"/>
              </a:rPr>
              <a:t>Each member state contributes yearly to the budget and each is entitled to the services and aid the organization can provide. In 1948, the WHO had 56 Members.</a:t>
            </a:r>
            <a:r>
              <a:rPr lang="en-GB" sz="3200" dirty="0">
                <a:solidFill>
                  <a:srgbClr val="000000"/>
                </a:solidFill>
                <a:effectLst/>
                <a:latin typeface="Times New Roman" panose="02020603050405020304" pitchFamily="18" charset="0"/>
              </a:rPr>
              <a:t> </a:t>
            </a:r>
          </a:p>
          <a:p>
            <a:r>
              <a:rPr lang="en-GB" sz="2400" dirty="0">
                <a:solidFill>
                  <a:srgbClr val="000000"/>
                </a:solidFill>
                <a:effectLst/>
                <a:latin typeface="Times New Roman" panose="02020603050405020304" pitchFamily="18" charset="0"/>
              </a:rPr>
              <a:t>WHO now has 194 member states and two associate members. </a:t>
            </a:r>
            <a:endParaRPr lang="en-IN" sz="2400" dirty="0"/>
          </a:p>
          <a:p>
            <a:pPr marL="0" indent="0">
              <a:buNone/>
            </a:pPr>
            <a:endParaRPr lang="en-IN" sz="3200" dirty="0"/>
          </a:p>
        </p:txBody>
      </p:sp>
      <p:sp>
        <p:nvSpPr>
          <p:cNvPr id="4" name="Footer Placeholder 3">
            <a:extLst>
              <a:ext uri="{FF2B5EF4-FFF2-40B4-BE49-F238E27FC236}">
                <a16:creationId xmlns:a16="http://schemas.microsoft.com/office/drawing/2014/main" xmlns="" id="{ECA50F18-E053-4944-8337-3C187117D637}"/>
              </a:ext>
            </a:extLst>
          </p:cNvPr>
          <p:cNvSpPr>
            <a:spLocks noGrp="1"/>
          </p:cNvSpPr>
          <p:nvPr>
            <p:ph type="ftr" sz="quarter" idx="11"/>
          </p:nvPr>
        </p:nvSpPr>
        <p:spPr>
          <a:xfrm>
            <a:off x="1921412" y="6135808"/>
            <a:ext cx="7619999" cy="365125"/>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274822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DCF743-4F92-4B3E-9E75-AB2C0E1BA126}"/>
              </a:ext>
            </a:extLst>
          </p:cNvPr>
          <p:cNvSpPr>
            <a:spLocks noGrp="1"/>
          </p:cNvSpPr>
          <p:nvPr>
            <p:ph type="title"/>
          </p:nvPr>
        </p:nvSpPr>
        <p:spPr>
          <a:xfrm>
            <a:off x="1820333" y="624110"/>
            <a:ext cx="9684279" cy="925290"/>
          </a:xfrm>
        </p:spPr>
        <p:txBody>
          <a:bodyPr>
            <a:normAutofit/>
          </a:bodyPr>
          <a:lstStyle/>
          <a:p>
            <a:r>
              <a:rPr lang="en-GB" sz="4000" b="1" u="sng" dirty="0">
                <a:latin typeface="Californian FB" panose="0207040306080B030204" pitchFamily="18" charset="0"/>
              </a:rPr>
              <a:t>WORK OF WHO</a:t>
            </a:r>
            <a:endParaRPr lang="en-IN" sz="4000" b="1" u="sng" dirty="0">
              <a:latin typeface="Californian FB" panose="0207040306080B030204" pitchFamily="18" charset="0"/>
            </a:endParaRPr>
          </a:p>
        </p:txBody>
      </p:sp>
      <p:sp>
        <p:nvSpPr>
          <p:cNvPr id="3" name="Content Placeholder 2">
            <a:extLst>
              <a:ext uri="{FF2B5EF4-FFF2-40B4-BE49-F238E27FC236}">
                <a16:creationId xmlns:a16="http://schemas.microsoft.com/office/drawing/2014/main" xmlns="" id="{D9811451-6DC4-4428-A3C9-DD3948409396}"/>
              </a:ext>
            </a:extLst>
          </p:cNvPr>
          <p:cNvSpPr>
            <a:spLocks noGrp="1"/>
          </p:cNvSpPr>
          <p:nvPr>
            <p:ph idx="1"/>
          </p:nvPr>
        </p:nvSpPr>
        <p:spPr>
          <a:xfrm>
            <a:off x="1400175" y="1485898"/>
            <a:ext cx="10387013" cy="4559301"/>
          </a:xfrm>
        </p:spPr>
        <p:txBody>
          <a:bodyPr>
            <a:normAutofit fontScale="92500"/>
          </a:bodyPr>
          <a:lstStyle/>
          <a:p>
            <a:r>
              <a:rPr lang="en-GB" sz="2400" dirty="0">
                <a:solidFill>
                  <a:srgbClr val="000000"/>
                </a:solidFill>
                <a:effectLst/>
                <a:latin typeface="Cambria Math" panose="02040503050406030204" pitchFamily="18" charset="0"/>
                <a:ea typeface="Cambria Math" panose="02040503050406030204" pitchFamily="18" charset="0"/>
              </a:rPr>
              <a:t>The WHO has specific responsibilities for establishing and promoting international standards in the field of health, which comprise the following broad areas : </a:t>
            </a:r>
          </a:p>
          <a:p>
            <a:pPr lvl="1"/>
            <a:r>
              <a:rPr lang="en-GB" sz="2400" dirty="0">
                <a:solidFill>
                  <a:srgbClr val="000000"/>
                </a:solidFill>
                <a:effectLst/>
                <a:latin typeface="Cambria Math" panose="02040503050406030204" pitchFamily="18" charset="0"/>
                <a:ea typeface="Cambria Math" panose="02040503050406030204" pitchFamily="18" charset="0"/>
              </a:rPr>
              <a:t>1. PREVENTION AND CONTROL OF SPECIFIC DISEASES </a:t>
            </a:r>
          </a:p>
          <a:p>
            <a:pPr lvl="1"/>
            <a:r>
              <a:rPr lang="en-GB" sz="2400" dirty="0">
                <a:solidFill>
                  <a:srgbClr val="000000"/>
                </a:solidFill>
                <a:effectLst/>
                <a:latin typeface="Cambria Math" panose="02040503050406030204" pitchFamily="18" charset="0"/>
                <a:ea typeface="Cambria Math" panose="02040503050406030204" pitchFamily="18" charset="0"/>
              </a:rPr>
              <a:t>2. DEVELOPMENT OF COMPREHENSIVE HEALTH SERVICES </a:t>
            </a:r>
          </a:p>
          <a:p>
            <a:pPr lvl="1"/>
            <a:r>
              <a:rPr lang="en-IN" sz="2400" dirty="0">
                <a:solidFill>
                  <a:srgbClr val="000000"/>
                </a:solidFill>
                <a:effectLst/>
                <a:latin typeface="Cambria Math" panose="02040503050406030204" pitchFamily="18" charset="0"/>
                <a:ea typeface="Cambria Math" panose="02040503050406030204" pitchFamily="18" charset="0"/>
              </a:rPr>
              <a:t>3. FAMILY HEALTH </a:t>
            </a:r>
          </a:p>
          <a:p>
            <a:pPr lvl="1"/>
            <a:r>
              <a:rPr lang="en-IN" sz="2400" dirty="0">
                <a:solidFill>
                  <a:srgbClr val="000000"/>
                </a:solidFill>
                <a:effectLst/>
                <a:latin typeface="Cambria Math" panose="02040503050406030204" pitchFamily="18" charset="0"/>
                <a:ea typeface="Cambria Math" panose="02040503050406030204" pitchFamily="18" charset="0"/>
              </a:rPr>
              <a:t>4. ENVIRONMENTAL HEALTH </a:t>
            </a:r>
          </a:p>
          <a:p>
            <a:pPr lvl="1"/>
            <a:r>
              <a:rPr lang="en-IN" sz="2400" dirty="0">
                <a:solidFill>
                  <a:srgbClr val="000000"/>
                </a:solidFill>
                <a:effectLst/>
                <a:latin typeface="Cambria Math" panose="02040503050406030204" pitchFamily="18" charset="0"/>
                <a:ea typeface="Cambria Math" panose="02040503050406030204" pitchFamily="18" charset="0"/>
              </a:rPr>
              <a:t>5. HEALTH STATISTICS </a:t>
            </a:r>
            <a:endParaRPr lang="en-IN" sz="2400" dirty="0">
              <a:solidFill>
                <a:srgbClr val="000000"/>
              </a:solidFill>
              <a:latin typeface="Cambria Math" panose="02040503050406030204" pitchFamily="18" charset="0"/>
              <a:ea typeface="Cambria Math" panose="02040503050406030204" pitchFamily="18" charset="0"/>
            </a:endParaRPr>
          </a:p>
          <a:p>
            <a:pPr lvl="1"/>
            <a:r>
              <a:rPr lang="en-IN" sz="2400" dirty="0">
                <a:solidFill>
                  <a:srgbClr val="000000"/>
                </a:solidFill>
                <a:effectLst/>
                <a:latin typeface="Cambria Math" panose="02040503050406030204" pitchFamily="18" charset="0"/>
                <a:ea typeface="Cambria Math" panose="02040503050406030204" pitchFamily="18" charset="0"/>
              </a:rPr>
              <a:t>6. BIOMEDICAL RESEARCH </a:t>
            </a:r>
          </a:p>
          <a:p>
            <a:pPr lvl="1"/>
            <a:r>
              <a:rPr lang="en-GB" sz="2400" dirty="0">
                <a:solidFill>
                  <a:srgbClr val="000000"/>
                </a:solidFill>
                <a:effectLst/>
                <a:latin typeface="Cambria Math" panose="02040503050406030204" pitchFamily="18" charset="0"/>
                <a:ea typeface="Cambria Math" panose="02040503050406030204" pitchFamily="18" charset="0"/>
              </a:rPr>
              <a:t>7. HEALTH LITERATURE AND INFORMATION </a:t>
            </a:r>
            <a:endParaRPr lang="en-IN" sz="2400" dirty="0">
              <a:solidFill>
                <a:srgbClr val="000000"/>
              </a:solidFill>
              <a:latin typeface="Cambria Math" panose="02040503050406030204" pitchFamily="18" charset="0"/>
              <a:ea typeface="Cambria Math" panose="02040503050406030204" pitchFamily="18" charset="0"/>
            </a:endParaRPr>
          </a:p>
          <a:p>
            <a:pPr lvl="1"/>
            <a:r>
              <a:rPr lang="en-GB" sz="2400" dirty="0">
                <a:solidFill>
                  <a:srgbClr val="000000"/>
                </a:solidFill>
                <a:effectLst/>
                <a:latin typeface="Cambria Math" panose="02040503050406030204" pitchFamily="18" charset="0"/>
                <a:ea typeface="Cambria Math" panose="02040503050406030204" pitchFamily="18" charset="0"/>
              </a:rPr>
              <a:t>8. COOPERATION WITH OTHER ORGANIZATIONS </a:t>
            </a:r>
            <a:endParaRPr lang="en-IN" sz="2400" dirty="0">
              <a:latin typeface="Cambria Math" panose="02040503050406030204" pitchFamily="18" charset="0"/>
              <a:ea typeface="Cambria Math" panose="02040503050406030204" pitchFamily="18" charset="0"/>
            </a:endParaRPr>
          </a:p>
        </p:txBody>
      </p:sp>
      <p:sp>
        <p:nvSpPr>
          <p:cNvPr id="4" name="Footer Placeholder 3">
            <a:extLst>
              <a:ext uri="{FF2B5EF4-FFF2-40B4-BE49-F238E27FC236}">
                <a16:creationId xmlns:a16="http://schemas.microsoft.com/office/drawing/2014/main" xmlns="" id="{3416150C-8062-4935-A6C4-95859A252099}"/>
              </a:ext>
            </a:extLst>
          </p:cNvPr>
          <p:cNvSpPr>
            <a:spLocks noGrp="1"/>
          </p:cNvSpPr>
          <p:nvPr>
            <p:ph type="ftr" sz="quarter" idx="11"/>
          </p:nvPr>
        </p:nvSpPr>
        <p:spPr>
          <a:xfrm>
            <a:off x="1820333" y="6045199"/>
            <a:ext cx="8151811" cy="552859"/>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55166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9D4EB2-AAAC-4F09-8F5C-FBFBF7CC46CC}"/>
              </a:ext>
            </a:extLst>
          </p:cNvPr>
          <p:cNvSpPr>
            <a:spLocks noGrp="1"/>
          </p:cNvSpPr>
          <p:nvPr>
            <p:ph type="title"/>
          </p:nvPr>
        </p:nvSpPr>
        <p:spPr>
          <a:xfrm>
            <a:off x="2032001" y="624110"/>
            <a:ext cx="9472612" cy="690340"/>
          </a:xfrm>
        </p:spPr>
        <p:txBody>
          <a:bodyPr>
            <a:noAutofit/>
          </a:bodyPr>
          <a:lstStyle/>
          <a:p>
            <a:r>
              <a:rPr lang="en-GB" sz="4000" b="1" u="sng" dirty="0">
                <a:latin typeface="Californian FB" panose="0207040306080B030204" pitchFamily="18" charset="0"/>
              </a:rPr>
              <a:t>STRUCTURE</a:t>
            </a:r>
            <a:endParaRPr lang="en-IN" sz="4000" b="1" u="sng" dirty="0">
              <a:latin typeface="Californian FB" panose="0207040306080B030204" pitchFamily="18" charset="0"/>
            </a:endParaRPr>
          </a:p>
        </p:txBody>
      </p:sp>
      <p:sp>
        <p:nvSpPr>
          <p:cNvPr id="3" name="Content Placeholder 2">
            <a:extLst>
              <a:ext uri="{FF2B5EF4-FFF2-40B4-BE49-F238E27FC236}">
                <a16:creationId xmlns:a16="http://schemas.microsoft.com/office/drawing/2014/main" xmlns="" id="{7CB10C5F-18F8-4BB2-98B5-BC513A5A2B06}"/>
              </a:ext>
            </a:extLst>
          </p:cNvPr>
          <p:cNvSpPr>
            <a:spLocks noGrp="1"/>
          </p:cNvSpPr>
          <p:nvPr>
            <p:ph idx="1"/>
          </p:nvPr>
        </p:nvSpPr>
        <p:spPr>
          <a:xfrm>
            <a:off x="1657350" y="1314450"/>
            <a:ext cx="9847262" cy="5543550"/>
          </a:xfrm>
        </p:spPr>
        <p:txBody>
          <a:bodyPr>
            <a:noAutofit/>
          </a:bodyPr>
          <a:lstStyle/>
          <a:p>
            <a:r>
              <a:rPr lang="en-GB" sz="2400" dirty="0">
                <a:solidFill>
                  <a:srgbClr val="000000"/>
                </a:solidFill>
                <a:effectLst/>
                <a:latin typeface="Cambria Math" panose="02040503050406030204" pitchFamily="18" charset="0"/>
                <a:ea typeface="Cambria Math" panose="02040503050406030204" pitchFamily="18" charset="0"/>
              </a:rPr>
              <a:t>The WHO consists of three principal organs : </a:t>
            </a:r>
          </a:p>
          <a:p>
            <a:pPr marL="0" indent="0">
              <a:buNone/>
            </a:pPr>
            <a:r>
              <a:rPr lang="en-GB" sz="2400" dirty="0">
                <a:solidFill>
                  <a:srgbClr val="000000"/>
                </a:solidFill>
                <a:latin typeface="Cambria Math" panose="02040503050406030204" pitchFamily="18" charset="0"/>
                <a:ea typeface="Cambria Math" panose="02040503050406030204" pitchFamily="18" charset="0"/>
              </a:rPr>
              <a:t>	1. </a:t>
            </a:r>
            <a:r>
              <a:rPr lang="en-GB" sz="2400" dirty="0">
                <a:solidFill>
                  <a:srgbClr val="000000"/>
                </a:solidFill>
                <a:effectLst/>
                <a:latin typeface="Cambria Math" panose="02040503050406030204" pitchFamily="18" charset="0"/>
                <a:ea typeface="Cambria Math" panose="02040503050406030204" pitchFamily="18" charset="0"/>
              </a:rPr>
              <a:t>the World Health Assembly, </a:t>
            </a:r>
          </a:p>
          <a:p>
            <a:pPr marL="0" indent="0">
              <a:buNone/>
            </a:pPr>
            <a:r>
              <a:rPr lang="en-GB" sz="2400" dirty="0">
                <a:solidFill>
                  <a:srgbClr val="000000"/>
                </a:solidFill>
                <a:latin typeface="Cambria Math" panose="02040503050406030204" pitchFamily="18" charset="0"/>
                <a:ea typeface="Cambria Math" panose="02040503050406030204" pitchFamily="18" charset="0"/>
              </a:rPr>
              <a:t>	2. </a:t>
            </a:r>
            <a:r>
              <a:rPr lang="en-GB" sz="2400" dirty="0">
                <a:solidFill>
                  <a:srgbClr val="000000"/>
                </a:solidFill>
                <a:effectLst/>
                <a:latin typeface="Cambria Math" panose="02040503050406030204" pitchFamily="18" charset="0"/>
                <a:ea typeface="Cambria Math" panose="02040503050406030204" pitchFamily="18" charset="0"/>
              </a:rPr>
              <a:t>the Executive Board and 	</a:t>
            </a: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3. the Secretariat. </a:t>
            </a:r>
            <a:endParaRPr lang="en-GB" sz="2400" dirty="0">
              <a:solidFill>
                <a:srgbClr val="000000"/>
              </a:solidFill>
              <a:latin typeface="Cambria Math" panose="02040503050406030204" pitchFamily="18" charset="0"/>
              <a:ea typeface="Cambria Math" panose="02040503050406030204" pitchFamily="18" charset="0"/>
            </a:endParaRPr>
          </a:p>
          <a:p>
            <a:pPr marL="457200" indent="-457200">
              <a:buAutoNum type="arabicPeriod"/>
            </a:pPr>
            <a:r>
              <a:rPr lang="en-GB" sz="2400" b="1" u="sng" dirty="0">
                <a:solidFill>
                  <a:srgbClr val="000000"/>
                </a:solidFill>
                <a:effectLst/>
                <a:latin typeface="Cambria Math" panose="02040503050406030204" pitchFamily="18" charset="0"/>
                <a:ea typeface="Cambria Math" panose="02040503050406030204" pitchFamily="18" charset="0"/>
              </a:rPr>
              <a:t>THE WORLD HEALTH ASSEMBLY :</a:t>
            </a:r>
          </a:p>
          <a:p>
            <a:r>
              <a:rPr lang="en-IN" sz="2400" dirty="0">
                <a:latin typeface="Cambria Math" panose="02040503050406030204" pitchFamily="18" charset="0"/>
                <a:ea typeface="Cambria Math" panose="02040503050406030204" pitchFamily="18" charset="0"/>
              </a:rPr>
              <a:t>The world health assembly is the supreme decision making body for WHO.</a:t>
            </a:r>
          </a:p>
          <a:p>
            <a:r>
              <a:rPr lang="en-IN" sz="2400" dirty="0">
                <a:latin typeface="Cambria Math" panose="02040503050406030204" pitchFamily="18" charset="0"/>
                <a:ea typeface="Cambria Math" panose="02040503050406030204" pitchFamily="18" charset="0"/>
              </a:rPr>
              <a:t>It generally meets annually usually in May and generally at the headquarters Geneva , but from time to time in other countries and is attended by delegations from all 194 member states.</a:t>
            </a:r>
          </a:p>
          <a:p>
            <a:pPr marL="0" indent="0">
              <a:buNone/>
            </a:pPr>
            <a:r>
              <a:rPr lang="en-GB" sz="2400" dirty="0">
                <a:solidFill>
                  <a:srgbClr val="000000"/>
                </a:solidFill>
                <a:effectLst/>
                <a:latin typeface="Cambria Math" panose="02040503050406030204" pitchFamily="18" charset="0"/>
                <a:ea typeface="Cambria Math" panose="02040503050406030204" pitchFamily="18" charset="0"/>
              </a:rPr>
              <a:t> </a:t>
            </a:r>
            <a:endParaRPr lang="en-IN" sz="2400" dirty="0">
              <a:latin typeface="Cambria Math" panose="02040503050406030204" pitchFamily="18" charset="0"/>
              <a:ea typeface="Cambria Math" panose="02040503050406030204" pitchFamily="18" charset="0"/>
            </a:endParaRPr>
          </a:p>
        </p:txBody>
      </p:sp>
      <p:sp>
        <p:nvSpPr>
          <p:cNvPr id="4" name="Footer Placeholder 3">
            <a:extLst>
              <a:ext uri="{FF2B5EF4-FFF2-40B4-BE49-F238E27FC236}">
                <a16:creationId xmlns:a16="http://schemas.microsoft.com/office/drawing/2014/main" xmlns="" id="{34C1C0C4-FEA0-45DD-8087-3576F21FBE9F}"/>
              </a:ext>
            </a:extLst>
          </p:cNvPr>
          <p:cNvSpPr>
            <a:spLocks noGrp="1"/>
          </p:cNvSpPr>
          <p:nvPr>
            <p:ph type="ftr" sz="quarter" idx="11"/>
          </p:nvPr>
        </p:nvSpPr>
        <p:spPr>
          <a:xfrm>
            <a:off x="2032001" y="6233890"/>
            <a:ext cx="7619999" cy="365125"/>
          </a:xfrm>
        </p:spPr>
        <p:txBody>
          <a:bodyPr/>
          <a:lstStyle/>
          <a:p>
            <a:r>
              <a:rPr lang="en-GB" sz="1400" dirty="0"/>
              <a:t>Park . K , Park Textbook of Preventive And Social Medicine , 25</a:t>
            </a:r>
            <a:r>
              <a:rPr lang="en-GB" sz="1400" baseline="30000" dirty="0"/>
              <a:t>th</a:t>
            </a:r>
            <a:r>
              <a:rPr lang="en-GB" sz="1400" dirty="0"/>
              <a:t> ed , 2019 , 982-985</a:t>
            </a:r>
            <a:endParaRPr lang="en-IN" sz="1400" dirty="0"/>
          </a:p>
          <a:p>
            <a:endParaRPr lang="en-IN" dirty="0"/>
          </a:p>
        </p:txBody>
      </p:sp>
    </p:spTree>
    <p:extLst>
      <p:ext uri="{BB962C8B-B14F-4D97-AF65-F5344CB8AC3E}">
        <p14:creationId xmlns:p14="http://schemas.microsoft.com/office/powerpoint/2010/main" xmlns="" val="38434507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933</TotalTime>
  <Words>1188</Words>
  <Application>Microsoft Office PowerPoint</Application>
  <PresentationFormat>Custom</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  WORLD HEALTH        ORGANIZATION                (WHO)</vt:lpstr>
      <vt:lpstr>Slide 2</vt:lpstr>
      <vt:lpstr>Slide 3</vt:lpstr>
      <vt:lpstr>OBJECTIVE</vt:lpstr>
      <vt:lpstr>Slide 5</vt:lpstr>
      <vt:lpstr>Slide 6</vt:lpstr>
      <vt:lpstr>MEMBERSHIP</vt:lpstr>
      <vt:lpstr>WORK OF WHO</vt:lpstr>
      <vt:lpstr>STRUCTURE</vt:lpstr>
      <vt:lpstr>Slide 10</vt:lpstr>
      <vt:lpstr>Slide 11</vt:lpstr>
      <vt:lpstr>Slide 12</vt:lpstr>
      <vt:lpstr>Slide 13</vt:lpstr>
      <vt:lpstr>Slide 14</vt:lpstr>
      <vt:lpstr>VISION OF WHO</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HEALTH           ORGANIZATION             (WHO)</dc:title>
  <dc:creator>Dr. S Rafat</dc:creator>
  <cp:lastModifiedBy>Hp</cp:lastModifiedBy>
  <cp:revision>5</cp:revision>
  <dcterms:created xsi:type="dcterms:W3CDTF">2021-12-23T21:10:56Z</dcterms:created>
  <dcterms:modified xsi:type="dcterms:W3CDTF">2022-01-22T06:51:24Z</dcterms:modified>
</cp:coreProperties>
</file>