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9B19-E28D-4CD4-A3DE-923C4B1DB559}" type="datetimeFigureOut">
              <a:rPr lang="en-IN" smtClean="0"/>
              <a:t>15-11-2022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7BED-E191-4469-A892-3B1978C898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386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9B19-E28D-4CD4-A3DE-923C4B1DB559}" type="datetimeFigureOut">
              <a:rPr lang="en-IN" smtClean="0"/>
              <a:t>15-11-2022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7BED-E191-4469-A892-3B1978C898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971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9B19-E28D-4CD4-A3DE-923C4B1DB559}" type="datetimeFigureOut">
              <a:rPr lang="en-IN" smtClean="0"/>
              <a:t>15-11-2022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7BED-E191-4469-A892-3B1978C898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0026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9B19-E28D-4CD4-A3DE-923C4B1DB559}" type="datetimeFigureOut">
              <a:rPr lang="en-IN" smtClean="0"/>
              <a:t>15-11-2022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7BED-E191-4469-A892-3B1978C8986E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1860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9B19-E28D-4CD4-A3DE-923C4B1DB559}" type="datetimeFigureOut">
              <a:rPr lang="en-IN" smtClean="0"/>
              <a:t>15-11-2022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7BED-E191-4469-A892-3B1978C898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168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9B19-E28D-4CD4-A3DE-923C4B1DB559}" type="datetimeFigureOut">
              <a:rPr lang="en-IN" smtClean="0"/>
              <a:t>15-11-2022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7BED-E191-4469-A892-3B1978C898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0872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9B19-E28D-4CD4-A3DE-923C4B1DB559}" type="datetimeFigureOut">
              <a:rPr lang="en-IN" smtClean="0"/>
              <a:t>15-11-2022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7BED-E191-4469-A892-3B1978C898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9295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9B19-E28D-4CD4-A3DE-923C4B1DB559}" type="datetimeFigureOut">
              <a:rPr lang="en-IN" smtClean="0"/>
              <a:t>15-11-2022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7BED-E191-4469-A892-3B1978C898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32397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9B19-E28D-4CD4-A3DE-923C4B1DB559}" type="datetimeFigureOut">
              <a:rPr lang="en-IN" smtClean="0"/>
              <a:t>15-11-2022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7BED-E191-4469-A892-3B1978C898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2372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2D12E-A661-6D4A-01AB-246A215B8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1431F-B0E7-68C3-5D89-DF8B1A606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D4C2F-378A-9AD8-E371-7E56BD1C5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9B19-E28D-4CD4-A3DE-923C4B1DB559}" type="datetimeFigureOut">
              <a:rPr lang="en-IN" smtClean="0"/>
              <a:t>15-11-2022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A0DAE-DFD3-5BD3-9690-04C317F27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EA2E1-BBC3-5C26-A02E-A20366DBA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7BED-E191-4469-A892-3B1978C898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4342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9B19-E28D-4CD4-A3DE-923C4B1DB559}" type="datetimeFigureOut">
              <a:rPr lang="en-IN" smtClean="0"/>
              <a:t>15-11-2022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7BED-E191-4469-A892-3B1978C898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395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9B19-E28D-4CD4-A3DE-923C4B1DB559}" type="datetimeFigureOut">
              <a:rPr lang="en-IN" smtClean="0"/>
              <a:t>15-11-2022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7BED-E191-4469-A892-3B1978C898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86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9B19-E28D-4CD4-A3DE-923C4B1DB559}" type="datetimeFigureOut">
              <a:rPr lang="en-IN" smtClean="0"/>
              <a:t>15-11-2022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7BED-E191-4469-A892-3B1978C898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545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9B19-E28D-4CD4-A3DE-923C4B1DB559}" type="datetimeFigureOut">
              <a:rPr lang="en-IN" smtClean="0"/>
              <a:t>15-11-2022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7BED-E191-4469-A892-3B1978C898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35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9B19-E28D-4CD4-A3DE-923C4B1DB559}" type="datetimeFigureOut">
              <a:rPr lang="en-IN" smtClean="0"/>
              <a:t>15-11-2022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7BED-E191-4469-A892-3B1978C898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112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9B19-E28D-4CD4-A3DE-923C4B1DB559}" type="datetimeFigureOut">
              <a:rPr lang="en-IN" smtClean="0"/>
              <a:t>15-11-2022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7BED-E191-4469-A892-3B1978C898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514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9B19-E28D-4CD4-A3DE-923C4B1DB559}" type="datetimeFigureOut">
              <a:rPr lang="en-IN" smtClean="0"/>
              <a:t>15-11-2022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7BED-E191-4469-A892-3B1978C898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5692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9B19-E28D-4CD4-A3DE-923C4B1DB559}" type="datetimeFigureOut">
              <a:rPr lang="en-IN" smtClean="0"/>
              <a:t>15-11-2022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7BED-E191-4469-A892-3B1978C898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254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3669B19-E28D-4CD4-A3DE-923C4B1DB559}" type="datetimeFigureOut">
              <a:rPr lang="en-IN" smtClean="0"/>
              <a:t>15-11-2022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59E7BED-E191-4469-A892-3B1978C898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11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58E9F-79AA-9EA2-BD60-D6F0BBD53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93519"/>
            <a:ext cx="9144000" cy="1386523"/>
          </a:xfrm>
        </p:spPr>
        <p:txBody>
          <a:bodyPr>
            <a:normAutofit/>
          </a:bodyPr>
          <a:lstStyle/>
          <a:p>
            <a:r>
              <a:rPr lang="en-IN" sz="7200" b="1" dirty="0">
                <a:latin typeface="Algerian" panose="04020705040A02060702" pitchFamily="82" charset="0"/>
              </a:rPr>
              <a:t>WORK &amp; TORQUE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FC2025F-59DD-60CA-E7E6-84D7CA061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2250440"/>
          </a:xfrm>
        </p:spPr>
        <p:txBody>
          <a:bodyPr>
            <a:normAutofit fontScale="47500" lnSpcReduction="20000"/>
          </a:bodyPr>
          <a:lstStyle/>
          <a:p>
            <a:r>
              <a:rPr lang="en-IN" sz="5600" b="1" dirty="0"/>
              <a:t>BY:</a:t>
            </a:r>
          </a:p>
          <a:p>
            <a:r>
              <a:rPr lang="en-IN" sz="5600" b="1" dirty="0"/>
              <a:t>DR. DIGVIJAY SHARMA</a:t>
            </a:r>
          </a:p>
          <a:p>
            <a:r>
              <a:rPr lang="en-IN" sz="5600" b="1" dirty="0"/>
              <a:t>DIRECTOR</a:t>
            </a:r>
          </a:p>
          <a:p>
            <a:r>
              <a:rPr lang="en-IN" sz="5600" b="1" dirty="0"/>
              <a:t>SCHOOL OF HEALTH SCIENCES, CSJMU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77284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F596B-70AA-0CA5-D6D2-F85EDB713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6000" b="1" dirty="0">
                <a:latin typeface="Algerian" panose="04020705040A02060702" pitchFamily="82" charset="0"/>
              </a:rPr>
              <a:t>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F5774-FFED-4204-B66A-7A1A4A5E0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Work is defined as the product of applied forces and to the magnitude of displacement of the object to which force is applied.</a:t>
            </a:r>
          </a:p>
          <a:p>
            <a:pPr marL="0" indent="0">
              <a:buNone/>
            </a:pPr>
            <a:endParaRPr lang="en-IN" dirty="0"/>
          </a:p>
          <a:p>
            <a:pPr marL="0" indent="0" algn="ctr">
              <a:buNone/>
            </a:pPr>
            <a:r>
              <a:rPr lang="en-IN" sz="3200" b="1" dirty="0"/>
              <a:t>Work = Force/ Displacement</a:t>
            </a:r>
          </a:p>
          <a:p>
            <a:pPr marL="0" indent="0" algn="ctr">
              <a:buNone/>
            </a:pPr>
            <a:r>
              <a:rPr lang="en-IN" sz="3200" b="1" dirty="0"/>
              <a:t>or</a:t>
            </a:r>
          </a:p>
          <a:p>
            <a:pPr marL="0" indent="0" algn="ctr">
              <a:buNone/>
            </a:pPr>
            <a:r>
              <a:rPr lang="en-IN" sz="3200" b="1" dirty="0"/>
              <a:t>W = F/d</a:t>
            </a:r>
          </a:p>
        </p:txBody>
      </p:sp>
    </p:spTree>
    <p:extLst>
      <p:ext uri="{BB962C8B-B14F-4D97-AF65-F5344CB8AC3E}">
        <p14:creationId xmlns:p14="http://schemas.microsoft.com/office/powerpoint/2010/main" val="241823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7A5AD-76C3-E3A9-6FAC-1E9C3F392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lgerian" panose="04020705040A02060702" pitchFamily="82" charset="0"/>
              </a:rPr>
              <a:t>TORQUE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776AD-7710-397B-C1DC-D2C161E3A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78455"/>
          </a:xfrm>
        </p:spPr>
        <p:txBody>
          <a:bodyPr/>
          <a:lstStyle/>
          <a:p>
            <a:r>
              <a:rPr lang="en-IN" dirty="0"/>
              <a:t>The ability of any force to cause rotation of the lever is known as Torque or Moment of Force</a:t>
            </a:r>
          </a:p>
          <a:p>
            <a:r>
              <a:rPr lang="en-IN" dirty="0"/>
              <a:t>Torque (T) is a product of magnitude of applied force (F) and the distance (d) that force lies from the axis of rotation</a:t>
            </a:r>
          </a:p>
          <a:p>
            <a:r>
              <a:rPr lang="en-IN" dirty="0"/>
              <a:t>The distance (d) in the shortest distance between the action line of the applied force and the axis of lever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1026" name="Picture 2" descr="Torque Introduction | Zona Land Education">
            <a:extLst>
              <a:ext uri="{FF2B5EF4-FFF2-40B4-BE49-F238E27FC236}">
                <a16:creationId xmlns:a16="http://schemas.microsoft.com/office/drawing/2014/main" id="{9F7E0E2B-864A-3287-E211-75A3ABE91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204" y="4121784"/>
            <a:ext cx="2947035" cy="2297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10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asic Biomechanics: Moment Arm &amp; Torque">
            <a:extLst>
              <a:ext uri="{FF2B5EF4-FFF2-40B4-BE49-F238E27FC236}">
                <a16:creationId xmlns:a16="http://schemas.microsoft.com/office/drawing/2014/main" id="{4CA2DC15-CC64-E8EF-ED65-79E102546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50" y="828755"/>
            <a:ext cx="7123589" cy="5200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newtonian mechanics - Purely mechanical question about torques in human  body - Physics Stack Exchange">
            <a:extLst>
              <a:ext uri="{FF2B5EF4-FFF2-40B4-BE49-F238E27FC236}">
                <a16:creationId xmlns:a16="http://schemas.microsoft.com/office/drawing/2014/main" id="{69D56A81-FB7E-8C34-B4DD-6536483EA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115" y="1303377"/>
            <a:ext cx="4576150" cy="451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516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427F8-6A31-C4D8-B449-4F4BC8E0F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5400" b="1" dirty="0">
                <a:latin typeface="Algerian" panose="04020705040A02060702" pitchFamily="82" charset="0"/>
              </a:rPr>
              <a:t>MOMENT ARM</a:t>
            </a:r>
            <a:endParaRPr lang="en-IN" b="1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D7A66-8B46-A3A6-B18F-B1379368F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37815"/>
          </a:xfrm>
        </p:spPr>
        <p:txBody>
          <a:bodyPr/>
          <a:lstStyle/>
          <a:p>
            <a:r>
              <a:rPr lang="en-IN" dirty="0"/>
              <a:t>It is always the shortest distance between the action line and the joint axis</a:t>
            </a:r>
          </a:p>
          <a:p>
            <a:r>
              <a:rPr lang="en-IN" dirty="0"/>
              <a:t>It is found by measuring the length of a line drawn perpendicular to the force vector intersecting the joint axis</a:t>
            </a:r>
          </a:p>
          <a:p>
            <a:r>
              <a:rPr lang="en-IN" dirty="0"/>
              <a:t>Hence, Mechanical Advantage is directly perpendicular to the distance</a:t>
            </a:r>
          </a:p>
        </p:txBody>
      </p:sp>
      <p:pic>
        <p:nvPicPr>
          <p:cNvPr id="2050" name="Picture 2" descr="Physical principles -- statics">
            <a:extLst>
              <a:ext uri="{FF2B5EF4-FFF2-40B4-BE49-F238E27FC236}">
                <a16:creationId xmlns:a16="http://schemas.microsoft.com/office/drawing/2014/main" id="{1BF5E53B-EA84-CA03-5E4E-8787DEEEE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423" y="4054474"/>
            <a:ext cx="4336097" cy="2654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00512DB-FC26-C804-354C-127B3CEC8F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5152" y="4663440"/>
            <a:ext cx="4972368" cy="165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722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DBB24-297E-6792-59B8-C7A14634A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b="1" dirty="0">
                <a:latin typeface="Algerian" panose="04020705040A02060702" pitchFamily="82" charset="0"/>
              </a:rPr>
              <a:t>MOMENT ARM of a muscle force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3F7E2-73B6-0EC4-C99B-A8CC8D7F3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/>
              <a:t>The force applied to a lever has a constant magnitude, but is changing its angle of application to the lever and consequently Mechanical advantage length</a:t>
            </a:r>
          </a:p>
          <a:p>
            <a:r>
              <a:rPr lang="en-IN" dirty="0"/>
              <a:t>The angle of application of a force is the angle between the action line and the lever on the side of the joint axis</a:t>
            </a:r>
          </a:p>
          <a:p>
            <a:r>
              <a:rPr lang="en-IN" dirty="0"/>
              <a:t>However, lever arm is the distance from the point of application of the force to the joint axis</a:t>
            </a:r>
          </a:p>
          <a:p>
            <a:r>
              <a:rPr lang="en-IN" dirty="0"/>
              <a:t>For example in case of elbow flexion Biceps Brachii applies a force to the forearm with the elbow joint. When a force is applied at 90 degree to a segment, the Mechanical advantage and lever arm are equivalent and minimum but for other angle Mechanical advantage will be smaller than lever arm </a:t>
            </a:r>
          </a:p>
          <a:p>
            <a:r>
              <a:rPr lang="en-IN" dirty="0"/>
              <a:t>When a force is applied to its lever at an angle greater than 90 degrees the Mechanical advantage is found by extending the vector</a:t>
            </a:r>
          </a:p>
        </p:txBody>
      </p:sp>
    </p:spTree>
    <p:extLst>
      <p:ext uri="{BB962C8B-B14F-4D97-AF65-F5344CB8AC3E}">
        <p14:creationId xmlns:p14="http://schemas.microsoft.com/office/powerpoint/2010/main" val="1592716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FCDAB8-5397-BBB7-026E-690C04C3C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59199"/>
            <a:ext cx="3220720" cy="2394585"/>
          </a:xfrm>
          <a:prstGeom prst="rect">
            <a:avLst/>
          </a:prstGeom>
        </p:spPr>
      </p:pic>
      <p:pic>
        <p:nvPicPr>
          <p:cNvPr id="3076" name="Picture 4" descr="Muscle: the Primary Stabilizer and Mover of the Skeletal System | Clinical  Gate">
            <a:extLst>
              <a:ext uri="{FF2B5EF4-FFF2-40B4-BE49-F238E27FC236}">
                <a16:creationId xmlns:a16="http://schemas.microsoft.com/office/drawing/2014/main" id="{60C10D8E-B6ED-C96B-0166-6F04722A2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157163"/>
            <a:ext cx="342900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What the F*%k is a moment arm and what does it have to do with my  training!? – Unbreakable Strength Co.">
            <a:extLst>
              <a:ext uri="{FF2B5EF4-FFF2-40B4-BE49-F238E27FC236}">
                <a16:creationId xmlns:a16="http://schemas.microsoft.com/office/drawing/2014/main" id="{574FB31B-991D-6DCA-4BB8-90D43F931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0"/>
            <a:ext cx="6457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DD1BD5A-0DBF-A9D5-2AA7-7C4D24BEEB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66744" y="3362326"/>
            <a:ext cx="2567306" cy="34956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761AD1-C7E3-99B7-4A0F-C92413B97A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68420" y="0"/>
            <a:ext cx="3429000" cy="302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397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0075C-E24D-50F9-C7FF-7AECB3396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b="1" dirty="0">
                <a:latin typeface="Algerian" panose="04020705040A02060702" pitchFamily="82" charset="0"/>
              </a:rPr>
              <a:t>MOMENT ARM of GRAVITY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3916A-9E85-C6DF-527F-A03C32531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change in angle of application with result in an increase or decrease in MA of that force</a:t>
            </a:r>
          </a:p>
          <a:p>
            <a:r>
              <a:rPr lang="en-IN" dirty="0"/>
              <a:t>As the angle of application of the LOG changes, so does the length of MA </a:t>
            </a:r>
          </a:p>
          <a:p>
            <a:r>
              <a:rPr lang="en-IN" dirty="0"/>
              <a:t>Like all other forces, the MA of Gravity is greatest when the force is applied at 90 degrees to the lever</a:t>
            </a:r>
          </a:p>
          <a:p>
            <a:r>
              <a:rPr lang="en-IN" dirty="0"/>
              <a:t>However, the LOG is always vertical and is completely independent of joint position</a:t>
            </a:r>
          </a:p>
        </p:txBody>
      </p:sp>
    </p:spTree>
    <p:extLst>
      <p:ext uri="{BB962C8B-B14F-4D97-AF65-F5344CB8AC3E}">
        <p14:creationId xmlns:p14="http://schemas.microsoft.com/office/powerpoint/2010/main" val="279373000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113</TotalTime>
  <Words>396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Algerian</vt:lpstr>
      <vt:lpstr>Arial</vt:lpstr>
      <vt:lpstr>Tw Cen MT</vt:lpstr>
      <vt:lpstr>Droplet</vt:lpstr>
      <vt:lpstr>WORK &amp; TORQUE</vt:lpstr>
      <vt:lpstr>WORK</vt:lpstr>
      <vt:lpstr>TORQUE</vt:lpstr>
      <vt:lpstr>PowerPoint Presentation</vt:lpstr>
      <vt:lpstr>MOMENT ARM</vt:lpstr>
      <vt:lpstr>MOMENT ARM of a muscle force</vt:lpstr>
      <vt:lpstr>PowerPoint Presentation</vt:lpstr>
      <vt:lpstr>MOMENT ARM of GRAVITY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&amp; TORQUE</dc:title>
  <dc:creator>apoorva srivastava</dc:creator>
  <cp:lastModifiedBy>apoorva srivastava</cp:lastModifiedBy>
  <cp:revision>6</cp:revision>
  <dcterms:created xsi:type="dcterms:W3CDTF">2022-11-02T19:39:19Z</dcterms:created>
  <dcterms:modified xsi:type="dcterms:W3CDTF">2022-11-15T09:26:09Z</dcterms:modified>
</cp:coreProperties>
</file>