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0" r:id="rId1"/>
  </p:sldMasterIdLst>
  <p:sldIdLst>
    <p:sldId id="256" r:id="rId2"/>
    <p:sldId id="257" r:id="rId3"/>
    <p:sldId id="258" r:id="rId4"/>
    <p:sldId id="265" r:id="rId5"/>
    <p:sldId id="266" r:id="rId6"/>
    <p:sldId id="268" r:id="rId7"/>
    <p:sldId id="267" r:id="rId8"/>
    <p:sldId id="269"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950" y="-10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B586E-62CB-4D59-B919-57C99AB0FCA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ECBD8AE9-680C-4C87-9047-76DA3FBCDABA}">
      <dgm:prSet/>
      <dgm:spPr/>
      <dgm:t>
        <a:bodyPr/>
        <a:lstStyle/>
        <a:p>
          <a:r>
            <a:rPr lang="en-US"/>
            <a:t>It consist of 2 compound joints-</a:t>
          </a:r>
          <a:r>
            <a:rPr lang="en-IN"/>
            <a:t/>
          </a:r>
          <a:br>
            <a:rPr lang="en-IN"/>
          </a:br>
          <a:endParaRPr lang="en-IN"/>
        </a:p>
      </dgm:t>
    </dgm:pt>
    <dgm:pt modelId="{07D89639-0702-4481-9853-871C88D860BD}" type="parTrans" cxnId="{730E0599-7465-44D8-903C-0E70D1F10406}">
      <dgm:prSet/>
      <dgm:spPr/>
      <dgm:t>
        <a:bodyPr/>
        <a:lstStyle/>
        <a:p>
          <a:endParaRPr lang="en-IN"/>
        </a:p>
      </dgm:t>
    </dgm:pt>
    <dgm:pt modelId="{15C1AC90-CBDC-4A8F-9D46-C95EC2F2DC3E}" type="sibTrans" cxnId="{730E0599-7465-44D8-903C-0E70D1F10406}">
      <dgm:prSet/>
      <dgm:spPr/>
      <dgm:t>
        <a:bodyPr/>
        <a:lstStyle/>
        <a:p>
          <a:endParaRPr lang="en-IN"/>
        </a:p>
      </dgm:t>
    </dgm:pt>
    <dgm:pt modelId="{05AA436E-61B8-4AFE-80F4-1F41086B09CD}" type="pres">
      <dgm:prSet presAssocID="{DF3B586E-62CB-4D59-B919-57C99AB0FCA0}" presName="linear" presStyleCnt="0">
        <dgm:presLayoutVars>
          <dgm:animLvl val="lvl"/>
          <dgm:resizeHandles val="exact"/>
        </dgm:presLayoutVars>
      </dgm:prSet>
      <dgm:spPr/>
      <dgm:t>
        <a:bodyPr/>
        <a:lstStyle/>
        <a:p>
          <a:endParaRPr lang="en-US"/>
        </a:p>
      </dgm:t>
    </dgm:pt>
    <dgm:pt modelId="{904A410B-9B27-4C8C-AF61-5E14744046C2}" type="pres">
      <dgm:prSet presAssocID="{ECBD8AE9-680C-4C87-9047-76DA3FBCDABA}" presName="parentText" presStyleLbl="node1" presStyleIdx="0" presStyleCnt="1">
        <dgm:presLayoutVars>
          <dgm:chMax val="0"/>
          <dgm:bulletEnabled val="1"/>
        </dgm:presLayoutVars>
      </dgm:prSet>
      <dgm:spPr/>
      <dgm:t>
        <a:bodyPr/>
        <a:lstStyle/>
        <a:p>
          <a:endParaRPr lang="en-US"/>
        </a:p>
      </dgm:t>
    </dgm:pt>
  </dgm:ptLst>
  <dgm:cxnLst>
    <dgm:cxn modelId="{659FD7D4-F1CA-4C00-A716-B9C05A43837C}" type="presOf" srcId="{ECBD8AE9-680C-4C87-9047-76DA3FBCDABA}" destId="{904A410B-9B27-4C8C-AF61-5E14744046C2}" srcOrd="0" destOrd="0" presId="urn:microsoft.com/office/officeart/2005/8/layout/vList2"/>
    <dgm:cxn modelId="{730E0599-7465-44D8-903C-0E70D1F10406}" srcId="{DF3B586E-62CB-4D59-B919-57C99AB0FCA0}" destId="{ECBD8AE9-680C-4C87-9047-76DA3FBCDABA}" srcOrd="0" destOrd="0" parTransId="{07D89639-0702-4481-9853-871C88D860BD}" sibTransId="{15C1AC90-CBDC-4A8F-9D46-C95EC2F2DC3E}"/>
    <dgm:cxn modelId="{9543E3A1-8E30-43E8-A412-1024222592DA}" type="presOf" srcId="{DF3B586E-62CB-4D59-B919-57C99AB0FCA0}" destId="{05AA436E-61B8-4AFE-80F4-1F41086B09CD}" srcOrd="0" destOrd="0" presId="urn:microsoft.com/office/officeart/2005/8/layout/vList2"/>
    <dgm:cxn modelId="{766AD0AB-04CB-4FC9-A3B0-FC5295156FFD}" type="presParOf" srcId="{05AA436E-61B8-4AFE-80F4-1F41086B09CD}" destId="{904A410B-9B27-4C8C-AF61-5E14744046C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9B39D7-A04D-4C79-B5DF-D1BD268FE22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28033D7C-F794-44AD-905D-D67691A92801}">
      <dgm:prSet/>
      <dgm:spPr/>
      <dgm:t>
        <a:bodyPr/>
        <a:lstStyle/>
        <a:p>
          <a:r>
            <a:rPr lang="en-US"/>
            <a:t>STRUCTURE</a:t>
          </a:r>
          <a:r>
            <a:rPr lang="en-IN"/>
            <a:t>-</a:t>
          </a:r>
        </a:p>
      </dgm:t>
    </dgm:pt>
    <dgm:pt modelId="{58ADA4F8-63C6-4C1E-B3DF-291A78DE12E0}" type="parTrans" cxnId="{F05B6E57-5610-48EE-9650-35B85EC2EF38}">
      <dgm:prSet/>
      <dgm:spPr/>
      <dgm:t>
        <a:bodyPr/>
        <a:lstStyle/>
        <a:p>
          <a:endParaRPr lang="en-IN"/>
        </a:p>
      </dgm:t>
    </dgm:pt>
    <dgm:pt modelId="{996C015C-64D1-4353-B85C-1B323A2BFACB}" type="sibTrans" cxnId="{F05B6E57-5610-48EE-9650-35B85EC2EF38}">
      <dgm:prSet/>
      <dgm:spPr/>
      <dgm:t>
        <a:bodyPr/>
        <a:lstStyle/>
        <a:p>
          <a:endParaRPr lang="en-IN"/>
        </a:p>
      </dgm:t>
    </dgm:pt>
    <dgm:pt modelId="{EB191835-B5C8-4E46-80F1-81C578859D32}" type="pres">
      <dgm:prSet presAssocID="{249B39D7-A04D-4C79-B5DF-D1BD268FE226}" presName="linear" presStyleCnt="0">
        <dgm:presLayoutVars>
          <dgm:animLvl val="lvl"/>
          <dgm:resizeHandles val="exact"/>
        </dgm:presLayoutVars>
      </dgm:prSet>
      <dgm:spPr/>
      <dgm:t>
        <a:bodyPr/>
        <a:lstStyle/>
        <a:p>
          <a:endParaRPr lang="en-US"/>
        </a:p>
      </dgm:t>
    </dgm:pt>
    <dgm:pt modelId="{8C3AAF21-CE46-4F00-AD43-C6B432000581}" type="pres">
      <dgm:prSet presAssocID="{28033D7C-F794-44AD-905D-D67691A92801}" presName="parentText" presStyleLbl="node1" presStyleIdx="0" presStyleCnt="1">
        <dgm:presLayoutVars>
          <dgm:chMax val="0"/>
          <dgm:bulletEnabled val="1"/>
        </dgm:presLayoutVars>
      </dgm:prSet>
      <dgm:spPr/>
      <dgm:t>
        <a:bodyPr/>
        <a:lstStyle/>
        <a:p>
          <a:endParaRPr lang="en-US"/>
        </a:p>
      </dgm:t>
    </dgm:pt>
  </dgm:ptLst>
  <dgm:cxnLst>
    <dgm:cxn modelId="{57E81C20-FC77-430B-B6B5-3749FF5D7327}" type="presOf" srcId="{249B39D7-A04D-4C79-B5DF-D1BD268FE226}" destId="{EB191835-B5C8-4E46-80F1-81C578859D32}" srcOrd="0" destOrd="0" presId="urn:microsoft.com/office/officeart/2005/8/layout/vList2"/>
    <dgm:cxn modelId="{F05B6E57-5610-48EE-9650-35B85EC2EF38}" srcId="{249B39D7-A04D-4C79-B5DF-D1BD268FE226}" destId="{28033D7C-F794-44AD-905D-D67691A92801}" srcOrd="0" destOrd="0" parTransId="{58ADA4F8-63C6-4C1E-B3DF-291A78DE12E0}" sibTransId="{996C015C-64D1-4353-B85C-1B323A2BFACB}"/>
    <dgm:cxn modelId="{631577E5-7B8C-42F0-A801-45939547FB2B}" type="presOf" srcId="{28033D7C-F794-44AD-905D-D67691A92801}" destId="{8C3AAF21-CE46-4F00-AD43-C6B432000581}" srcOrd="0" destOrd="0" presId="urn:microsoft.com/office/officeart/2005/8/layout/vList2"/>
    <dgm:cxn modelId="{11021048-B9F1-4BDF-9908-7C9EB66FC789}" type="presParOf" srcId="{EB191835-B5C8-4E46-80F1-81C578859D32}" destId="{8C3AAF21-CE46-4F00-AD43-C6B43200058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47517A-EA32-42FB-8B10-87CBB92362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3BB8FDE2-29E9-4D05-8223-03EF065FF488}">
      <dgm:prSet/>
      <dgm:spPr/>
      <dgm:t>
        <a:bodyPr/>
        <a:lstStyle/>
        <a:p>
          <a:r>
            <a:rPr lang="en-US"/>
            <a:t>MIDCARPAL JOINT</a:t>
          </a:r>
          <a:endParaRPr lang="en-IN"/>
        </a:p>
      </dgm:t>
    </dgm:pt>
    <dgm:pt modelId="{F0C82F61-95D0-4FDF-A0E8-44EC9593A65D}" type="parTrans" cxnId="{E80AF096-D1C2-48E3-A3E2-BAC895253CB9}">
      <dgm:prSet/>
      <dgm:spPr/>
      <dgm:t>
        <a:bodyPr/>
        <a:lstStyle/>
        <a:p>
          <a:endParaRPr lang="en-IN"/>
        </a:p>
      </dgm:t>
    </dgm:pt>
    <dgm:pt modelId="{6369F7BA-81EF-4B16-A8A1-87E5D78E5EB0}" type="sibTrans" cxnId="{E80AF096-D1C2-48E3-A3E2-BAC895253CB9}">
      <dgm:prSet/>
      <dgm:spPr/>
      <dgm:t>
        <a:bodyPr/>
        <a:lstStyle/>
        <a:p>
          <a:endParaRPr lang="en-IN"/>
        </a:p>
      </dgm:t>
    </dgm:pt>
    <dgm:pt modelId="{515685B2-E6C6-4BA6-AD9B-1CBD74CEFCAD}" type="pres">
      <dgm:prSet presAssocID="{D347517A-EA32-42FB-8B10-87CBB9236220}" presName="linear" presStyleCnt="0">
        <dgm:presLayoutVars>
          <dgm:animLvl val="lvl"/>
          <dgm:resizeHandles val="exact"/>
        </dgm:presLayoutVars>
      </dgm:prSet>
      <dgm:spPr/>
      <dgm:t>
        <a:bodyPr/>
        <a:lstStyle/>
        <a:p>
          <a:endParaRPr lang="en-US"/>
        </a:p>
      </dgm:t>
    </dgm:pt>
    <dgm:pt modelId="{6D7D2771-CE4D-4D19-BA64-E3D8E209A017}" type="pres">
      <dgm:prSet presAssocID="{3BB8FDE2-29E9-4D05-8223-03EF065FF488}" presName="parentText" presStyleLbl="node1" presStyleIdx="0" presStyleCnt="1">
        <dgm:presLayoutVars>
          <dgm:chMax val="0"/>
          <dgm:bulletEnabled val="1"/>
        </dgm:presLayoutVars>
      </dgm:prSet>
      <dgm:spPr/>
      <dgm:t>
        <a:bodyPr/>
        <a:lstStyle/>
        <a:p>
          <a:endParaRPr lang="en-US"/>
        </a:p>
      </dgm:t>
    </dgm:pt>
  </dgm:ptLst>
  <dgm:cxnLst>
    <dgm:cxn modelId="{8D9F7899-DBFA-4786-9680-511693CEF825}" type="presOf" srcId="{D347517A-EA32-42FB-8B10-87CBB9236220}" destId="{515685B2-E6C6-4BA6-AD9B-1CBD74CEFCAD}" srcOrd="0" destOrd="0" presId="urn:microsoft.com/office/officeart/2005/8/layout/vList2"/>
    <dgm:cxn modelId="{9D6D4574-5CAE-40F7-80A2-4956FC5FF6CB}" type="presOf" srcId="{3BB8FDE2-29E9-4D05-8223-03EF065FF488}" destId="{6D7D2771-CE4D-4D19-BA64-E3D8E209A017}" srcOrd="0" destOrd="0" presId="urn:microsoft.com/office/officeart/2005/8/layout/vList2"/>
    <dgm:cxn modelId="{E80AF096-D1C2-48E3-A3E2-BAC895253CB9}" srcId="{D347517A-EA32-42FB-8B10-87CBB9236220}" destId="{3BB8FDE2-29E9-4D05-8223-03EF065FF488}" srcOrd="0" destOrd="0" parTransId="{F0C82F61-95D0-4FDF-A0E8-44EC9593A65D}" sibTransId="{6369F7BA-81EF-4B16-A8A1-87E5D78E5EB0}"/>
    <dgm:cxn modelId="{845C8341-119F-4B6B-8C08-80235CBE9C32}" type="presParOf" srcId="{515685B2-E6C6-4BA6-AD9B-1CBD74CEFCAD}" destId="{6D7D2771-CE4D-4D19-BA64-E3D8E209A0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1B7BBB-DE26-481B-BB58-AC831BE550B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C3C46CFB-41A6-40CD-8BF6-08A5E47D24F5}">
      <dgm:prSet/>
      <dgm:spPr/>
      <dgm:t>
        <a:bodyPr/>
        <a:lstStyle/>
        <a:p>
          <a:r>
            <a:rPr lang="en-US"/>
            <a:t>LIGAMENTS-</a:t>
          </a:r>
          <a:endParaRPr lang="en-IN"/>
        </a:p>
      </dgm:t>
    </dgm:pt>
    <dgm:pt modelId="{CAC35B79-1744-4C1C-B758-4C84ECD04DE5}" type="parTrans" cxnId="{182FA818-A9C4-4837-A563-C51638D314A8}">
      <dgm:prSet/>
      <dgm:spPr/>
      <dgm:t>
        <a:bodyPr/>
        <a:lstStyle/>
        <a:p>
          <a:endParaRPr lang="en-IN"/>
        </a:p>
      </dgm:t>
    </dgm:pt>
    <dgm:pt modelId="{FA397F8F-530E-4131-9E64-6DEB2FBB907A}" type="sibTrans" cxnId="{182FA818-A9C4-4837-A563-C51638D314A8}">
      <dgm:prSet/>
      <dgm:spPr/>
      <dgm:t>
        <a:bodyPr/>
        <a:lstStyle/>
        <a:p>
          <a:endParaRPr lang="en-IN"/>
        </a:p>
      </dgm:t>
    </dgm:pt>
    <dgm:pt modelId="{64ADCD92-C18E-4911-92A1-BB09547774AE}" type="pres">
      <dgm:prSet presAssocID="{701B7BBB-DE26-481B-BB58-AC831BE550B6}" presName="linear" presStyleCnt="0">
        <dgm:presLayoutVars>
          <dgm:animLvl val="lvl"/>
          <dgm:resizeHandles val="exact"/>
        </dgm:presLayoutVars>
      </dgm:prSet>
      <dgm:spPr/>
      <dgm:t>
        <a:bodyPr/>
        <a:lstStyle/>
        <a:p>
          <a:endParaRPr lang="en-US"/>
        </a:p>
      </dgm:t>
    </dgm:pt>
    <dgm:pt modelId="{B61A6BE3-64FC-4366-93B7-DC0AE78DFCC0}" type="pres">
      <dgm:prSet presAssocID="{C3C46CFB-41A6-40CD-8BF6-08A5E47D24F5}" presName="parentText" presStyleLbl="node1" presStyleIdx="0" presStyleCnt="1">
        <dgm:presLayoutVars>
          <dgm:chMax val="0"/>
          <dgm:bulletEnabled val="1"/>
        </dgm:presLayoutVars>
      </dgm:prSet>
      <dgm:spPr/>
      <dgm:t>
        <a:bodyPr/>
        <a:lstStyle/>
        <a:p>
          <a:endParaRPr lang="en-US"/>
        </a:p>
      </dgm:t>
    </dgm:pt>
  </dgm:ptLst>
  <dgm:cxnLst>
    <dgm:cxn modelId="{182FA818-A9C4-4837-A563-C51638D314A8}" srcId="{701B7BBB-DE26-481B-BB58-AC831BE550B6}" destId="{C3C46CFB-41A6-40CD-8BF6-08A5E47D24F5}" srcOrd="0" destOrd="0" parTransId="{CAC35B79-1744-4C1C-B758-4C84ECD04DE5}" sibTransId="{FA397F8F-530E-4131-9E64-6DEB2FBB907A}"/>
    <dgm:cxn modelId="{2E6384E1-2B72-43A3-BB28-5054560B6959}" type="presOf" srcId="{701B7BBB-DE26-481B-BB58-AC831BE550B6}" destId="{64ADCD92-C18E-4911-92A1-BB09547774AE}" srcOrd="0" destOrd="0" presId="urn:microsoft.com/office/officeart/2005/8/layout/vList2"/>
    <dgm:cxn modelId="{558DC0CE-D0BB-4CD5-8198-D4BB5327D5E0}" type="presOf" srcId="{C3C46CFB-41A6-40CD-8BF6-08A5E47D24F5}" destId="{B61A6BE3-64FC-4366-93B7-DC0AE78DFCC0}" srcOrd="0" destOrd="0" presId="urn:microsoft.com/office/officeart/2005/8/layout/vList2"/>
    <dgm:cxn modelId="{B71E50CF-1FEC-4F48-8D4A-E00ED51D7747}" type="presParOf" srcId="{64ADCD92-C18E-4911-92A1-BB09547774AE}" destId="{B61A6BE3-64FC-4366-93B7-DC0AE78DFCC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1EF356-8D38-4F2C-9ED3-3183D35EB94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35492F05-D370-4758-A189-D9B0D5799049}">
      <dgm:prSet/>
      <dgm:spPr/>
      <dgm:t>
        <a:bodyPr/>
        <a:lstStyle/>
        <a:p>
          <a:r>
            <a:rPr lang="en-US"/>
            <a:t>FUNCTION</a:t>
          </a:r>
          <a:endParaRPr lang="en-IN"/>
        </a:p>
      </dgm:t>
    </dgm:pt>
    <dgm:pt modelId="{7433CDA6-9BA8-499F-B09D-564653DB1924}" type="parTrans" cxnId="{9534B296-D999-4D7F-9276-E5EFC07E8925}">
      <dgm:prSet/>
      <dgm:spPr/>
      <dgm:t>
        <a:bodyPr/>
        <a:lstStyle/>
        <a:p>
          <a:endParaRPr lang="en-IN"/>
        </a:p>
      </dgm:t>
    </dgm:pt>
    <dgm:pt modelId="{3A127BE6-E9CD-438D-958C-9B4521721A27}" type="sibTrans" cxnId="{9534B296-D999-4D7F-9276-E5EFC07E8925}">
      <dgm:prSet/>
      <dgm:spPr/>
      <dgm:t>
        <a:bodyPr/>
        <a:lstStyle/>
        <a:p>
          <a:endParaRPr lang="en-IN"/>
        </a:p>
      </dgm:t>
    </dgm:pt>
    <dgm:pt modelId="{41F77D06-9D61-42EB-9878-0B39DD816885}" type="pres">
      <dgm:prSet presAssocID="{541EF356-8D38-4F2C-9ED3-3183D35EB949}" presName="linear" presStyleCnt="0">
        <dgm:presLayoutVars>
          <dgm:animLvl val="lvl"/>
          <dgm:resizeHandles val="exact"/>
        </dgm:presLayoutVars>
      </dgm:prSet>
      <dgm:spPr/>
      <dgm:t>
        <a:bodyPr/>
        <a:lstStyle/>
        <a:p>
          <a:endParaRPr lang="en-US"/>
        </a:p>
      </dgm:t>
    </dgm:pt>
    <dgm:pt modelId="{9B9DEC48-FC05-4BB1-88B2-CED13391A9E1}" type="pres">
      <dgm:prSet presAssocID="{35492F05-D370-4758-A189-D9B0D5799049}" presName="parentText" presStyleLbl="node1" presStyleIdx="0" presStyleCnt="1">
        <dgm:presLayoutVars>
          <dgm:chMax val="0"/>
          <dgm:bulletEnabled val="1"/>
        </dgm:presLayoutVars>
      </dgm:prSet>
      <dgm:spPr/>
      <dgm:t>
        <a:bodyPr/>
        <a:lstStyle/>
        <a:p>
          <a:endParaRPr lang="en-US"/>
        </a:p>
      </dgm:t>
    </dgm:pt>
  </dgm:ptLst>
  <dgm:cxnLst>
    <dgm:cxn modelId="{CB96152D-F81F-4E7B-8186-4C33727CEADA}" type="presOf" srcId="{541EF356-8D38-4F2C-9ED3-3183D35EB949}" destId="{41F77D06-9D61-42EB-9878-0B39DD816885}" srcOrd="0" destOrd="0" presId="urn:microsoft.com/office/officeart/2005/8/layout/vList2"/>
    <dgm:cxn modelId="{9534B296-D999-4D7F-9276-E5EFC07E8925}" srcId="{541EF356-8D38-4F2C-9ED3-3183D35EB949}" destId="{35492F05-D370-4758-A189-D9B0D5799049}" srcOrd="0" destOrd="0" parTransId="{7433CDA6-9BA8-499F-B09D-564653DB1924}" sibTransId="{3A127BE6-E9CD-438D-958C-9B4521721A27}"/>
    <dgm:cxn modelId="{DC07ED59-96C5-47B7-920E-5E685FBDDD4E}" type="presOf" srcId="{35492F05-D370-4758-A189-D9B0D5799049}" destId="{9B9DEC48-FC05-4BB1-88B2-CED13391A9E1}" srcOrd="0" destOrd="0" presId="urn:microsoft.com/office/officeart/2005/8/layout/vList2"/>
    <dgm:cxn modelId="{2DE34CF9-9873-4465-AD36-5605863BC238}" type="presParOf" srcId="{41F77D06-9D61-42EB-9878-0B39DD816885}" destId="{9B9DEC48-FC05-4BB1-88B2-CED13391A9E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3AAAE5-0F08-4C33-B841-8E7A7B94BC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A8686BBC-F4B1-40DB-A599-DFA1658D8C34}">
      <dgm:prSet/>
      <dgm:spPr/>
      <dgm:t>
        <a:bodyPr/>
        <a:lstStyle/>
        <a:p>
          <a:r>
            <a:rPr lang="en-US"/>
            <a:t>Example-</a:t>
          </a:r>
          <a:endParaRPr lang="en-IN"/>
        </a:p>
      </dgm:t>
    </dgm:pt>
    <dgm:pt modelId="{EE0B1175-E925-4A52-9074-27BDD880ABE7}" type="parTrans" cxnId="{E81D89F1-FCB1-4346-A9CA-62D313DE2808}">
      <dgm:prSet/>
      <dgm:spPr/>
      <dgm:t>
        <a:bodyPr/>
        <a:lstStyle/>
        <a:p>
          <a:endParaRPr lang="en-IN"/>
        </a:p>
      </dgm:t>
    </dgm:pt>
    <dgm:pt modelId="{5B968135-DBDB-4F34-BFAE-AFD09AE7B80D}" type="sibTrans" cxnId="{E81D89F1-FCB1-4346-A9CA-62D313DE2808}">
      <dgm:prSet/>
      <dgm:spPr/>
      <dgm:t>
        <a:bodyPr/>
        <a:lstStyle/>
        <a:p>
          <a:endParaRPr lang="en-IN"/>
        </a:p>
      </dgm:t>
    </dgm:pt>
    <dgm:pt modelId="{1109B3DC-A33F-4793-9A3D-C1B3B54531F4}" type="pres">
      <dgm:prSet presAssocID="{1D3AAAE5-0F08-4C33-B841-8E7A7B94BC00}" presName="linear" presStyleCnt="0">
        <dgm:presLayoutVars>
          <dgm:animLvl val="lvl"/>
          <dgm:resizeHandles val="exact"/>
        </dgm:presLayoutVars>
      </dgm:prSet>
      <dgm:spPr/>
      <dgm:t>
        <a:bodyPr/>
        <a:lstStyle/>
        <a:p>
          <a:endParaRPr lang="en-US"/>
        </a:p>
      </dgm:t>
    </dgm:pt>
    <dgm:pt modelId="{12C6BDFF-7BFC-4703-ABD4-D0B64DD65A95}" type="pres">
      <dgm:prSet presAssocID="{A8686BBC-F4B1-40DB-A599-DFA1658D8C34}" presName="parentText" presStyleLbl="node1" presStyleIdx="0" presStyleCnt="1">
        <dgm:presLayoutVars>
          <dgm:chMax val="0"/>
          <dgm:bulletEnabled val="1"/>
        </dgm:presLayoutVars>
      </dgm:prSet>
      <dgm:spPr/>
      <dgm:t>
        <a:bodyPr/>
        <a:lstStyle/>
        <a:p>
          <a:endParaRPr lang="en-US"/>
        </a:p>
      </dgm:t>
    </dgm:pt>
  </dgm:ptLst>
  <dgm:cxnLst>
    <dgm:cxn modelId="{E81D89F1-FCB1-4346-A9CA-62D313DE2808}" srcId="{1D3AAAE5-0F08-4C33-B841-8E7A7B94BC00}" destId="{A8686BBC-F4B1-40DB-A599-DFA1658D8C34}" srcOrd="0" destOrd="0" parTransId="{EE0B1175-E925-4A52-9074-27BDD880ABE7}" sibTransId="{5B968135-DBDB-4F34-BFAE-AFD09AE7B80D}"/>
    <dgm:cxn modelId="{8FBA8AE6-464E-4FDF-AD26-417C6BA129C4}" type="presOf" srcId="{1D3AAAE5-0F08-4C33-B841-8E7A7B94BC00}" destId="{1109B3DC-A33F-4793-9A3D-C1B3B54531F4}" srcOrd="0" destOrd="0" presId="urn:microsoft.com/office/officeart/2005/8/layout/vList2"/>
    <dgm:cxn modelId="{74D2E59C-DF20-44D5-828B-A77685C0ACC8}" type="presOf" srcId="{A8686BBC-F4B1-40DB-A599-DFA1658D8C34}" destId="{12C6BDFF-7BFC-4703-ABD4-D0B64DD65A95}" srcOrd="0" destOrd="0" presId="urn:microsoft.com/office/officeart/2005/8/layout/vList2"/>
    <dgm:cxn modelId="{982B26FF-7CD3-456A-A81C-A3037C6DC157}" type="presParOf" srcId="{1109B3DC-A33F-4793-9A3D-C1B3B54531F4}" destId="{12C6BDFF-7BFC-4703-ABD4-D0B64DD65A9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BB0B5D-367E-4AEF-BE78-B7DC62FA8B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BE5D52B3-0CFD-4438-8A02-4453C20A7F26}">
      <dgm:prSet/>
      <dgm:spPr/>
      <dgm:t>
        <a:bodyPr/>
        <a:lstStyle/>
        <a:p>
          <a:r>
            <a:rPr lang="en-US"/>
            <a:t>FLEXION/EXTENSION OF THE WRIST-</a:t>
          </a:r>
          <a:r>
            <a:rPr lang="en-IN"/>
            <a:t/>
          </a:r>
          <a:br>
            <a:rPr lang="en-IN"/>
          </a:br>
          <a:endParaRPr lang="en-IN"/>
        </a:p>
      </dgm:t>
    </dgm:pt>
    <dgm:pt modelId="{6B4698DA-6147-4345-AC70-7C263A3A8673}" type="parTrans" cxnId="{B2C09F01-3C07-45CC-8AEF-377ACDB437E3}">
      <dgm:prSet/>
      <dgm:spPr/>
      <dgm:t>
        <a:bodyPr/>
        <a:lstStyle/>
        <a:p>
          <a:endParaRPr lang="en-IN"/>
        </a:p>
      </dgm:t>
    </dgm:pt>
    <dgm:pt modelId="{6C52E1C8-C589-4FA8-A772-F4193FD6EF27}" type="sibTrans" cxnId="{B2C09F01-3C07-45CC-8AEF-377ACDB437E3}">
      <dgm:prSet/>
      <dgm:spPr/>
      <dgm:t>
        <a:bodyPr/>
        <a:lstStyle/>
        <a:p>
          <a:endParaRPr lang="en-IN"/>
        </a:p>
      </dgm:t>
    </dgm:pt>
    <dgm:pt modelId="{E55D124A-E74E-480D-AFFB-852642F0F873}" type="pres">
      <dgm:prSet presAssocID="{70BB0B5D-367E-4AEF-BE78-B7DC62FA8B6D}" presName="linear" presStyleCnt="0">
        <dgm:presLayoutVars>
          <dgm:animLvl val="lvl"/>
          <dgm:resizeHandles val="exact"/>
        </dgm:presLayoutVars>
      </dgm:prSet>
      <dgm:spPr/>
      <dgm:t>
        <a:bodyPr/>
        <a:lstStyle/>
        <a:p>
          <a:endParaRPr lang="en-US"/>
        </a:p>
      </dgm:t>
    </dgm:pt>
    <dgm:pt modelId="{A02CCFBE-2CE8-4ABE-AA12-26A7E8898670}" type="pres">
      <dgm:prSet presAssocID="{BE5D52B3-0CFD-4438-8A02-4453C20A7F26}" presName="parentText" presStyleLbl="node1" presStyleIdx="0" presStyleCnt="1">
        <dgm:presLayoutVars>
          <dgm:chMax val="0"/>
          <dgm:bulletEnabled val="1"/>
        </dgm:presLayoutVars>
      </dgm:prSet>
      <dgm:spPr/>
      <dgm:t>
        <a:bodyPr/>
        <a:lstStyle/>
        <a:p>
          <a:endParaRPr lang="en-US"/>
        </a:p>
      </dgm:t>
    </dgm:pt>
  </dgm:ptLst>
  <dgm:cxnLst>
    <dgm:cxn modelId="{461FD629-6AAF-460F-B053-BA6FF1E9D721}" type="presOf" srcId="{70BB0B5D-367E-4AEF-BE78-B7DC62FA8B6D}" destId="{E55D124A-E74E-480D-AFFB-852642F0F873}" srcOrd="0" destOrd="0" presId="urn:microsoft.com/office/officeart/2005/8/layout/vList2"/>
    <dgm:cxn modelId="{B2C09F01-3C07-45CC-8AEF-377ACDB437E3}" srcId="{70BB0B5D-367E-4AEF-BE78-B7DC62FA8B6D}" destId="{BE5D52B3-0CFD-4438-8A02-4453C20A7F26}" srcOrd="0" destOrd="0" parTransId="{6B4698DA-6147-4345-AC70-7C263A3A8673}" sibTransId="{6C52E1C8-C589-4FA8-A772-F4193FD6EF27}"/>
    <dgm:cxn modelId="{FDF2489C-EBE9-4881-AE8F-512EB89D3026}" type="presOf" srcId="{BE5D52B3-0CFD-4438-8A02-4453C20A7F26}" destId="{A02CCFBE-2CE8-4ABE-AA12-26A7E8898670}" srcOrd="0" destOrd="0" presId="urn:microsoft.com/office/officeart/2005/8/layout/vList2"/>
    <dgm:cxn modelId="{A79B4E8F-374C-4533-9C7F-83E1EBC21913}" type="presParOf" srcId="{E55D124A-E74E-480D-AFFB-852642F0F873}" destId="{A02CCFBE-2CE8-4ABE-AA12-26A7E889867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AB707C-36BB-4793-B00D-A1115AA2025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03E23AC6-C583-490B-B5BB-51075691C8DD}">
      <dgm:prSet/>
      <dgm:spPr/>
      <dgm:t>
        <a:bodyPr/>
        <a:lstStyle/>
        <a:p>
          <a:r>
            <a:rPr lang="en-US"/>
            <a:t>RADIAL/ULNAR DEVIATION</a:t>
          </a:r>
          <a:endParaRPr lang="en-IN"/>
        </a:p>
      </dgm:t>
    </dgm:pt>
    <dgm:pt modelId="{A56918B8-807C-4FF4-B386-9FEBB928A0E1}" type="parTrans" cxnId="{9CC2C976-59CF-495D-92A4-F51F9A424647}">
      <dgm:prSet/>
      <dgm:spPr/>
      <dgm:t>
        <a:bodyPr/>
        <a:lstStyle/>
        <a:p>
          <a:endParaRPr lang="en-IN"/>
        </a:p>
      </dgm:t>
    </dgm:pt>
    <dgm:pt modelId="{2A35557E-E475-43B1-ABD6-CACC643430BC}" type="sibTrans" cxnId="{9CC2C976-59CF-495D-92A4-F51F9A424647}">
      <dgm:prSet/>
      <dgm:spPr/>
      <dgm:t>
        <a:bodyPr/>
        <a:lstStyle/>
        <a:p>
          <a:endParaRPr lang="en-IN"/>
        </a:p>
      </dgm:t>
    </dgm:pt>
    <dgm:pt modelId="{A6D7C7D9-1B11-4357-8350-673D9DEEC863}" type="pres">
      <dgm:prSet presAssocID="{15AB707C-36BB-4793-B00D-A1115AA20259}" presName="linear" presStyleCnt="0">
        <dgm:presLayoutVars>
          <dgm:animLvl val="lvl"/>
          <dgm:resizeHandles val="exact"/>
        </dgm:presLayoutVars>
      </dgm:prSet>
      <dgm:spPr/>
      <dgm:t>
        <a:bodyPr/>
        <a:lstStyle/>
        <a:p>
          <a:endParaRPr lang="en-US"/>
        </a:p>
      </dgm:t>
    </dgm:pt>
    <dgm:pt modelId="{75FC9610-BEAD-4C5E-A975-45B60649A6E7}" type="pres">
      <dgm:prSet presAssocID="{03E23AC6-C583-490B-B5BB-51075691C8DD}" presName="parentText" presStyleLbl="node1" presStyleIdx="0" presStyleCnt="1">
        <dgm:presLayoutVars>
          <dgm:chMax val="0"/>
          <dgm:bulletEnabled val="1"/>
        </dgm:presLayoutVars>
      </dgm:prSet>
      <dgm:spPr/>
      <dgm:t>
        <a:bodyPr/>
        <a:lstStyle/>
        <a:p>
          <a:endParaRPr lang="en-US"/>
        </a:p>
      </dgm:t>
    </dgm:pt>
  </dgm:ptLst>
  <dgm:cxnLst>
    <dgm:cxn modelId="{9CC2C976-59CF-495D-92A4-F51F9A424647}" srcId="{15AB707C-36BB-4793-B00D-A1115AA20259}" destId="{03E23AC6-C583-490B-B5BB-51075691C8DD}" srcOrd="0" destOrd="0" parTransId="{A56918B8-807C-4FF4-B386-9FEBB928A0E1}" sibTransId="{2A35557E-E475-43B1-ABD6-CACC643430BC}"/>
    <dgm:cxn modelId="{C1B195D4-8387-49EA-8B9C-7FEA1B1A512F}" type="presOf" srcId="{15AB707C-36BB-4793-B00D-A1115AA20259}" destId="{A6D7C7D9-1B11-4357-8350-673D9DEEC863}" srcOrd="0" destOrd="0" presId="urn:microsoft.com/office/officeart/2005/8/layout/vList2"/>
    <dgm:cxn modelId="{20EB45D0-1A8A-463D-AB0D-773A47670FF5}" type="presOf" srcId="{03E23AC6-C583-490B-B5BB-51075691C8DD}" destId="{75FC9610-BEAD-4C5E-A975-45B60649A6E7}" srcOrd="0" destOrd="0" presId="urn:microsoft.com/office/officeart/2005/8/layout/vList2"/>
    <dgm:cxn modelId="{10ED19CA-BA8C-4177-AEE4-40C8DA5E312F}" type="presParOf" srcId="{A6D7C7D9-1B11-4357-8350-673D9DEEC863}" destId="{75FC9610-BEAD-4C5E-A975-45B60649A6E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A410B-9B27-4C8C-AF61-5E14744046C2}">
      <dsp:nvSpPr>
        <dsp:cNvPr id="0" name=""/>
        <dsp:cNvSpPr/>
      </dsp:nvSpPr>
      <dsp:spPr>
        <a:xfrm>
          <a:off x="0" y="4029"/>
          <a:ext cx="8596668" cy="13127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It consist of 2 compound joints-</a:t>
          </a:r>
          <a:r>
            <a:rPr lang="en-IN" sz="3400" kern="1200"/>
            <a:t/>
          </a:r>
          <a:br>
            <a:rPr lang="en-IN" sz="3400" kern="1200"/>
          </a:br>
          <a:endParaRPr lang="en-IN" sz="3400" kern="1200"/>
        </a:p>
      </dsp:txBody>
      <dsp:txXfrm>
        <a:off x="64083" y="68112"/>
        <a:ext cx="8468502" cy="118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AAF21-CE46-4F00-AD43-C6B432000581}">
      <dsp:nvSpPr>
        <dsp:cNvPr id="0" name=""/>
        <dsp:cNvSpPr/>
      </dsp:nvSpPr>
      <dsp:spPr>
        <a:xfrm>
          <a:off x="0" y="8785"/>
          <a:ext cx="8684380" cy="8424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a:t>STRUCTURE</a:t>
          </a:r>
          <a:r>
            <a:rPr lang="en-IN" sz="3600" kern="1200"/>
            <a:t>-</a:t>
          </a:r>
        </a:p>
      </dsp:txBody>
      <dsp:txXfrm>
        <a:off x="41123" y="49908"/>
        <a:ext cx="8602134"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D2771-CE4D-4D19-BA64-E3D8E209A017}">
      <dsp:nvSpPr>
        <dsp:cNvPr id="0" name=""/>
        <dsp:cNvSpPr/>
      </dsp:nvSpPr>
      <dsp:spPr>
        <a:xfrm>
          <a:off x="0" y="5528"/>
          <a:ext cx="8521095" cy="936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a:t>MIDCARPAL JOINT</a:t>
          </a:r>
          <a:endParaRPr lang="en-IN" sz="4000" kern="1200"/>
        </a:p>
      </dsp:txBody>
      <dsp:txXfrm>
        <a:off x="45692" y="51220"/>
        <a:ext cx="8429711" cy="844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A6BE3-64FC-4366-93B7-DC0AE78DFCC0}">
      <dsp:nvSpPr>
        <dsp:cNvPr id="0" name=""/>
        <dsp:cNvSpPr/>
      </dsp:nvSpPr>
      <dsp:spPr>
        <a:xfrm>
          <a:off x="0" y="9343"/>
          <a:ext cx="8314266" cy="9827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US" sz="4200" kern="1200"/>
            <a:t>LIGAMENTS-</a:t>
          </a:r>
          <a:endParaRPr lang="en-IN" sz="4200" kern="1200"/>
        </a:p>
      </dsp:txBody>
      <dsp:txXfrm>
        <a:off x="47976" y="57319"/>
        <a:ext cx="8218314" cy="886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DEC48-FC05-4BB1-88B2-CED13391A9E1}">
      <dsp:nvSpPr>
        <dsp:cNvPr id="0" name=""/>
        <dsp:cNvSpPr/>
      </dsp:nvSpPr>
      <dsp:spPr>
        <a:xfrm>
          <a:off x="0" y="8528"/>
          <a:ext cx="7737323" cy="10062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FUNCTION</a:t>
          </a:r>
          <a:endParaRPr lang="en-IN" sz="4300" kern="1200"/>
        </a:p>
      </dsp:txBody>
      <dsp:txXfrm>
        <a:off x="49119" y="57647"/>
        <a:ext cx="7639085" cy="9079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2882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6189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500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9562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2232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6837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6243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881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00782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79009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084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3414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2674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08359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81341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12/21/2022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6020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DE6118-2437-4B30-8E3C-4D2BE6020583}" type="datetimeFigureOut">
              <a:rPr lang="en-US" smtClean="0"/>
              <a:pPr/>
              <a:t>12/21/2022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8177716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399175-EE8B-4248-9B24-5FE8BBA82CC6}"/>
              </a:ext>
            </a:extLst>
          </p:cNvPr>
          <p:cNvSpPr>
            <a:spLocks noGrp="1"/>
          </p:cNvSpPr>
          <p:nvPr>
            <p:ph type="ctrTitle"/>
          </p:nvPr>
        </p:nvSpPr>
        <p:spPr>
          <a:xfrm>
            <a:off x="1321481" y="-328388"/>
            <a:ext cx="8780461" cy="3049816"/>
          </a:xfrm>
        </p:spPr>
        <p:txBody>
          <a:bodyPr/>
          <a:lstStyle/>
          <a:p>
            <a:pPr algn="ctr"/>
            <a:r>
              <a:rPr lang="en-IN" b="1" dirty="0">
                <a:latin typeface="Baskerville Old Face" panose="02020602080505020303" pitchFamily="18" charset="0"/>
              </a:rPr>
              <a:t>WRIST COMPLEX</a:t>
            </a:r>
          </a:p>
        </p:txBody>
      </p:sp>
      <p:sp>
        <p:nvSpPr>
          <p:cNvPr id="6" name="Rectangle 5">
            <a:extLst>
              <a:ext uri="{FF2B5EF4-FFF2-40B4-BE49-F238E27FC236}">
                <a16:creationId xmlns="" xmlns:a16="http://schemas.microsoft.com/office/drawing/2014/main" xmlns:lc="http://schemas.openxmlformats.org/drawingml/2006/lockedCanvas" id="{20670021-B808-4040-BC56-0F2E83410E1F}"/>
              </a:ext>
            </a:extLst>
          </p:cNvPr>
          <p:cNvSpPr/>
          <p:nvPr/>
        </p:nvSpPr>
        <p:spPr>
          <a:xfrm rot="10800000" flipV="1">
            <a:off x="1668780" y="3982015"/>
            <a:ext cx="7813039" cy="224676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IN" sz="3200" b="1" dirty="0" smtClean="0">
                <a:solidFill>
                  <a:schemeClr val="accent1">
                    <a:lumMod val="50000"/>
                  </a:schemeClr>
                </a:solidFill>
                <a:latin typeface="Times New Roman" panose="02020603050405020304" pitchFamily="18" charset="0"/>
                <a:cs typeface="Times New Roman" panose="02020603050405020304" pitchFamily="18" charset="0"/>
              </a:rPr>
              <a:t>DR. DIGVIJAY SHARMA</a:t>
            </a:r>
          </a:p>
          <a:p>
            <a:pPr algn="ctr"/>
            <a:r>
              <a:rPr lang="en-IN" sz="2000" b="1" dirty="0" smtClean="0">
                <a:solidFill>
                  <a:schemeClr val="accent1">
                    <a:lumMod val="50000"/>
                  </a:schemeClr>
                </a:solidFill>
                <a:latin typeface="Times New Roman" panose="02020603050405020304" pitchFamily="18" charset="0"/>
                <a:cs typeface="Times New Roman" panose="02020603050405020304" pitchFamily="18" charset="0"/>
              </a:rPr>
              <a:t>DEPARTMENT </a:t>
            </a:r>
            <a:r>
              <a:rPr lang="en-IN" sz="2000" b="1" dirty="0">
                <a:solidFill>
                  <a:schemeClr val="accent1">
                    <a:lumMod val="50000"/>
                  </a:schemeClr>
                </a:solidFill>
                <a:latin typeface="Times New Roman" panose="02020603050405020304" pitchFamily="18" charset="0"/>
                <a:cs typeface="Times New Roman" panose="02020603050405020304" pitchFamily="18" charset="0"/>
              </a:rPr>
              <a:t>OF PHYSIOTHERAPY</a:t>
            </a:r>
          </a:p>
          <a:p>
            <a:pPr algn="ctr"/>
            <a:r>
              <a:rPr lang="en-IN" sz="2000" b="1" dirty="0" smtClean="0">
                <a:solidFill>
                  <a:schemeClr val="accent1">
                    <a:lumMod val="50000"/>
                  </a:schemeClr>
                </a:solidFill>
                <a:latin typeface="Times New Roman" panose="02020603050405020304" pitchFamily="18" charset="0"/>
                <a:cs typeface="Times New Roman" panose="02020603050405020304" pitchFamily="18" charset="0"/>
              </a:rPr>
              <a:t>U.I.H.S</a:t>
            </a:r>
            <a:endParaRPr lang="en-IN" sz="20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IN" sz="2000" b="1" dirty="0">
                <a:solidFill>
                  <a:schemeClr val="accent1">
                    <a:lumMod val="50000"/>
                  </a:schemeClr>
                </a:solidFill>
                <a:latin typeface="Times New Roman" panose="02020603050405020304" pitchFamily="18" charset="0"/>
                <a:cs typeface="Times New Roman" panose="02020603050405020304" pitchFamily="18" charset="0"/>
              </a:rPr>
              <a:t>KANPUR</a:t>
            </a:r>
            <a:endParaRPr lang="en-IN" sz="2000"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en-IN" sz="2400" dirty="0">
              <a:solidFill>
                <a:schemeClr val="accent1">
                  <a:lumMod val="50000"/>
                </a:schemeClr>
              </a:solidFill>
            </a:endParaRPr>
          </a:p>
          <a:p>
            <a:endParaRPr lang="en-IN" sz="2400" dirty="0">
              <a:solidFill>
                <a:schemeClr val="accent1">
                  <a:lumMod val="50000"/>
                </a:schemeClr>
              </a:solidFill>
            </a:endParaRPr>
          </a:p>
        </p:txBody>
      </p:sp>
    </p:spTree>
    <p:extLst>
      <p:ext uri="{BB962C8B-B14F-4D97-AF65-F5344CB8AC3E}">
        <p14:creationId xmlns:p14="http://schemas.microsoft.com/office/powerpoint/2010/main" val="354110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2EC34E3-C30D-407F-AF82-C8B663DB7745}"/>
              </a:ext>
            </a:extLst>
          </p:cNvPr>
          <p:cNvSpPr>
            <a:spLocks noGrp="1"/>
          </p:cNvSpPr>
          <p:nvPr>
            <p:ph idx="1"/>
          </p:nvPr>
        </p:nvSpPr>
        <p:spPr>
          <a:xfrm>
            <a:off x="677335" y="664029"/>
            <a:ext cx="6964436" cy="6193971"/>
          </a:xfrm>
        </p:spPr>
        <p:txBody>
          <a:bodyPr>
            <a:normAutofit fontScale="92500" lnSpcReduction="20000"/>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Motion at the radiocarpal and midcarpal joint are caused by the combination of active muscular and passive ligamentous and joint reaction force.</a:t>
            </a:r>
            <a:endParaRPr lang="en-IN" sz="1600"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Although there are several passive forces applied on the proximal carpal rows but there is no direct muscular force are applied.</a:t>
            </a:r>
            <a:endParaRPr lang="en-IN" sz="1600"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Therefore the proximal carpal row is a mechanical link between the radius and distal carpals and metacarpals to which direct muscular forces are applied. </a:t>
            </a: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Hence this  row is also called as intercalated segment a relatively unattached middle segment of a three segment linkages. </a:t>
            </a: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When compressive forces are applied across the intercalated segment, the middle segment tends to collapse and moves in opposite direction.</a:t>
            </a:r>
            <a:endParaRPr lang="en-IN" sz="1600" dirty="0">
              <a:latin typeface="Calibri" panose="020F0502020204030204" pitchFamily="34" charset="0"/>
              <a:ea typeface="Calibri" panose="020F0502020204030204" pitchFamily="34" charset="0"/>
              <a:cs typeface="Mangal" panose="020B0502040204020203" pitchFamily="18" charset="0"/>
            </a:endParaRPr>
          </a:p>
          <a:p>
            <a:endParaRPr lang="en-IN" sz="2400" dirty="0"/>
          </a:p>
        </p:txBody>
      </p:sp>
    </p:spTree>
    <p:extLst>
      <p:ext uri="{BB962C8B-B14F-4D97-AF65-F5344CB8AC3E}">
        <p14:creationId xmlns:p14="http://schemas.microsoft.com/office/powerpoint/2010/main" val="2015547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D4018E3D-EC97-433D-8AF4-0987680988CA}"/>
              </a:ext>
            </a:extLst>
          </p:cNvPr>
          <p:cNvGraphicFramePr/>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E542EE82-F7FD-45DC-805A-39CD32F901F1}"/>
              </a:ext>
            </a:extLst>
          </p:cNvPr>
          <p:cNvSpPr>
            <a:spLocks noGrp="1"/>
          </p:cNvSpPr>
          <p:nvPr>
            <p:ph idx="1"/>
          </p:nvPr>
        </p:nvSpPr>
        <p:spPr>
          <a:xfrm>
            <a:off x="677335" y="2160590"/>
            <a:ext cx="5418666" cy="4490582"/>
          </a:xfrm>
        </p:spPr>
        <p:txBody>
          <a:bodyPr>
            <a:normAutofit lnSpcReduction="10000"/>
          </a:bodyPr>
          <a:lstStyle/>
          <a:p>
            <a:r>
              <a:rPr lang="en-US" sz="2400" dirty="0">
                <a:latin typeface="Calibri" panose="020F0502020204030204" pitchFamily="34" charset="0"/>
                <a:ea typeface="Calibri" panose="020F0502020204030204" pitchFamily="34" charset="0"/>
                <a:cs typeface="Calibri" panose="020F0502020204030204" pitchFamily="34" charset="0"/>
              </a:rPr>
              <a:t>Application of compressive forces towards extension of wrist complex would cause collapse of mid carpel row in flexion. An intercalated segment require some type of stabilizing mechanisms to prevent collapse of mid carpel segment and to normalize and combined mid carpel/ radio carpel motion, which is appear to be provided by scaphoid and its functional and anatomic connection both to the adjacent lunate and the distal carpal rows.</a:t>
            </a:r>
            <a:endParaRPr lang="en-IN"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0488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A686842D-9CC6-465E-96F6-A4FAA74F7615}"/>
              </a:ext>
            </a:extLst>
          </p:cNvPr>
          <p:cNvGraphicFramePr/>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6B0542DC-79DD-426A-8C32-491EB89D8050}"/>
              </a:ext>
            </a:extLst>
          </p:cNvPr>
          <p:cNvSpPr>
            <a:spLocks noGrp="1"/>
          </p:cNvSpPr>
          <p:nvPr>
            <p:ph idx="1"/>
          </p:nvPr>
        </p:nvSpPr>
        <p:spPr>
          <a:xfrm>
            <a:off x="677334" y="2160589"/>
            <a:ext cx="5701695" cy="4294640"/>
          </a:xfrm>
        </p:spPr>
        <p:txBody>
          <a:bodyPr>
            <a:normAutofit fontScale="85000" lnSpcReduction="10000"/>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The motion begins with the wrist in full flexion. </a:t>
            </a: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Active extension is initiated at distal carpal rows and metacarpal by the wrist extensor to which they are attached. </a:t>
            </a: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The distal carpels glide with relatively fixed proximal bones in the same direction as the motion of the hand. </a:t>
            </a: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When the wrist complex reaches neutral (long axis of 3</a:t>
            </a:r>
            <a:r>
              <a:rPr lang="en-US" sz="2400" baseline="30000" dirty="0">
                <a:latin typeface="Calibri" panose="020F0502020204030204" pitchFamily="34" charset="0"/>
                <a:ea typeface="Calibri" panose="020F0502020204030204" pitchFamily="34" charset="0"/>
                <a:cs typeface="Mangal" panose="020B0502040204020203" pitchFamily="18" charset="0"/>
              </a:rPr>
              <a:t>rd</a:t>
            </a:r>
            <a:r>
              <a:rPr lang="en-US" sz="2400" dirty="0">
                <a:latin typeface="Calibri" panose="020F0502020204030204" pitchFamily="34" charset="0"/>
                <a:ea typeface="Calibri" panose="020F0502020204030204" pitchFamily="34" charset="0"/>
                <a:cs typeface="Mangal" panose="020B0502040204020203" pitchFamily="18" charset="0"/>
              </a:rPr>
              <a:t> metacarpal is lined with the long axis of the forearm).</a:t>
            </a:r>
            <a:endParaRPr lang="en-IN" sz="1600" dirty="0">
              <a:latin typeface="Calibri" panose="020F0502020204030204" pitchFamily="34" charset="0"/>
              <a:ea typeface="Calibri" panose="020F0502020204030204" pitchFamily="34" charset="0"/>
              <a:cs typeface="Mangal" panose="020B0502040204020203" pitchFamily="18" charset="0"/>
            </a:endParaRPr>
          </a:p>
        </p:txBody>
      </p:sp>
      <p:pic>
        <p:nvPicPr>
          <p:cNvPr id="9" name="Picture 8">
            <a:extLst>
              <a:ext uri="{FF2B5EF4-FFF2-40B4-BE49-F238E27FC236}">
                <a16:creationId xmlns="" xmlns:a16="http://schemas.microsoft.com/office/drawing/2014/main" id="{488373F5-B37E-4AF2-A42C-8E0DBE225109}"/>
              </a:ext>
            </a:extLst>
          </p:cNvPr>
          <p:cNvPicPr>
            <a:picLocks noChangeAspect="1"/>
          </p:cNvPicPr>
          <p:nvPr/>
        </p:nvPicPr>
        <p:blipFill>
          <a:blip r:embed="rId7"/>
          <a:stretch>
            <a:fillRect/>
          </a:stretch>
        </p:blipFill>
        <p:spPr>
          <a:xfrm>
            <a:off x="6827520" y="2160589"/>
            <a:ext cx="3423920" cy="4565227"/>
          </a:xfrm>
          <a:prstGeom prst="rect">
            <a:avLst/>
          </a:prstGeom>
        </p:spPr>
      </p:pic>
    </p:spTree>
    <p:extLst>
      <p:ext uri="{BB962C8B-B14F-4D97-AF65-F5344CB8AC3E}">
        <p14:creationId xmlns:p14="http://schemas.microsoft.com/office/powerpoint/2010/main" val="3778171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7B36B8D-9E9B-4807-98CF-1BF1092FA3F3}"/>
              </a:ext>
            </a:extLst>
          </p:cNvPr>
          <p:cNvSpPr>
            <a:spLocks noGrp="1"/>
          </p:cNvSpPr>
          <p:nvPr>
            <p:ph idx="1"/>
          </p:nvPr>
        </p:nvSpPr>
        <p:spPr>
          <a:xfrm>
            <a:off x="677334" y="936171"/>
            <a:ext cx="6126237" cy="5758543"/>
          </a:xfrm>
        </p:spPr>
        <p:txBody>
          <a:bodyPr>
            <a:normAutofit lnSpcReduction="10000"/>
          </a:bodyPr>
          <a:lstStyle/>
          <a:p>
            <a:r>
              <a:rPr lang="en-US" sz="2000" dirty="0">
                <a:latin typeface="Calibri" panose="020F0502020204030204" pitchFamily="34" charset="0"/>
                <a:ea typeface="Calibri" panose="020F0502020204030204" pitchFamily="34" charset="0"/>
                <a:cs typeface="Mangal" panose="020B0502040204020203" pitchFamily="18" charset="0"/>
              </a:rPr>
              <a:t>The ligament Spanning the capitate and scaphoid draw the capitates and scaphoid together into a close packed position. </a:t>
            </a:r>
          </a:p>
          <a:p>
            <a:r>
              <a:rPr lang="en-US" sz="2000" dirty="0">
                <a:latin typeface="Calibri" panose="020F0502020204030204" pitchFamily="34" charset="0"/>
                <a:ea typeface="Calibri" panose="020F0502020204030204" pitchFamily="34" charset="0"/>
                <a:cs typeface="Mangal" panose="020B0502040204020203" pitchFamily="18" charset="0"/>
              </a:rPr>
              <a:t>Continued extensors force now moved the combined unit of distal carpal row and scaphoid on the relatively fixed lunate and triquetrum. At approx.  45</a:t>
            </a:r>
            <a:r>
              <a:rPr lang="en-US" sz="2000" baseline="30000" dirty="0">
                <a:latin typeface="Calibri" panose="020F0502020204030204" pitchFamily="34" charset="0"/>
                <a:ea typeface="Calibri" panose="020F0502020204030204" pitchFamily="34" charset="0"/>
                <a:cs typeface="Mangal" panose="020B0502040204020203" pitchFamily="18" charset="0"/>
              </a:rPr>
              <a:t>0</a:t>
            </a:r>
            <a:r>
              <a:rPr lang="en-US" sz="2000" dirty="0">
                <a:latin typeface="Calibri" panose="020F0502020204030204" pitchFamily="34" charset="0"/>
                <a:ea typeface="Calibri" panose="020F0502020204030204" pitchFamily="34" charset="0"/>
                <a:cs typeface="Mangal" panose="020B0502040204020203" pitchFamily="18" charset="0"/>
              </a:rPr>
              <a:t> hyperextension of the wrist complex, the scapholunate interosseus ligament bring the scaphoid and lunate into close packed position. </a:t>
            </a:r>
          </a:p>
          <a:p>
            <a:r>
              <a:rPr lang="en-US" sz="2000" dirty="0">
                <a:latin typeface="Calibri" panose="020F0502020204030204" pitchFamily="34" charset="0"/>
                <a:ea typeface="Calibri" panose="020F0502020204030204" pitchFamily="34" charset="0"/>
                <a:cs typeface="Mangal" panose="020B0502040204020203" pitchFamily="18" charset="0"/>
              </a:rPr>
              <a:t>This unites all the carpels and causes them to function as a single unit.</a:t>
            </a:r>
          </a:p>
          <a:p>
            <a:r>
              <a:rPr lang="en-US" sz="2000" dirty="0">
                <a:latin typeface="Calibri" panose="020F0502020204030204" pitchFamily="34" charset="0"/>
                <a:ea typeface="Calibri" panose="020F0502020204030204" pitchFamily="34" charset="0"/>
                <a:cs typeface="Mangal" panose="020B0502040204020203" pitchFamily="18" charset="0"/>
              </a:rPr>
              <a:t> Wrist extension is completed as the proximal articular surface of the carpals move as a solid unit on the radius and radioulnar disc. </a:t>
            </a:r>
          </a:p>
          <a:p>
            <a:r>
              <a:rPr lang="en-US" sz="2000" dirty="0">
                <a:latin typeface="Calibri" panose="020F0502020204030204" pitchFamily="34" charset="0"/>
                <a:ea typeface="Calibri" panose="020F0502020204030204" pitchFamily="34" charset="0"/>
                <a:cs typeface="Mangal" panose="020B0502040204020203" pitchFamily="18" charset="0"/>
              </a:rPr>
              <a:t>All ligament become taut as </a:t>
            </a:r>
            <a:r>
              <a:rPr lang="en-US" sz="2000" dirty="0" smtClean="0">
                <a:latin typeface="Calibri" panose="020F0502020204030204" pitchFamily="34" charset="0"/>
                <a:ea typeface="Calibri" panose="020F0502020204030204" pitchFamily="34" charset="0"/>
                <a:cs typeface="Mangal" panose="020B0502040204020203" pitchFamily="18" charset="0"/>
              </a:rPr>
              <a:t>full </a:t>
            </a:r>
            <a:r>
              <a:rPr lang="en-US" sz="2000" dirty="0">
                <a:latin typeface="Calibri" panose="020F0502020204030204" pitchFamily="34" charset="0"/>
                <a:ea typeface="Calibri" panose="020F0502020204030204" pitchFamily="34" charset="0"/>
                <a:cs typeface="Mangal" panose="020B0502040204020203" pitchFamily="18" charset="0"/>
              </a:rPr>
              <a:t>extension is reached and the entire wrist complexes close packed. Wrist motion from full extension to full flexion occurs in the reverse sequence.</a:t>
            </a:r>
            <a:endParaRPr lang="en-IN" sz="1400" dirty="0">
              <a:latin typeface="Calibri" panose="020F0502020204030204" pitchFamily="34" charset="0"/>
              <a:ea typeface="Calibri" panose="020F0502020204030204" pitchFamily="34" charset="0"/>
              <a:cs typeface="Mangal" panose="020B0502040204020203" pitchFamily="18" charset="0"/>
            </a:endParaRPr>
          </a:p>
          <a:p>
            <a:endParaRPr lang="en-IN" sz="2000" dirty="0"/>
          </a:p>
        </p:txBody>
      </p:sp>
      <p:pic>
        <p:nvPicPr>
          <p:cNvPr id="4" name="Picture 3">
            <a:extLst>
              <a:ext uri="{FF2B5EF4-FFF2-40B4-BE49-F238E27FC236}">
                <a16:creationId xmlns="" xmlns:a16="http://schemas.microsoft.com/office/drawing/2014/main" id="{395A7955-C855-4288-BF05-A6BBB1A023F2}"/>
              </a:ext>
            </a:extLst>
          </p:cNvPr>
          <p:cNvPicPr>
            <a:picLocks noChangeAspect="1"/>
          </p:cNvPicPr>
          <p:nvPr/>
        </p:nvPicPr>
        <p:blipFill>
          <a:blip r:embed="rId2"/>
          <a:stretch>
            <a:fillRect/>
          </a:stretch>
        </p:blipFill>
        <p:spPr>
          <a:xfrm>
            <a:off x="7100252" y="355600"/>
            <a:ext cx="4551466" cy="2542222"/>
          </a:xfrm>
          <a:prstGeom prst="rect">
            <a:avLst/>
          </a:prstGeom>
        </p:spPr>
      </p:pic>
      <p:pic>
        <p:nvPicPr>
          <p:cNvPr id="6" name="Picture 5">
            <a:extLst>
              <a:ext uri="{FF2B5EF4-FFF2-40B4-BE49-F238E27FC236}">
                <a16:creationId xmlns="" xmlns:a16="http://schemas.microsoft.com/office/drawing/2014/main" id="{B09E18F9-01DD-4AB2-99B9-4AF266E4E62B}"/>
              </a:ext>
            </a:extLst>
          </p:cNvPr>
          <p:cNvPicPr>
            <a:picLocks noChangeAspect="1"/>
          </p:cNvPicPr>
          <p:nvPr/>
        </p:nvPicPr>
        <p:blipFill>
          <a:blip r:embed="rId3"/>
          <a:stretch>
            <a:fillRect/>
          </a:stretch>
        </p:blipFill>
        <p:spPr>
          <a:xfrm>
            <a:off x="7453029" y="2897822"/>
            <a:ext cx="4198689" cy="3200399"/>
          </a:xfrm>
          <a:prstGeom prst="rect">
            <a:avLst/>
          </a:prstGeom>
        </p:spPr>
      </p:pic>
    </p:spTree>
    <p:extLst>
      <p:ext uri="{BB962C8B-B14F-4D97-AF65-F5344CB8AC3E}">
        <p14:creationId xmlns:p14="http://schemas.microsoft.com/office/powerpoint/2010/main" val="178951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97E91C26-C348-4746-8680-935263A808B4}"/>
              </a:ext>
            </a:extLst>
          </p:cNvPr>
          <p:cNvGraphicFramePr/>
          <p:nvPr/>
        </p:nvGraphicFramePr>
        <p:xfrm>
          <a:off x="677334" y="609600"/>
          <a:ext cx="8466666" cy="936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032005BA-FA74-4D04-B708-16E858236C15}"/>
              </a:ext>
            </a:extLst>
          </p:cNvPr>
          <p:cNvSpPr>
            <a:spLocks noGrp="1"/>
          </p:cNvSpPr>
          <p:nvPr>
            <p:ph idx="1"/>
          </p:nvPr>
        </p:nvSpPr>
        <p:spPr>
          <a:xfrm>
            <a:off x="677334" y="2160589"/>
            <a:ext cx="6224209" cy="4436154"/>
          </a:xfrm>
        </p:spPr>
        <p:txBody>
          <a:bodyPr>
            <a:normAutofit/>
          </a:bodyPr>
          <a:lstStyle/>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These are even more complex motion than flexion and extension but perhaps the variation is less. </a:t>
            </a:r>
          </a:p>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Radial deviation produces not only deviation of the proximal and distal carpal rows radially, but simultaneously flexion of proximal rows and extension of distal carpal rows.</a:t>
            </a:r>
          </a:p>
          <a:p>
            <a:endParaRPr lang="en-IN" sz="2800" dirty="0"/>
          </a:p>
        </p:txBody>
      </p:sp>
      <p:pic>
        <p:nvPicPr>
          <p:cNvPr id="7" name="Picture 6">
            <a:extLst>
              <a:ext uri="{FF2B5EF4-FFF2-40B4-BE49-F238E27FC236}">
                <a16:creationId xmlns="" xmlns:a16="http://schemas.microsoft.com/office/drawing/2014/main" id="{9DA65444-7AAA-4E25-BAEA-A0E119A86BA6}"/>
              </a:ext>
            </a:extLst>
          </p:cNvPr>
          <p:cNvPicPr>
            <a:picLocks noChangeAspect="1"/>
          </p:cNvPicPr>
          <p:nvPr/>
        </p:nvPicPr>
        <p:blipFill>
          <a:blip r:embed="rId7"/>
          <a:stretch>
            <a:fillRect/>
          </a:stretch>
        </p:blipFill>
        <p:spPr>
          <a:xfrm>
            <a:off x="6700520" y="2407920"/>
            <a:ext cx="4505960" cy="2763520"/>
          </a:xfrm>
          <a:prstGeom prst="rect">
            <a:avLst/>
          </a:prstGeom>
        </p:spPr>
      </p:pic>
    </p:spTree>
    <p:extLst>
      <p:ext uri="{BB962C8B-B14F-4D97-AF65-F5344CB8AC3E}">
        <p14:creationId xmlns:p14="http://schemas.microsoft.com/office/powerpoint/2010/main" val="527851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448E8A7-361E-4583-95C4-5D055DB6BA88}"/>
              </a:ext>
            </a:extLst>
          </p:cNvPr>
          <p:cNvSpPr>
            <a:spLocks noGrp="1"/>
          </p:cNvSpPr>
          <p:nvPr>
            <p:ph idx="1"/>
          </p:nvPr>
        </p:nvSpPr>
        <p:spPr>
          <a:xfrm>
            <a:off x="677334" y="375920"/>
            <a:ext cx="6759786" cy="6384109"/>
          </a:xfrm>
        </p:spPr>
        <p:txBody>
          <a:bodyPr>
            <a:normAutofit fontScale="92500"/>
          </a:bodyPr>
          <a:lstStyle/>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The opposite motion of the proximal and distal carpal occur with ulnar deviation. During these motion the distal rows again moves as a fixed unit but the magnitude of motion between the proximal carpal bones may differ.</a:t>
            </a:r>
            <a:endParaRPr lang="en-IN"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The range of radial and ulnar deviation is greatest when the wrist is in neutral position.</a:t>
            </a:r>
          </a:p>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When the wrist so extended or flexed the ROM is very little, because in closed packed position the carpals are locked and in </a:t>
            </a:r>
            <a:r>
              <a:rPr lang="en-US" sz="2800" dirty="0" smtClean="0">
                <a:latin typeface="Calibri" panose="020F0502020204030204" pitchFamily="34" charset="0"/>
                <a:ea typeface="Calibri" panose="020F0502020204030204" pitchFamily="34" charset="0"/>
                <a:cs typeface="Mangal" panose="020B0502040204020203" pitchFamily="18" charset="0"/>
              </a:rPr>
              <a:t>lose </a:t>
            </a:r>
            <a:r>
              <a:rPr lang="en-US" sz="2800" dirty="0">
                <a:latin typeface="Calibri" panose="020F0502020204030204" pitchFamily="34" charset="0"/>
                <a:ea typeface="Calibri" panose="020F0502020204030204" pitchFamily="34" charset="0"/>
                <a:cs typeface="Mangal" panose="020B0502040204020203" pitchFamily="18" charset="0"/>
              </a:rPr>
              <a:t>pack position the bones are splayed.</a:t>
            </a:r>
            <a:endParaRPr lang="en-IN" dirty="0">
              <a:latin typeface="Calibri" panose="020F0502020204030204" pitchFamily="34" charset="0"/>
              <a:ea typeface="Calibri" panose="020F0502020204030204" pitchFamily="34" charset="0"/>
              <a:cs typeface="Mangal" panose="020B0502040204020203" pitchFamily="18" charset="0"/>
            </a:endParaRPr>
          </a:p>
        </p:txBody>
      </p:sp>
      <p:pic>
        <p:nvPicPr>
          <p:cNvPr id="4" name="Picture 3">
            <a:extLst>
              <a:ext uri="{FF2B5EF4-FFF2-40B4-BE49-F238E27FC236}">
                <a16:creationId xmlns="" xmlns:a16="http://schemas.microsoft.com/office/drawing/2014/main" id="{46E74914-9408-4335-B059-019E054065C0}"/>
              </a:ext>
            </a:extLst>
          </p:cNvPr>
          <p:cNvPicPr>
            <a:picLocks noChangeAspect="1"/>
          </p:cNvPicPr>
          <p:nvPr/>
        </p:nvPicPr>
        <p:blipFill>
          <a:blip r:embed="rId2"/>
          <a:stretch>
            <a:fillRect/>
          </a:stretch>
        </p:blipFill>
        <p:spPr>
          <a:xfrm>
            <a:off x="7437120" y="2702560"/>
            <a:ext cx="4591621" cy="1981200"/>
          </a:xfrm>
          <a:prstGeom prst="rect">
            <a:avLst/>
          </a:prstGeom>
        </p:spPr>
      </p:pic>
    </p:spTree>
    <p:extLst>
      <p:ext uri="{BB962C8B-B14F-4D97-AF65-F5344CB8AC3E}">
        <p14:creationId xmlns:p14="http://schemas.microsoft.com/office/powerpoint/2010/main" val="3713798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160588"/>
            <a:ext cx="8596313" cy="3881437"/>
          </a:xfrm>
        </p:spPr>
        <p:txBody>
          <a:bodyPr>
            <a:normAutofit/>
          </a:bodyPr>
          <a:lstStyle/>
          <a:p>
            <a:pPr algn="ctr"/>
            <a:r>
              <a:rPr lang="en-US" sz="9600" dirty="0" smtClean="0"/>
              <a:t>Thank YOU</a:t>
            </a:r>
            <a:endParaRPr lang="en-US" sz="9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B78CAA23-2503-4E2C-9A96-23BC638B62ED}"/>
              </a:ext>
            </a:extLst>
          </p:cNvPr>
          <p:cNvGraphicFramePr/>
          <p:nvPr/>
        </p:nvGraphicFramePr>
        <p:xfrm>
          <a:off x="677334" y="609600"/>
          <a:ext cx="8596668"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70C040CE-2A72-47C1-B454-9541588ED977}"/>
              </a:ext>
            </a:extLst>
          </p:cNvPr>
          <p:cNvSpPr>
            <a:spLocks noGrp="1"/>
          </p:cNvSpPr>
          <p:nvPr>
            <p:ph idx="1"/>
          </p:nvPr>
        </p:nvSpPr>
        <p:spPr/>
        <p:txBody>
          <a:bodyPr>
            <a:normAutofit/>
          </a:bodyPr>
          <a:lstStyle/>
          <a:p>
            <a:r>
              <a:rPr lang="en-US" sz="2800" dirty="0"/>
              <a:t>Radiocarpal joint</a:t>
            </a:r>
            <a:endParaRPr lang="en-IN" sz="2800" dirty="0"/>
          </a:p>
          <a:p>
            <a:r>
              <a:rPr lang="en-US" sz="2800" dirty="0"/>
              <a:t>Midcarpal joint</a:t>
            </a:r>
            <a:endParaRPr lang="en-IN" sz="2800" dirty="0"/>
          </a:p>
          <a:p>
            <a:pPr marL="0" indent="0">
              <a:buNone/>
            </a:pPr>
            <a:endParaRPr lang="en-IN" sz="2800" dirty="0"/>
          </a:p>
        </p:txBody>
      </p:sp>
      <p:pic>
        <p:nvPicPr>
          <p:cNvPr id="4" name="Picture 3">
            <a:extLst>
              <a:ext uri="{FF2B5EF4-FFF2-40B4-BE49-F238E27FC236}">
                <a16:creationId xmlns="" xmlns:a16="http://schemas.microsoft.com/office/drawing/2014/main" id="{52244438-9664-4EBE-BB2F-7B38094710A7}"/>
              </a:ext>
            </a:extLst>
          </p:cNvPr>
          <p:cNvPicPr>
            <a:picLocks noChangeAspect="1"/>
          </p:cNvPicPr>
          <p:nvPr/>
        </p:nvPicPr>
        <p:blipFill>
          <a:blip r:embed="rId7"/>
          <a:stretch>
            <a:fillRect/>
          </a:stretch>
        </p:blipFill>
        <p:spPr>
          <a:xfrm>
            <a:off x="3724275" y="2746721"/>
            <a:ext cx="8155755" cy="3803015"/>
          </a:xfrm>
          <a:prstGeom prst="rect">
            <a:avLst/>
          </a:prstGeom>
        </p:spPr>
      </p:pic>
    </p:spTree>
    <p:extLst>
      <p:ext uri="{BB962C8B-B14F-4D97-AF65-F5344CB8AC3E}">
        <p14:creationId xmlns:p14="http://schemas.microsoft.com/office/powerpoint/2010/main" val="1725850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6958CB50-864E-4895-8EC2-FCF21F68BDE2}"/>
              </a:ext>
            </a:extLst>
          </p:cNvPr>
          <p:cNvGraphicFramePr/>
          <p:nvPr/>
        </p:nvGraphicFramePr>
        <p:xfrm>
          <a:off x="677334" y="609600"/>
          <a:ext cx="8684380" cy="859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EAB4DA74-8FA4-462C-B5DF-E674FAE1D1C6}"/>
              </a:ext>
            </a:extLst>
          </p:cNvPr>
          <p:cNvSpPr>
            <a:spLocks noGrp="1"/>
          </p:cNvSpPr>
          <p:nvPr>
            <p:ph idx="1"/>
          </p:nvPr>
        </p:nvSpPr>
        <p:spPr>
          <a:xfrm>
            <a:off x="677334" y="1930401"/>
            <a:ext cx="6719146" cy="4226560"/>
          </a:xfrm>
        </p:spPr>
        <p:txBody>
          <a:bodyPr>
            <a:normAutofit/>
          </a:bodyPr>
          <a:lstStyle/>
          <a:p>
            <a:pPr marL="0" indent="0">
              <a:buNone/>
            </a:pPr>
            <a:r>
              <a:rPr lang="en-US" sz="2000" b="1" dirty="0"/>
              <a:t>    RADIOCARPAL JOINTS-</a:t>
            </a:r>
            <a:endParaRPr lang="en-IN" sz="2000" b="1" dirty="0"/>
          </a:p>
          <a:p>
            <a:r>
              <a:rPr lang="en-US" sz="2000" dirty="0"/>
              <a:t>This joint is formed by radius and radioulnar disc proximally and by the scaphoid, lunate and triquetral distally.</a:t>
            </a:r>
            <a:endParaRPr lang="en-IN" sz="2000" dirty="0"/>
          </a:p>
          <a:p>
            <a:r>
              <a:rPr lang="en-US" sz="2000" dirty="0"/>
              <a:t>The proximal joint surface is composed of </a:t>
            </a:r>
            <a:endParaRPr lang="en-IN" sz="2000" dirty="0"/>
          </a:p>
          <a:p>
            <a:pPr marL="400050" indent="-400050">
              <a:buFont typeface="+mj-lt"/>
              <a:buAutoNum type="romanUcPeriod"/>
            </a:pPr>
            <a:r>
              <a:rPr lang="en-US" sz="2000" dirty="0"/>
              <a:t>Lateral radial facet which articulate with scaphoid.</a:t>
            </a:r>
            <a:endParaRPr lang="en-IN" sz="2000" dirty="0"/>
          </a:p>
          <a:p>
            <a:pPr marL="400050" indent="-400050">
              <a:buFont typeface="+mj-lt"/>
              <a:buAutoNum type="romanUcPeriod"/>
            </a:pPr>
            <a:r>
              <a:rPr lang="en-US" sz="2000" dirty="0"/>
              <a:t>Medial Radial facet articulates with lunate </a:t>
            </a:r>
            <a:endParaRPr lang="en-IN" sz="2000" dirty="0"/>
          </a:p>
          <a:p>
            <a:pPr marL="400050" indent="-400050">
              <a:buFont typeface="+mj-lt"/>
              <a:buAutoNum type="romanUcPeriod"/>
            </a:pPr>
            <a:r>
              <a:rPr lang="en-US" sz="2000" dirty="0"/>
              <a:t>The triangular fibro cartilage complex that articulate with triquetrum predominantly and lunate with up to some extent .</a:t>
            </a:r>
            <a:endParaRPr lang="en-IN" sz="2000" dirty="0"/>
          </a:p>
          <a:p>
            <a:endParaRPr lang="en-IN" sz="2000" dirty="0"/>
          </a:p>
        </p:txBody>
      </p:sp>
      <p:pic>
        <p:nvPicPr>
          <p:cNvPr id="5" name="Picture 4">
            <a:extLst>
              <a:ext uri="{FF2B5EF4-FFF2-40B4-BE49-F238E27FC236}">
                <a16:creationId xmlns="" xmlns:a16="http://schemas.microsoft.com/office/drawing/2014/main" id="{55FC8798-A700-4BB4-A101-CBCBB5D9C5E0}"/>
              </a:ext>
            </a:extLst>
          </p:cNvPr>
          <p:cNvPicPr>
            <a:picLocks noChangeAspect="1"/>
          </p:cNvPicPr>
          <p:nvPr/>
        </p:nvPicPr>
        <p:blipFill>
          <a:blip r:embed="rId7"/>
          <a:stretch>
            <a:fillRect/>
          </a:stretch>
        </p:blipFill>
        <p:spPr>
          <a:xfrm>
            <a:off x="7545434" y="2336800"/>
            <a:ext cx="3894726" cy="2735780"/>
          </a:xfrm>
          <a:prstGeom prst="rect">
            <a:avLst/>
          </a:prstGeom>
        </p:spPr>
      </p:pic>
    </p:spTree>
    <p:extLst>
      <p:ext uri="{BB962C8B-B14F-4D97-AF65-F5344CB8AC3E}">
        <p14:creationId xmlns:p14="http://schemas.microsoft.com/office/powerpoint/2010/main" val="44490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E966AC1-20FE-4AEF-9420-CA350A34AF8D}"/>
              </a:ext>
            </a:extLst>
          </p:cNvPr>
          <p:cNvSpPr>
            <a:spLocks noGrp="1"/>
          </p:cNvSpPr>
          <p:nvPr>
            <p:ph sz="half" idx="1"/>
          </p:nvPr>
        </p:nvSpPr>
        <p:spPr>
          <a:xfrm>
            <a:off x="478971" y="1817914"/>
            <a:ext cx="9376229" cy="4952790"/>
          </a:xfrm>
        </p:spPr>
        <p:txBody>
          <a:bodyPr>
            <a:normAutofit/>
          </a:bodyPr>
          <a:lstStyle/>
          <a:p>
            <a:r>
              <a:rPr lang="en-US" sz="2800" dirty="0"/>
              <a:t>When the wrist is in neutral position ulna does not participate as the part of the radiocarpal joint Other than an attachment site for the TFCC(triangular fibro cartilage complex).</a:t>
            </a:r>
            <a:endParaRPr lang="en-IN" sz="2800" dirty="0"/>
          </a:p>
          <a:p>
            <a:pPr marL="0" indent="0">
              <a:buNone/>
            </a:pPr>
            <a:endParaRPr lang="en-IN" sz="2800" dirty="0"/>
          </a:p>
        </p:txBody>
      </p:sp>
    </p:spTree>
    <p:extLst>
      <p:ext uri="{BB962C8B-B14F-4D97-AF65-F5344CB8AC3E}">
        <p14:creationId xmlns:p14="http://schemas.microsoft.com/office/powerpoint/2010/main" val="3433586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CA865E0B-3DC1-42B1-90FE-6865C48E7909}"/>
              </a:ext>
            </a:extLst>
          </p:cNvPr>
          <p:cNvGraphicFramePr/>
          <p:nvPr/>
        </p:nvGraphicFramePr>
        <p:xfrm>
          <a:off x="677334" y="609600"/>
          <a:ext cx="8521095" cy="94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C9A58CD6-D258-45D4-9665-0DF3B4FB01F9}"/>
              </a:ext>
            </a:extLst>
          </p:cNvPr>
          <p:cNvSpPr>
            <a:spLocks noGrp="1"/>
          </p:cNvSpPr>
          <p:nvPr>
            <p:ph idx="1"/>
          </p:nvPr>
        </p:nvSpPr>
        <p:spPr>
          <a:xfrm>
            <a:off x="508604" y="1959428"/>
            <a:ext cx="8858553" cy="3439886"/>
          </a:xfrm>
        </p:spPr>
        <p:txBody>
          <a:bodyPr>
            <a:normAutofit lnSpcReduction="10000"/>
          </a:bodyPr>
          <a:lstStyle/>
          <a:p>
            <a:pPr>
              <a:lnSpc>
                <a:spcPct val="115000"/>
              </a:lnSpc>
              <a:spcAft>
                <a:spcPts val="1000"/>
              </a:spcAft>
            </a:pPr>
            <a:r>
              <a:rPr lang="en-US" sz="2000" dirty="0">
                <a:latin typeface="Calibri" panose="020F0502020204030204" pitchFamily="34" charset="0"/>
                <a:ea typeface="Calibri" panose="020F0502020204030204" pitchFamily="34" charset="0"/>
                <a:cs typeface="Mangal" panose="020B0502040204020203" pitchFamily="18" charset="0"/>
              </a:rPr>
              <a:t>It is the articulation between a scaphoid, lunate and triquetrum proximally and distal carpal row composed of the trapezium, trapezoid , capitate and hamate.</a:t>
            </a:r>
            <a:endParaRPr lang="en-IN" sz="2000"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Mangal" panose="020B0502040204020203" pitchFamily="18" charset="0"/>
              </a:rPr>
              <a:t>The mid carpal joint surfaces are complex with an overall reciprocally concavo-convex configuration.</a:t>
            </a:r>
            <a:endParaRPr lang="en-IN" sz="2000"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Mangal" panose="020B0502040204020203" pitchFamily="18" charset="0"/>
              </a:rPr>
              <a:t>Functionally the distal carpal row moves as an almost fix unit. The capitate and hamate are most strongly bound together, So only small amount of play is possible between them. The union of distal carpal also results in nearly equal distribution of load across -</a:t>
            </a:r>
            <a:endParaRPr lang="en-IN" sz="2000" dirty="0">
              <a:latin typeface="Calibri" panose="020F0502020204030204" pitchFamily="34" charset="0"/>
              <a:ea typeface="Calibri" panose="020F0502020204030204" pitchFamily="34" charset="0"/>
              <a:cs typeface="Mangal" panose="020B0502040204020203" pitchFamily="18" charset="0"/>
            </a:endParaRPr>
          </a:p>
          <a:p>
            <a:endParaRPr lang="en-IN" sz="2000" dirty="0"/>
          </a:p>
        </p:txBody>
      </p:sp>
    </p:spTree>
    <p:extLst>
      <p:ext uri="{BB962C8B-B14F-4D97-AF65-F5344CB8AC3E}">
        <p14:creationId xmlns:p14="http://schemas.microsoft.com/office/powerpoint/2010/main" val="13962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FD31565-489B-450E-A3D6-C974CE210C00}"/>
              </a:ext>
            </a:extLst>
          </p:cNvPr>
          <p:cNvSpPr>
            <a:spLocks noGrp="1"/>
          </p:cNvSpPr>
          <p:nvPr>
            <p:ph sz="half" idx="1"/>
          </p:nvPr>
        </p:nvSpPr>
        <p:spPr>
          <a:xfrm>
            <a:off x="337458" y="1404256"/>
            <a:ext cx="4590142" cy="4966063"/>
          </a:xfrm>
        </p:spPr>
        <p:txBody>
          <a:bodyPr>
            <a:noAutofit/>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A scaphoid – trapezium- trapezoid,</a:t>
            </a:r>
            <a:endParaRPr lang="en-IN" sz="2400"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Scaphoid-capitate, lunate-capitate , the triquetrum- hamate articulations.     Together the bones of the distal carpal row contribute 2</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of freedom of wrist complex with varying amounts of radial/ulnar deviation and flexion/extension credited to the joint .</a:t>
            </a:r>
            <a:endParaRPr lang="en-IN" sz="2400" dirty="0">
              <a:latin typeface="Calibri" panose="020F0502020204030204" pitchFamily="34" charset="0"/>
              <a:ea typeface="Calibri" panose="020F0502020204030204" pitchFamily="34" charset="0"/>
              <a:cs typeface="Mangal" panose="020B0502040204020203" pitchFamily="18" charset="0"/>
            </a:endParaRPr>
          </a:p>
        </p:txBody>
      </p:sp>
      <p:pic>
        <p:nvPicPr>
          <p:cNvPr id="5" name="Content Placeholder 4">
            <a:extLst>
              <a:ext uri="{FF2B5EF4-FFF2-40B4-BE49-F238E27FC236}">
                <a16:creationId xmlns="" xmlns:a16="http://schemas.microsoft.com/office/drawing/2014/main" id="{12707F5E-C336-4C47-8065-6DE4D05C8EE2}"/>
              </a:ext>
            </a:extLst>
          </p:cNvPr>
          <p:cNvPicPr>
            <a:picLocks noGrp="1" noChangeAspect="1"/>
          </p:cNvPicPr>
          <p:nvPr>
            <p:ph sz="half" idx="2"/>
          </p:nvPr>
        </p:nvPicPr>
        <p:blipFill>
          <a:blip r:embed="rId2"/>
          <a:stretch>
            <a:fillRect/>
          </a:stretch>
        </p:blipFill>
        <p:spPr>
          <a:xfrm>
            <a:off x="5057777" y="1187936"/>
            <a:ext cx="4413250" cy="3981384"/>
          </a:xfrm>
        </p:spPr>
      </p:pic>
    </p:spTree>
    <p:extLst>
      <p:ext uri="{BB962C8B-B14F-4D97-AF65-F5344CB8AC3E}">
        <p14:creationId xmlns:p14="http://schemas.microsoft.com/office/powerpoint/2010/main" val="281820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 xmlns:a16="http://schemas.microsoft.com/office/drawing/2014/main" id="{0A4C719C-DEB6-4A50-8785-256EDD62F821}"/>
              </a:ext>
            </a:extLst>
          </p:cNvPr>
          <p:cNvGraphicFramePr/>
          <p:nvPr/>
        </p:nvGraphicFramePr>
        <p:xfrm>
          <a:off x="677334" y="609600"/>
          <a:ext cx="8314266" cy="100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B1FC38FF-DEA0-429D-9103-940795A2FF23}"/>
              </a:ext>
            </a:extLst>
          </p:cNvPr>
          <p:cNvSpPr>
            <a:spLocks noGrp="1"/>
          </p:cNvSpPr>
          <p:nvPr>
            <p:ph sz="half" idx="1"/>
          </p:nvPr>
        </p:nvSpPr>
        <p:spPr/>
        <p:txBody>
          <a:bodyPr>
            <a:normAutofit/>
          </a:bodyPr>
          <a:lstStyle/>
          <a:p>
            <a:pPr marL="0" indent="0">
              <a:lnSpc>
                <a:spcPct val="115000"/>
              </a:lnSpc>
              <a:spcAft>
                <a:spcPts val="1000"/>
              </a:spcAft>
              <a:buNone/>
            </a:pPr>
            <a:r>
              <a:rPr lang="en-US" sz="2400" dirty="0">
                <a:latin typeface="Calibri" panose="020F0502020204030204" pitchFamily="34" charset="0"/>
                <a:ea typeface="Calibri" panose="020F0502020204030204" pitchFamily="34" charset="0"/>
                <a:cs typeface="Mangal" panose="020B0502040204020203" pitchFamily="18" charset="0"/>
              </a:rPr>
              <a:t>The ligaments of the wrist complex are divided into-</a:t>
            </a:r>
            <a:endParaRPr lang="en-IN" sz="1600" dirty="0">
              <a:latin typeface="Calibri" panose="020F0502020204030204" pitchFamily="34" charset="0"/>
              <a:ea typeface="Calibri" panose="020F0502020204030204" pitchFamily="34" charset="0"/>
              <a:cs typeface="Mangal" panose="020B0502040204020203" pitchFamily="18" charset="0"/>
            </a:endParaRPr>
          </a:p>
          <a:p>
            <a:pPr marL="400050" indent="-400050">
              <a:lnSpc>
                <a:spcPct val="115000"/>
              </a:lnSpc>
              <a:spcAft>
                <a:spcPts val="1000"/>
              </a:spcAft>
              <a:buFont typeface="+mj-lt"/>
              <a:buAutoNum type="romanUcPeriod"/>
            </a:pPr>
            <a:r>
              <a:rPr lang="en-US" sz="2000" dirty="0">
                <a:latin typeface="Calibri" panose="020F0502020204030204" pitchFamily="34" charset="0"/>
                <a:ea typeface="Calibri" panose="020F0502020204030204" pitchFamily="34" charset="0"/>
                <a:cs typeface="Mangal" panose="020B0502040204020203" pitchFamily="18" charset="0"/>
              </a:rPr>
              <a:t>Extrinsic ligaments</a:t>
            </a:r>
            <a:endParaRPr lang="en-IN" sz="1400" dirty="0">
              <a:latin typeface="Calibri" panose="020F0502020204030204" pitchFamily="34" charset="0"/>
              <a:ea typeface="Calibri" panose="020F0502020204030204" pitchFamily="34" charset="0"/>
              <a:cs typeface="Mangal" panose="020B0502040204020203" pitchFamily="18" charset="0"/>
            </a:endParaRPr>
          </a:p>
          <a:p>
            <a:pPr marL="400050" indent="-400050">
              <a:lnSpc>
                <a:spcPct val="115000"/>
              </a:lnSpc>
              <a:spcAft>
                <a:spcPts val="1000"/>
              </a:spcAft>
              <a:buFont typeface="+mj-lt"/>
              <a:buAutoNum type="romanUcPeriod"/>
            </a:pPr>
            <a:r>
              <a:rPr lang="en-US" sz="2000" dirty="0">
                <a:latin typeface="Calibri" panose="020F0502020204030204" pitchFamily="34" charset="0"/>
                <a:ea typeface="Calibri" panose="020F0502020204030204" pitchFamily="34" charset="0"/>
                <a:cs typeface="Mangal" panose="020B0502040204020203" pitchFamily="18" charset="0"/>
              </a:rPr>
              <a:t>Intrinsic ligaments</a:t>
            </a:r>
            <a:endParaRPr lang="en-IN" sz="1400" dirty="0">
              <a:latin typeface="Calibri" panose="020F0502020204030204" pitchFamily="34" charset="0"/>
              <a:ea typeface="Calibri" panose="020F0502020204030204" pitchFamily="34" charset="0"/>
              <a:cs typeface="Mangal" panose="020B0502040204020203" pitchFamily="18" charset="0"/>
            </a:endParaRPr>
          </a:p>
          <a:p>
            <a:endParaRPr lang="en-IN" dirty="0"/>
          </a:p>
        </p:txBody>
      </p:sp>
      <p:pic>
        <p:nvPicPr>
          <p:cNvPr id="4" name="Content Placeholder 3">
            <a:extLst>
              <a:ext uri="{FF2B5EF4-FFF2-40B4-BE49-F238E27FC236}">
                <a16:creationId xmlns="" xmlns:a16="http://schemas.microsoft.com/office/drawing/2014/main" id="{D4E983B6-4383-48AC-AEF1-CC164EE9A4F4}"/>
              </a:ext>
            </a:extLst>
          </p:cNvPr>
          <p:cNvPicPr>
            <a:picLocks noGrp="1" noChangeAspect="1"/>
          </p:cNvPicPr>
          <p:nvPr>
            <p:ph sz="half" idx="2"/>
          </p:nvPr>
        </p:nvPicPr>
        <p:blipFill>
          <a:blip r:embed="rId7"/>
          <a:stretch>
            <a:fillRect/>
          </a:stretch>
        </p:blipFill>
        <p:spPr>
          <a:xfrm>
            <a:off x="4114799" y="1770017"/>
            <a:ext cx="5798650" cy="4151601"/>
          </a:xfrm>
        </p:spPr>
      </p:pic>
    </p:spTree>
    <p:extLst>
      <p:ext uri="{BB962C8B-B14F-4D97-AF65-F5344CB8AC3E}">
        <p14:creationId xmlns:p14="http://schemas.microsoft.com/office/powerpoint/2010/main" val="411680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9912DF5-ED28-4F0F-9A6E-22883078A0C0}"/>
              </a:ext>
            </a:extLst>
          </p:cNvPr>
          <p:cNvSpPr>
            <a:spLocks noGrp="1"/>
          </p:cNvSpPr>
          <p:nvPr>
            <p:ph idx="1"/>
          </p:nvPr>
        </p:nvSpPr>
        <p:spPr>
          <a:xfrm>
            <a:off x="677334" y="849087"/>
            <a:ext cx="6496352" cy="5192276"/>
          </a:xfrm>
        </p:spPr>
        <p:txBody>
          <a:bodyPr>
            <a:normAutofit fontScale="92500" lnSpcReduction="10000"/>
          </a:bodyPr>
          <a:lstStyle/>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The extrinsic ligaments connect the carpals to the radius or ulna proximally and to the metacarpals distally.</a:t>
            </a:r>
            <a:endParaRPr lang="en-IN"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The intrinsic ligaments interconnect the carpals also known as intercarpal or interosseous ligaments.</a:t>
            </a:r>
          </a:p>
          <a:p>
            <a:pPr>
              <a:lnSpc>
                <a:spcPct val="115000"/>
              </a:lnSpc>
              <a:spcAft>
                <a:spcPts val="1000"/>
              </a:spcAft>
            </a:pPr>
            <a:r>
              <a:rPr lang="en-US" sz="2800" dirty="0">
                <a:latin typeface="Calibri" panose="020F0502020204030204" pitchFamily="34" charset="0"/>
                <a:ea typeface="Calibri" panose="020F0502020204030204" pitchFamily="34" charset="0"/>
                <a:cs typeface="Mangal" panose="020B0502040204020203" pitchFamily="18" charset="0"/>
              </a:rPr>
              <a:t> The intrinsic ligaments lie within the synovial lining and therefore rely on the synovial fluid for nutrition rather than contiguous vascularized tissue as do the extrinsic ligaments.</a:t>
            </a:r>
            <a:endParaRPr lang="en-IN" dirty="0">
              <a:latin typeface="Calibri" panose="020F0502020204030204" pitchFamily="34" charset="0"/>
              <a:ea typeface="Calibri" panose="020F0502020204030204" pitchFamily="34" charset="0"/>
              <a:cs typeface="Mangal" panose="020B0502040204020203" pitchFamily="18" charset="0"/>
            </a:endParaRPr>
          </a:p>
        </p:txBody>
      </p:sp>
    </p:spTree>
    <p:extLst>
      <p:ext uri="{BB962C8B-B14F-4D97-AF65-F5344CB8AC3E}">
        <p14:creationId xmlns:p14="http://schemas.microsoft.com/office/powerpoint/2010/main" val="402508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 xmlns:a16="http://schemas.microsoft.com/office/drawing/2014/main" id="{1E570F99-81FF-47DB-90CB-D5F6A2955BBB}"/>
              </a:ext>
            </a:extLst>
          </p:cNvPr>
          <p:cNvGraphicFramePr/>
          <p:nvPr>
            <p:extLst>
              <p:ext uri="{D42A27DB-BD31-4B8C-83A1-F6EECF244321}">
                <p14:modId xmlns:p14="http://schemas.microsoft.com/office/powerpoint/2010/main" val="4286289856"/>
              </p:ext>
            </p:extLst>
          </p:nvPr>
        </p:nvGraphicFramePr>
        <p:xfrm>
          <a:off x="677334" y="609600"/>
          <a:ext cx="7737323" cy="1023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 xmlns:a16="http://schemas.microsoft.com/office/drawing/2014/main" id="{41296F3C-BBA9-4AC9-AC69-3F53E12E3DE0}"/>
              </a:ext>
            </a:extLst>
          </p:cNvPr>
          <p:cNvSpPr>
            <a:spLocks noGrp="1"/>
          </p:cNvSpPr>
          <p:nvPr>
            <p:ph idx="1"/>
          </p:nvPr>
        </p:nvSpPr>
        <p:spPr>
          <a:xfrm>
            <a:off x="677333" y="2160589"/>
            <a:ext cx="8902095" cy="4697411"/>
          </a:xfrm>
        </p:spPr>
        <p:txBody>
          <a:bodyPr>
            <a:normAutofit lnSpcReduction="10000"/>
          </a:bodyPr>
          <a:lstStyle/>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The ROM of the entire complex are variable and depends upon the factors like ligamentous laxity , shape of articular surface and muscular force.</a:t>
            </a:r>
            <a:endParaRPr lang="en-IN" sz="1600" dirty="0">
              <a:latin typeface="Calibri" panose="020F0502020204030204" pitchFamily="34" charset="0"/>
              <a:ea typeface="Calibri" panose="020F0502020204030204" pitchFamily="34" charset="0"/>
              <a:cs typeface="Mangal" panose="020B0502040204020203" pitchFamily="18" charset="0"/>
            </a:endParaRPr>
          </a:p>
          <a:p>
            <a:pPr>
              <a:lnSpc>
                <a:spcPct val="115000"/>
              </a:lnSpc>
              <a:spcAft>
                <a:spcPts val="1000"/>
              </a:spcAft>
            </a:pPr>
            <a:r>
              <a:rPr lang="en-US" sz="2400" dirty="0">
                <a:latin typeface="Calibri" panose="020F0502020204030204" pitchFamily="34" charset="0"/>
                <a:ea typeface="Calibri" panose="020F0502020204030204" pitchFamily="34" charset="0"/>
                <a:cs typeface="Mangal" panose="020B0502040204020203" pitchFamily="18" charset="0"/>
              </a:rPr>
              <a:t>Normal Range Are :-</a:t>
            </a:r>
            <a:endParaRPr lang="en-IN" sz="1600" dirty="0">
              <a:latin typeface="Calibri" panose="020F0502020204030204" pitchFamily="34" charset="0"/>
              <a:ea typeface="Calibri" panose="020F0502020204030204" pitchFamily="34" charset="0"/>
              <a:cs typeface="Mangal" panose="020B0502040204020203" pitchFamily="18" charset="0"/>
            </a:endParaRPr>
          </a:p>
          <a:p>
            <a:pPr marL="400050" indent="-400050">
              <a:lnSpc>
                <a:spcPct val="115000"/>
              </a:lnSpc>
              <a:spcAft>
                <a:spcPts val="1000"/>
              </a:spcAft>
              <a:buFont typeface="+mj-lt"/>
              <a:buAutoNum type="romanLcPeriod"/>
            </a:pPr>
            <a:r>
              <a:rPr lang="en-US" sz="2400" dirty="0">
                <a:latin typeface="Calibri" panose="020F0502020204030204" pitchFamily="34" charset="0"/>
                <a:ea typeface="Calibri" panose="020F0502020204030204" pitchFamily="34" charset="0"/>
                <a:cs typeface="Mangal" panose="020B0502040204020203" pitchFamily="18" charset="0"/>
              </a:rPr>
              <a:t>Flexion                                   80</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- 85</a:t>
            </a:r>
            <a:r>
              <a:rPr lang="en-US" sz="2400" baseline="30000" dirty="0">
                <a:latin typeface="Calibri" panose="020F0502020204030204" pitchFamily="34" charset="0"/>
                <a:ea typeface="Calibri" panose="020F0502020204030204" pitchFamily="34" charset="0"/>
                <a:cs typeface="Mangal" panose="020B0502040204020203" pitchFamily="18" charset="0"/>
              </a:rPr>
              <a:t>0</a:t>
            </a:r>
            <a:endParaRPr lang="en-IN" sz="1600" dirty="0">
              <a:latin typeface="Calibri" panose="020F0502020204030204" pitchFamily="34" charset="0"/>
              <a:ea typeface="Calibri" panose="020F0502020204030204" pitchFamily="34" charset="0"/>
              <a:cs typeface="Mangal" panose="020B0502040204020203" pitchFamily="18" charset="0"/>
            </a:endParaRPr>
          </a:p>
          <a:p>
            <a:pPr marL="400050" indent="-400050">
              <a:lnSpc>
                <a:spcPct val="115000"/>
              </a:lnSpc>
              <a:spcAft>
                <a:spcPts val="1000"/>
              </a:spcAft>
              <a:buFont typeface="+mj-lt"/>
              <a:buAutoNum type="romanLcPeriod"/>
            </a:pPr>
            <a:r>
              <a:rPr lang="en-US" sz="2400" dirty="0">
                <a:latin typeface="Calibri" panose="020F0502020204030204" pitchFamily="34" charset="0"/>
                <a:ea typeface="Calibri" panose="020F0502020204030204" pitchFamily="34" charset="0"/>
                <a:cs typeface="Mangal" panose="020B0502040204020203" pitchFamily="18" charset="0"/>
              </a:rPr>
              <a:t>Extension                              80</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 90</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a:t>
            </a:r>
            <a:endParaRPr lang="en-IN" sz="1600" dirty="0">
              <a:latin typeface="Calibri" panose="020F0502020204030204" pitchFamily="34" charset="0"/>
              <a:ea typeface="Calibri" panose="020F0502020204030204" pitchFamily="34" charset="0"/>
              <a:cs typeface="Mangal" panose="020B0502040204020203" pitchFamily="18" charset="0"/>
            </a:endParaRPr>
          </a:p>
          <a:p>
            <a:pPr marL="400050" indent="-400050">
              <a:lnSpc>
                <a:spcPct val="115000"/>
              </a:lnSpc>
              <a:spcAft>
                <a:spcPts val="1000"/>
              </a:spcAft>
              <a:buFont typeface="+mj-lt"/>
              <a:buAutoNum type="romanLcPeriod"/>
            </a:pPr>
            <a:r>
              <a:rPr lang="en-US" sz="2400" dirty="0">
                <a:latin typeface="Calibri" panose="020F0502020204030204" pitchFamily="34" charset="0"/>
                <a:ea typeface="Calibri" panose="020F0502020204030204" pitchFamily="34" charset="0"/>
                <a:cs typeface="Mangal" panose="020B0502040204020203" pitchFamily="18" charset="0"/>
              </a:rPr>
              <a:t>Radial Deviation                  15</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 20</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a:t>
            </a:r>
            <a:endParaRPr lang="en-IN" sz="1600" dirty="0">
              <a:latin typeface="Calibri" panose="020F0502020204030204" pitchFamily="34" charset="0"/>
              <a:ea typeface="Calibri" panose="020F0502020204030204" pitchFamily="34" charset="0"/>
              <a:cs typeface="Mangal" panose="020B0502040204020203" pitchFamily="18" charset="0"/>
            </a:endParaRPr>
          </a:p>
          <a:p>
            <a:pPr marL="400050" indent="-400050">
              <a:lnSpc>
                <a:spcPct val="115000"/>
              </a:lnSpc>
              <a:spcAft>
                <a:spcPts val="1000"/>
              </a:spcAft>
              <a:buFont typeface="+mj-lt"/>
              <a:buAutoNum type="romanLcPeriod"/>
            </a:pPr>
            <a:r>
              <a:rPr lang="en-US" sz="2400" dirty="0">
                <a:latin typeface="Calibri" panose="020F0502020204030204" pitchFamily="34" charset="0"/>
                <a:ea typeface="Calibri" panose="020F0502020204030204" pitchFamily="34" charset="0"/>
                <a:cs typeface="Mangal" panose="020B0502040204020203" pitchFamily="18" charset="0"/>
              </a:rPr>
              <a:t>Ulnar Deviation                   40</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 45</a:t>
            </a:r>
            <a:r>
              <a:rPr lang="en-US" sz="2400" baseline="30000" dirty="0">
                <a:latin typeface="Calibri" panose="020F0502020204030204" pitchFamily="34" charset="0"/>
                <a:ea typeface="Calibri" panose="020F0502020204030204" pitchFamily="34" charset="0"/>
                <a:cs typeface="Mangal" panose="020B0502040204020203" pitchFamily="18" charset="0"/>
              </a:rPr>
              <a:t>0</a:t>
            </a:r>
            <a:r>
              <a:rPr lang="en-US" sz="2400" dirty="0">
                <a:latin typeface="Calibri" panose="020F0502020204030204" pitchFamily="34" charset="0"/>
                <a:ea typeface="Calibri" panose="020F0502020204030204" pitchFamily="34" charset="0"/>
                <a:cs typeface="Mangal" panose="020B0502040204020203" pitchFamily="18" charset="0"/>
              </a:rPr>
              <a:t> </a:t>
            </a:r>
            <a:endParaRPr lang="en-IN" sz="1600" dirty="0">
              <a:latin typeface="Calibri" panose="020F0502020204030204" pitchFamily="34" charset="0"/>
              <a:ea typeface="Calibri" panose="020F0502020204030204" pitchFamily="34" charset="0"/>
              <a:cs typeface="Mangal" panose="020B0502040204020203" pitchFamily="18" charset="0"/>
            </a:endParaRPr>
          </a:p>
          <a:p>
            <a:endParaRPr lang="en-IN" sz="2400" dirty="0"/>
          </a:p>
        </p:txBody>
      </p:sp>
      <p:pic>
        <p:nvPicPr>
          <p:cNvPr id="5" name="Picture 4">
            <a:extLst>
              <a:ext uri="{FF2B5EF4-FFF2-40B4-BE49-F238E27FC236}">
                <a16:creationId xmlns="" xmlns:a16="http://schemas.microsoft.com/office/drawing/2014/main" id="{E50FD21C-B285-4A9F-A27A-6C21DCFF889E}"/>
              </a:ext>
            </a:extLst>
          </p:cNvPr>
          <p:cNvPicPr>
            <a:picLocks noChangeAspect="1"/>
          </p:cNvPicPr>
          <p:nvPr/>
        </p:nvPicPr>
        <p:blipFill>
          <a:blip r:embed="rId7"/>
          <a:stretch>
            <a:fillRect/>
          </a:stretch>
        </p:blipFill>
        <p:spPr>
          <a:xfrm>
            <a:off x="6096000" y="3206072"/>
            <a:ext cx="2361758" cy="3325356"/>
          </a:xfrm>
          <a:prstGeom prst="rect">
            <a:avLst/>
          </a:prstGeom>
        </p:spPr>
      </p:pic>
    </p:spTree>
    <p:extLst>
      <p:ext uri="{BB962C8B-B14F-4D97-AF65-F5344CB8AC3E}">
        <p14:creationId xmlns:p14="http://schemas.microsoft.com/office/powerpoint/2010/main" val="4172583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374</TotalTime>
  <Words>905</Words>
  <Application>Microsoft Office PowerPoint</Application>
  <PresentationFormat>Custom</PresentationFormat>
  <Paragraphs>60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Facet</vt:lpstr>
      <vt:lpstr>WRIST COMPLEX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anjali chaurasia</dc:creator>
  <cp:lastModifiedBy>Dr.Digvijay Sharma</cp:lastModifiedBy>
  <cp:revision>43</cp:revision>
  <dcterms:created xsi:type="dcterms:W3CDTF">2020-01-04T13:59:00Z</dcterms:created>
  <dcterms:modified xsi:type="dcterms:W3CDTF">2022-12-21T07:23:59Z</dcterms:modified>
</cp:coreProperties>
</file>