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883C3-F99C-F7FE-5A32-FA502D3D85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A923B4-E375-0869-7155-B12CDD6EC1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A5B8-F0A1-597D-1ED7-2E3FB8568D1D}"/>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5" name="Footer Placeholder 4">
            <a:extLst>
              <a:ext uri="{FF2B5EF4-FFF2-40B4-BE49-F238E27FC236}">
                <a16:creationId xmlns:a16="http://schemas.microsoft.com/office/drawing/2014/main" id="{9B66D8FD-CB9F-987D-F3E3-7D9FDBEECC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DAC18-E9F4-30C9-4A80-20912F0827D0}"/>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16680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8E26-8F4E-B696-75D7-0ADF5BB740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667EC4-FD51-9D77-5CFA-DB23171284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85877F-C542-6391-00D3-4786A32C607D}"/>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5" name="Footer Placeholder 4">
            <a:extLst>
              <a:ext uri="{FF2B5EF4-FFF2-40B4-BE49-F238E27FC236}">
                <a16:creationId xmlns:a16="http://schemas.microsoft.com/office/drawing/2014/main" id="{9D933CD1-BF12-0C7E-F0A7-544ABBBD14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7B66B-4160-76A4-3994-B77C6C67C9E0}"/>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214101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E0501-9B9B-2136-7497-2B6F2005BD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3D7C47-DEAD-05C9-5668-8461728AC8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C766D-E064-A05F-E91A-0990122CABF6}"/>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5" name="Footer Placeholder 4">
            <a:extLst>
              <a:ext uri="{FF2B5EF4-FFF2-40B4-BE49-F238E27FC236}">
                <a16:creationId xmlns:a16="http://schemas.microsoft.com/office/drawing/2014/main" id="{31C671A9-700D-3D56-D44F-D4084809B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E596F-9791-E552-DE4C-5EFCCA61B7FD}"/>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191783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E6F8-698D-F31A-142E-1A95D2FBF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98644E-5BD8-DFEE-8616-F250F8BB16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3E1C6-EC5B-0A5B-D34A-DF1492666530}"/>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5" name="Footer Placeholder 4">
            <a:extLst>
              <a:ext uri="{FF2B5EF4-FFF2-40B4-BE49-F238E27FC236}">
                <a16:creationId xmlns:a16="http://schemas.microsoft.com/office/drawing/2014/main" id="{A4A65D54-BB35-6371-6699-7151CCE4D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400EA2-5926-0A69-99C3-F4EEB0813B8B}"/>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203942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A733-F1A4-5282-C847-E771D9A1A4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FEE860-4280-ED3A-1946-9253E48FF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49B3C2-AA64-E24C-6671-D99E731DDBC2}"/>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5" name="Footer Placeholder 4">
            <a:extLst>
              <a:ext uri="{FF2B5EF4-FFF2-40B4-BE49-F238E27FC236}">
                <a16:creationId xmlns:a16="http://schemas.microsoft.com/office/drawing/2014/main" id="{C26484EE-12A5-FDFE-3872-BDE7696CF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0D15F-63D3-E938-1E8A-8964F3D2B6E3}"/>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215874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EEF8-9460-E4A4-26CD-1E662D5596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7567C6-B058-8ACC-C50A-0BB882603F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38F531-DB36-8DF8-0EC8-4AB293106F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C1305D-A4C3-F317-EB15-0C5210A06BC8}"/>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6" name="Footer Placeholder 5">
            <a:extLst>
              <a:ext uri="{FF2B5EF4-FFF2-40B4-BE49-F238E27FC236}">
                <a16:creationId xmlns:a16="http://schemas.microsoft.com/office/drawing/2014/main" id="{7A1BF999-DDC3-246A-0936-ECC3A41B67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04BAD7-C4DB-AFB8-7453-3E6351C27D1D}"/>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246773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4360-5958-9A1E-E858-E6728CBB8F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A35542-A379-19EF-9E82-9ADD4ABD8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AFCB79-B484-21F9-0580-88F537CEFE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E635E7-B826-978F-ED3E-0AEE367088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E85621-2521-ABF2-E2A6-3878628A0F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BDCAF4-101B-8084-302A-08E80E6DECCA}"/>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8" name="Footer Placeholder 7">
            <a:extLst>
              <a:ext uri="{FF2B5EF4-FFF2-40B4-BE49-F238E27FC236}">
                <a16:creationId xmlns:a16="http://schemas.microsoft.com/office/drawing/2014/main" id="{0C697353-DE5F-12B4-D08E-5D9C066BEE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4119F1-7DC7-FEF4-F634-3FC607702196}"/>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125485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C1B4E-AA53-4FEA-A31A-DD0A7C258D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A73E3E-C722-0A82-985E-A858657A7AC6}"/>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4" name="Footer Placeholder 3">
            <a:extLst>
              <a:ext uri="{FF2B5EF4-FFF2-40B4-BE49-F238E27FC236}">
                <a16:creationId xmlns:a16="http://schemas.microsoft.com/office/drawing/2014/main" id="{1C694D53-CE30-92FA-71DE-5E550CEF94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FD124-EE9A-2FE2-28B7-6E9DB5207002}"/>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266873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1FD55-8368-F1FD-C523-886CC99221BD}"/>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3" name="Footer Placeholder 2">
            <a:extLst>
              <a:ext uri="{FF2B5EF4-FFF2-40B4-BE49-F238E27FC236}">
                <a16:creationId xmlns:a16="http://schemas.microsoft.com/office/drawing/2014/main" id="{80873B78-CFB2-9DF3-CD2C-59D9692A94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2267E5-F0C0-6450-515D-24E48C5DC8F7}"/>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175738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2203-DE22-CA8D-5426-A6E0F8A60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73F68D-6893-6667-A742-98D5188858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2AF7D1-60C1-874A-1AA3-7294C9EFD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0E3AF4-0BAE-3EBF-8A8B-168FCF64A5EC}"/>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6" name="Footer Placeholder 5">
            <a:extLst>
              <a:ext uri="{FF2B5EF4-FFF2-40B4-BE49-F238E27FC236}">
                <a16:creationId xmlns:a16="http://schemas.microsoft.com/office/drawing/2014/main" id="{F233A4B4-7145-BC4E-B23B-C55E7F567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FB17B-A6B7-5782-D967-3D27D08C0A9E}"/>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395118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6AF-1D65-33D8-591B-BCFACB5666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9A6A09-FBD7-2873-79BD-6C5ADA68D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1C909B-DEF6-B6D3-E2E4-F6FF60A34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AF5FC-E25F-E80F-2E3F-4985D6A1251E}"/>
              </a:ext>
            </a:extLst>
          </p:cNvPr>
          <p:cNvSpPr>
            <a:spLocks noGrp="1"/>
          </p:cNvSpPr>
          <p:nvPr>
            <p:ph type="dt" sz="half" idx="10"/>
          </p:nvPr>
        </p:nvSpPr>
        <p:spPr/>
        <p:txBody>
          <a:bodyPr/>
          <a:lstStyle/>
          <a:p>
            <a:fld id="{4299D981-0B28-4069-9DFD-234A85A159F7}" type="datetimeFigureOut">
              <a:rPr lang="en-US" smtClean="0"/>
              <a:t>8/26/2022</a:t>
            </a:fld>
            <a:endParaRPr lang="en-US"/>
          </a:p>
        </p:txBody>
      </p:sp>
      <p:sp>
        <p:nvSpPr>
          <p:cNvPr id="6" name="Footer Placeholder 5">
            <a:extLst>
              <a:ext uri="{FF2B5EF4-FFF2-40B4-BE49-F238E27FC236}">
                <a16:creationId xmlns:a16="http://schemas.microsoft.com/office/drawing/2014/main" id="{B4A4241D-AF46-8446-423F-073385FA6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F5373-B134-2EE0-4C6B-DB87A8EBF706}"/>
              </a:ext>
            </a:extLst>
          </p:cNvPr>
          <p:cNvSpPr>
            <a:spLocks noGrp="1"/>
          </p:cNvSpPr>
          <p:nvPr>
            <p:ph type="sldNum" sz="quarter" idx="12"/>
          </p:nvPr>
        </p:nvSpPr>
        <p:spPr/>
        <p:txBody>
          <a:bodyPr/>
          <a:lstStyle/>
          <a:p>
            <a:fld id="{797D4AFA-04E2-49F5-8C27-9DCB0C62E1A4}" type="slidenum">
              <a:rPr lang="en-US" smtClean="0"/>
              <a:t>‹#›</a:t>
            </a:fld>
            <a:endParaRPr lang="en-US"/>
          </a:p>
        </p:txBody>
      </p:sp>
    </p:spTree>
    <p:extLst>
      <p:ext uri="{BB962C8B-B14F-4D97-AF65-F5344CB8AC3E}">
        <p14:creationId xmlns:p14="http://schemas.microsoft.com/office/powerpoint/2010/main" val="18402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A653-2D41-B77D-F98B-D999B30172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9082A9-02EC-4FE5-BEF4-B7490237D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A20F1-7DF6-DD78-7225-2098761B8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9D981-0B28-4069-9DFD-234A85A159F7}" type="datetimeFigureOut">
              <a:rPr lang="en-US" smtClean="0"/>
              <a:t>8/26/2022</a:t>
            </a:fld>
            <a:endParaRPr lang="en-US"/>
          </a:p>
        </p:txBody>
      </p:sp>
      <p:sp>
        <p:nvSpPr>
          <p:cNvPr id="5" name="Footer Placeholder 4">
            <a:extLst>
              <a:ext uri="{FF2B5EF4-FFF2-40B4-BE49-F238E27FC236}">
                <a16:creationId xmlns:a16="http://schemas.microsoft.com/office/drawing/2014/main" id="{BA05F9F3-394F-EF53-EB7D-45A012823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F125AA-5723-2E4D-FC4A-C986CB719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D4AFA-04E2-49F5-8C27-9DCB0C62E1A4}" type="slidenum">
              <a:rPr lang="en-US" smtClean="0"/>
              <a:t>‹#›</a:t>
            </a:fld>
            <a:endParaRPr lang="en-US"/>
          </a:p>
        </p:txBody>
      </p:sp>
    </p:spTree>
    <p:extLst>
      <p:ext uri="{BB962C8B-B14F-4D97-AF65-F5344CB8AC3E}">
        <p14:creationId xmlns:p14="http://schemas.microsoft.com/office/powerpoint/2010/main" val="151840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7000-5292-608C-FFA3-D2409D13546A}"/>
              </a:ext>
            </a:extLst>
          </p:cNvPr>
          <p:cNvSpPr>
            <a:spLocks noGrp="1"/>
          </p:cNvSpPr>
          <p:nvPr>
            <p:ph type="ctrTitle"/>
          </p:nvPr>
        </p:nvSpPr>
        <p:spPr>
          <a:xfrm>
            <a:off x="1524000" y="344557"/>
            <a:ext cx="9144000" cy="702365"/>
          </a:xfrm>
        </p:spPr>
        <p:txBody>
          <a:bodyPr>
            <a:normAutofit/>
          </a:bodyPr>
          <a:lstStyle/>
          <a:p>
            <a:r>
              <a:rPr lang="en-US" sz="3200" dirty="0">
                <a:solidFill>
                  <a:srgbClr val="FF0000"/>
                </a:solidFill>
              </a:rPr>
              <a:t>What is SDLC?</a:t>
            </a:r>
          </a:p>
        </p:txBody>
      </p:sp>
      <p:sp>
        <p:nvSpPr>
          <p:cNvPr id="3" name="Subtitle 2">
            <a:extLst>
              <a:ext uri="{FF2B5EF4-FFF2-40B4-BE49-F238E27FC236}">
                <a16:creationId xmlns:a16="http://schemas.microsoft.com/office/drawing/2014/main" id="{57CE78F9-FC3C-12E8-2BBB-0F50E451AE7A}"/>
              </a:ext>
            </a:extLst>
          </p:cNvPr>
          <p:cNvSpPr>
            <a:spLocks noGrp="1"/>
          </p:cNvSpPr>
          <p:nvPr>
            <p:ph type="subTitle" idx="1"/>
          </p:nvPr>
        </p:nvSpPr>
        <p:spPr>
          <a:xfrm>
            <a:off x="397565" y="1046922"/>
            <a:ext cx="11105322" cy="5565913"/>
          </a:xfrm>
        </p:spPr>
        <p:txBody>
          <a:bodyPr/>
          <a:lstStyle/>
          <a:p>
            <a:pPr marL="342900" indent="-342900" algn="l">
              <a:buFont typeface="Arial" panose="020B0604020202020204" pitchFamily="34" charset="0"/>
              <a:buChar char="•"/>
            </a:pPr>
            <a:r>
              <a:rPr lang="en-US" dirty="0"/>
              <a:t>SDLC is a systematic process for building software that ensures the quality and correctness of the software built.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SDLC process aims to produce high-quality software that meets customer expectations.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The system development should be complete in the pre-defined time frame and cost. SDLC consists of a detailed plan which explains how to plan, build, and maintain specific software.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Every phase of the SDLC life Cycle has its own process and deliverables that feed into the next phase. SDLC stands for Software Development Life Cycle and is also referred to as the Application Development life-cycle.</a:t>
            </a:r>
          </a:p>
        </p:txBody>
      </p:sp>
    </p:spTree>
    <p:extLst>
      <p:ext uri="{BB962C8B-B14F-4D97-AF65-F5344CB8AC3E}">
        <p14:creationId xmlns:p14="http://schemas.microsoft.com/office/powerpoint/2010/main" val="96269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6B26-0A73-F02E-67EA-881DCE810143}"/>
              </a:ext>
            </a:extLst>
          </p:cNvPr>
          <p:cNvSpPr>
            <a:spLocks noGrp="1"/>
          </p:cNvSpPr>
          <p:nvPr>
            <p:ph type="title"/>
          </p:nvPr>
        </p:nvSpPr>
        <p:spPr>
          <a:xfrm>
            <a:off x="838200" y="132522"/>
            <a:ext cx="10515600" cy="715617"/>
          </a:xfrm>
        </p:spPr>
        <p:txBody>
          <a:bodyPr>
            <a:normAutofit/>
          </a:bodyPr>
          <a:lstStyle/>
          <a:p>
            <a:pPr algn="ctr"/>
            <a:r>
              <a:rPr lang="en-US" dirty="0">
                <a:solidFill>
                  <a:srgbClr val="FF0000"/>
                </a:solidFill>
              </a:rPr>
              <a:t>SDLC Phases</a:t>
            </a:r>
          </a:p>
        </p:txBody>
      </p:sp>
      <p:sp>
        <p:nvSpPr>
          <p:cNvPr id="4" name="Content Placeholder 3">
            <a:extLst>
              <a:ext uri="{FF2B5EF4-FFF2-40B4-BE49-F238E27FC236}">
                <a16:creationId xmlns:a16="http://schemas.microsoft.com/office/drawing/2014/main" id="{CEFD025D-1C04-1356-D897-702AEAEE041A}"/>
              </a:ext>
            </a:extLst>
          </p:cNvPr>
          <p:cNvSpPr>
            <a:spLocks noGrp="1"/>
          </p:cNvSpPr>
          <p:nvPr>
            <p:ph idx="1"/>
          </p:nvPr>
        </p:nvSpPr>
        <p:spPr>
          <a:xfrm>
            <a:off x="838200" y="848139"/>
            <a:ext cx="10515600" cy="5618922"/>
          </a:xfrm>
        </p:spPr>
        <p:txBody>
          <a:bodyPr/>
          <a:lstStyle/>
          <a:p>
            <a:r>
              <a:rPr lang="en-US" dirty="0">
                <a:solidFill>
                  <a:schemeClr val="tx2"/>
                </a:solidFill>
              </a:rPr>
              <a:t>SDLC Phases</a:t>
            </a:r>
          </a:p>
          <a:p>
            <a:endParaRPr lang="en-US" dirty="0">
              <a:solidFill>
                <a:schemeClr val="tx2"/>
              </a:solidFill>
            </a:endParaRPr>
          </a:p>
          <a:p>
            <a:r>
              <a:rPr lang="en-US" dirty="0">
                <a:solidFill>
                  <a:schemeClr val="tx2"/>
                </a:solidFill>
              </a:rPr>
              <a:t>Phase 1: Requirement collection and analysis</a:t>
            </a:r>
          </a:p>
          <a:p>
            <a:r>
              <a:rPr lang="en-US" dirty="0">
                <a:solidFill>
                  <a:schemeClr val="tx2"/>
                </a:solidFill>
              </a:rPr>
              <a:t>Phase 2: Feasibility study</a:t>
            </a:r>
          </a:p>
          <a:p>
            <a:r>
              <a:rPr lang="en-US" dirty="0">
                <a:solidFill>
                  <a:schemeClr val="tx2"/>
                </a:solidFill>
              </a:rPr>
              <a:t>Phase 3: Design</a:t>
            </a:r>
          </a:p>
          <a:p>
            <a:r>
              <a:rPr lang="en-US" dirty="0">
                <a:solidFill>
                  <a:schemeClr val="tx2"/>
                </a:solidFill>
              </a:rPr>
              <a:t>Phase 4: Coding</a:t>
            </a:r>
          </a:p>
          <a:p>
            <a:r>
              <a:rPr lang="en-US" dirty="0">
                <a:solidFill>
                  <a:schemeClr val="tx2"/>
                </a:solidFill>
              </a:rPr>
              <a:t>Phase 5: Testing</a:t>
            </a:r>
          </a:p>
          <a:p>
            <a:r>
              <a:rPr lang="en-US" dirty="0">
                <a:solidFill>
                  <a:schemeClr val="tx2"/>
                </a:solidFill>
              </a:rPr>
              <a:t>Phase 6: Installation/Deployment</a:t>
            </a:r>
          </a:p>
          <a:p>
            <a:r>
              <a:rPr lang="en-US" dirty="0">
                <a:solidFill>
                  <a:schemeClr val="tx2"/>
                </a:solidFill>
              </a:rPr>
              <a:t>Phase 7: Maintenance</a:t>
            </a:r>
          </a:p>
        </p:txBody>
      </p:sp>
    </p:spTree>
    <p:extLst>
      <p:ext uri="{BB962C8B-B14F-4D97-AF65-F5344CB8AC3E}">
        <p14:creationId xmlns:p14="http://schemas.microsoft.com/office/powerpoint/2010/main" val="4004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9BBB2-E492-1EC3-2DA1-B18B7ED5A3F7}"/>
              </a:ext>
            </a:extLst>
          </p:cNvPr>
          <p:cNvSpPr>
            <a:spLocks noGrp="1"/>
          </p:cNvSpPr>
          <p:nvPr>
            <p:ph type="title"/>
          </p:nvPr>
        </p:nvSpPr>
        <p:spPr>
          <a:xfrm>
            <a:off x="838200" y="225288"/>
            <a:ext cx="10515600" cy="742122"/>
          </a:xfrm>
        </p:spPr>
        <p:txBody>
          <a:bodyPr/>
          <a:lstStyle/>
          <a:p>
            <a:r>
              <a:rPr lang="en-US" dirty="0"/>
              <a:t> </a:t>
            </a:r>
            <a:r>
              <a:rPr lang="en-US" b="1" dirty="0"/>
              <a:t>Requirement collection and analysis</a:t>
            </a:r>
          </a:p>
        </p:txBody>
      </p:sp>
      <p:sp>
        <p:nvSpPr>
          <p:cNvPr id="3" name="Content Placeholder 2">
            <a:extLst>
              <a:ext uri="{FF2B5EF4-FFF2-40B4-BE49-F238E27FC236}">
                <a16:creationId xmlns:a16="http://schemas.microsoft.com/office/drawing/2014/main" id="{B5017DAE-A90F-CEB6-5934-71DF52BC447A}"/>
              </a:ext>
            </a:extLst>
          </p:cNvPr>
          <p:cNvSpPr>
            <a:spLocks noGrp="1"/>
          </p:cNvSpPr>
          <p:nvPr>
            <p:ph idx="1"/>
          </p:nvPr>
        </p:nvSpPr>
        <p:spPr>
          <a:xfrm>
            <a:off x="838200" y="1113182"/>
            <a:ext cx="10515600" cy="5519529"/>
          </a:xfrm>
        </p:spPr>
        <p:txBody>
          <a:bodyPr>
            <a:normAutofit lnSpcReduction="10000"/>
          </a:bodyPr>
          <a:lstStyle/>
          <a:p>
            <a:r>
              <a:rPr lang="en-US" dirty="0">
                <a:solidFill>
                  <a:srgbClr val="0070C0"/>
                </a:solidFill>
              </a:rPr>
              <a:t>The requirement is the first stage in the SDLC process. It is conducted by the senior team members with inputs from all the stakeholders and domain experts in the industry. Planning for the quality assurance requirements and </a:t>
            </a:r>
            <a:r>
              <a:rPr lang="en-US" dirty="0" err="1">
                <a:solidFill>
                  <a:srgbClr val="0070C0"/>
                </a:solidFill>
              </a:rPr>
              <a:t>recognization</a:t>
            </a:r>
            <a:r>
              <a:rPr lang="en-US" dirty="0">
                <a:solidFill>
                  <a:srgbClr val="0070C0"/>
                </a:solidFill>
              </a:rPr>
              <a:t> of the risks involved is also done at this stage.</a:t>
            </a:r>
          </a:p>
          <a:p>
            <a:endParaRPr lang="en-US" dirty="0">
              <a:solidFill>
                <a:srgbClr val="0070C0"/>
              </a:solidFill>
            </a:endParaRPr>
          </a:p>
          <a:p>
            <a:r>
              <a:rPr lang="en-US" dirty="0">
                <a:solidFill>
                  <a:srgbClr val="0070C0"/>
                </a:solidFill>
              </a:rPr>
              <a:t>This stage gives a clearer picture of the scope of the entire project and the anticipated issues, opportunities, and directives which triggered the project.</a:t>
            </a:r>
          </a:p>
          <a:p>
            <a:endParaRPr lang="en-US" dirty="0">
              <a:solidFill>
                <a:srgbClr val="0070C0"/>
              </a:solidFill>
            </a:endParaRPr>
          </a:p>
          <a:p>
            <a:r>
              <a:rPr lang="en-US" dirty="0">
                <a:solidFill>
                  <a:srgbClr val="0070C0"/>
                </a:solidFill>
              </a:rPr>
              <a:t>Requirements Gathering stage need teams to get detailed and precise requirements. This helps companies to finalize the necessary timeline to finish the work of that system.</a:t>
            </a:r>
          </a:p>
        </p:txBody>
      </p:sp>
    </p:spTree>
    <p:extLst>
      <p:ext uri="{BB962C8B-B14F-4D97-AF65-F5344CB8AC3E}">
        <p14:creationId xmlns:p14="http://schemas.microsoft.com/office/powerpoint/2010/main" val="105343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F956-0A21-147A-AF5F-8C01525A6124}"/>
              </a:ext>
            </a:extLst>
          </p:cNvPr>
          <p:cNvSpPr>
            <a:spLocks noGrp="1"/>
          </p:cNvSpPr>
          <p:nvPr>
            <p:ph type="title"/>
          </p:nvPr>
        </p:nvSpPr>
        <p:spPr>
          <a:xfrm>
            <a:off x="838200" y="365125"/>
            <a:ext cx="10515600" cy="562527"/>
          </a:xfrm>
        </p:spPr>
        <p:txBody>
          <a:bodyPr>
            <a:normAutofit fontScale="90000"/>
          </a:bodyPr>
          <a:lstStyle/>
          <a:p>
            <a:pPr algn="ctr"/>
            <a:r>
              <a:rPr lang="en-US" dirty="0"/>
              <a:t> </a:t>
            </a:r>
            <a:r>
              <a:rPr lang="en-US" b="1" dirty="0"/>
              <a:t>Feasibility study</a:t>
            </a:r>
          </a:p>
        </p:txBody>
      </p:sp>
      <p:sp>
        <p:nvSpPr>
          <p:cNvPr id="3" name="Content Placeholder 2">
            <a:extLst>
              <a:ext uri="{FF2B5EF4-FFF2-40B4-BE49-F238E27FC236}">
                <a16:creationId xmlns:a16="http://schemas.microsoft.com/office/drawing/2014/main" id="{474E5A0E-924A-DD2D-5763-F389D56EE950}"/>
              </a:ext>
            </a:extLst>
          </p:cNvPr>
          <p:cNvSpPr>
            <a:spLocks noGrp="1"/>
          </p:cNvSpPr>
          <p:nvPr>
            <p:ph idx="1"/>
          </p:nvPr>
        </p:nvSpPr>
        <p:spPr>
          <a:xfrm>
            <a:off x="384313" y="1033670"/>
            <a:ext cx="10969487" cy="5698434"/>
          </a:xfrm>
        </p:spPr>
        <p:txBody>
          <a:bodyPr>
            <a:normAutofit fontScale="92500" lnSpcReduction="20000"/>
          </a:bodyPr>
          <a:lstStyle/>
          <a:p>
            <a:r>
              <a:rPr lang="en-US" dirty="0"/>
              <a:t>Once the requirement analysis phase is completed the next </a:t>
            </a:r>
            <a:r>
              <a:rPr lang="en-US" dirty="0" err="1"/>
              <a:t>sdlc</a:t>
            </a:r>
            <a:r>
              <a:rPr lang="en-US" dirty="0"/>
              <a:t> step is to define and document software needs. This process conducted with the help of ‘Software Requirement Specification’ document also known as ‘SRS’ document. It includes everything which should be designed and developed during the project life cycle.</a:t>
            </a:r>
          </a:p>
          <a:p>
            <a:r>
              <a:rPr lang="en-US" dirty="0"/>
              <a:t>There are mainly five types of feasibilities checks:</a:t>
            </a:r>
          </a:p>
          <a:p>
            <a:endParaRPr lang="en-US" dirty="0"/>
          </a:p>
          <a:p>
            <a:r>
              <a:rPr lang="en-US" dirty="0">
                <a:solidFill>
                  <a:srgbClr val="C00000"/>
                </a:solidFill>
              </a:rPr>
              <a:t>Economic:</a:t>
            </a:r>
            <a:r>
              <a:rPr lang="en-US" dirty="0"/>
              <a:t> Can we complete the project within the budget or not?</a:t>
            </a:r>
          </a:p>
          <a:p>
            <a:r>
              <a:rPr lang="en-US" dirty="0">
                <a:solidFill>
                  <a:srgbClr val="C00000"/>
                </a:solidFill>
              </a:rPr>
              <a:t>Legal:</a:t>
            </a:r>
            <a:r>
              <a:rPr lang="en-US" dirty="0"/>
              <a:t> Can we handle this project as cyber law and other regulatory framework/compliances.</a:t>
            </a:r>
          </a:p>
          <a:p>
            <a:r>
              <a:rPr lang="en-US" dirty="0">
                <a:solidFill>
                  <a:srgbClr val="C00000"/>
                </a:solidFill>
              </a:rPr>
              <a:t>Operation feasibility</a:t>
            </a:r>
            <a:r>
              <a:rPr lang="en-US" dirty="0"/>
              <a:t>: Can we create operations which is expected by the client?</a:t>
            </a:r>
          </a:p>
          <a:p>
            <a:r>
              <a:rPr lang="en-US" dirty="0">
                <a:solidFill>
                  <a:srgbClr val="C00000"/>
                </a:solidFill>
              </a:rPr>
              <a:t>Technical</a:t>
            </a:r>
            <a:r>
              <a:rPr lang="en-US" dirty="0"/>
              <a:t>: Need to check whether the current computer system can support the software</a:t>
            </a:r>
          </a:p>
          <a:p>
            <a:r>
              <a:rPr lang="en-US" dirty="0">
                <a:solidFill>
                  <a:srgbClr val="C00000"/>
                </a:solidFill>
              </a:rPr>
              <a:t>Schedule:</a:t>
            </a:r>
            <a:r>
              <a:rPr lang="en-US" dirty="0"/>
              <a:t> Decide that the project can be completed within the given schedule or not.</a:t>
            </a:r>
          </a:p>
        </p:txBody>
      </p:sp>
    </p:spTree>
    <p:extLst>
      <p:ext uri="{BB962C8B-B14F-4D97-AF65-F5344CB8AC3E}">
        <p14:creationId xmlns:p14="http://schemas.microsoft.com/office/powerpoint/2010/main" val="293952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7575-5271-4765-2129-BC593CED5E0D}"/>
              </a:ext>
            </a:extLst>
          </p:cNvPr>
          <p:cNvSpPr>
            <a:spLocks noGrp="1"/>
          </p:cNvSpPr>
          <p:nvPr>
            <p:ph type="title"/>
          </p:nvPr>
        </p:nvSpPr>
        <p:spPr>
          <a:xfrm>
            <a:off x="838200" y="172278"/>
            <a:ext cx="10515600" cy="795131"/>
          </a:xfrm>
        </p:spPr>
        <p:txBody>
          <a:bodyPr/>
          <a:lstStyle/>
          <a:p>
            <a:pPr algn="ctr"/>
            <a:r>
              <a:rPr lang="en-US" b="1" dirty="0"/>
              <a:t>Design</a:t>
            </a:r>
          </a:p>
        </p:txBody>
      </p:sp>
      <p:sp>
        <p:nvSpPr>
          <p:cNvPr id="3" name="Content Placeholder 2">
            <a:extLst>
              <a:ext uri="{FF2B5EF4-FFF2-40B4-BE49-F238E27FC236}">
                <a16:creationId xmlns:a16="http://schemas.microsoft.com/office/drawing/2014/main" id="{F957A965-253D-B62A-9E9A-5B348C87B4D4}"/>
              </a:ext>
            </a:extLst>
          </p:cNvPr>
          <p:cNvSpPr>
            <a:spLocks noGrp="1"/>
          </p:cNvSpPr>
          <p:nvPr>
            <p:ph idx="1"/>
          </p:nvPr>
        </p:nvSpPr>
        <p:spPr>
          <a:xfrm>
            <a:off x="838200" y="967408"/>
            <a:ext cx="10515600" cy="5420139"/>
          </a:xfrm>
        </p:spPr>
        <p:txBody>
          <a:bodyPr>
            <a:normAutofit/>
          </a:bodyPr>
          <a:lstStyle/>
          <a:p>
            <a:r>
              <a:rPr lang="en-US" sz="2400" dirty="0"/>
              <a:t>In this third phase, the system and software design documents are prepared as per the requirement specification document. This helps define overall system architecture.</a:t>
            </a:r>
          </a:p>
          <a:p>
            <a:r>
              <a:rPr lang="en-US" sz="2400" dirty="0"/>
              <a:t>This design phase serves as input for the next phase of the model.</a:t>
            </a:r>
          </a:p>
          <a:p>
            <a:r>
              <a:rPr lang="en-US" sz="2400" dirty="0"/>
              <a:t>There are two kinds of design documents developed in this phase:</a:t>
            </a:r>
          </a:p>
          <a:p>
            <a:r>
              <a:rPr lang="en-US" sz="2400" b="1" dirty="0"/>
              <a:t>High-Level Design (HLD)</a:t>
            </a:r>
          </a:p>
          <a:p>
            <a:endParaRPr lang="en-US" sz="2400" dirty="0"/>
          </a:p>
          <a:p>
            <a:r>
              <a:rPr lang="en-US" sz="2400" dirty="0"/>
              <a:t>Brief description and name of each module</a:t>
            </a:r>
          </a:p>
          <a:p>
            <a:r>
              <a:rPr lang="en-US" sz="2400" dirty="0"/>
              <a:t>An outline about the functionality of every module</a:t>
            </a:r>
          </a:p>
          <a:p>
            <a:r>
              <a:rPr lang="en-US" sz="2400" dirty="0"/>
              <a:t>Interface relationship and dependencies between modules</a:t>
            </a:r>
          </a:p>
          <a:p>
            <a:r>
              <a:rPr lang="en-US" sz="2400" dirty="0"/>
              <a:t>Database tables identified along with their key elements</a:t>
            </a:r>
          </a:p>
          <a:p>
            <a:r>
              <a:rPr lang="en-US" sz="2400" dirty="0"/>
              <a:t>Complete architecture diagrams along with technology details</a:t>
            </a:r>
          </a:p>
        </p:txBody>
      </p:sp>
    </p:spTree>
    <p:extLst>
      <p:ext uri="{BB962C8B-B14F-4D97-AF65-F5344CB8AC3E}">
        <p14:creationId xmlns:p14="http://schemas.microsoft.com/office/powerpoint/2010/main" val="92696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F335-7B3F-3C10-ACE5-FF5A4D2977A1}"/>
              </a:ext>
            </a:extLst>
          </p:cNvPr>
          <p:cNvSpPr>
            <a:spLocks noGrp="1"/>
          </p:cNvSpPr>
          <p:nvPr>
            <p:ph type="title"/>
          </p:nvPr>
        </p:nvSpPr>
        <p:spPr>
          <a:xfrm>
            <a:off x="838200" y="132522"/>
            <a:ext cx="10515600" cy="2782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DA32939-7FBC-3AFE-62E9-853D2DAE4FD3}"/>
              </a:ext>
            </a:extLst>
          </p:cNvPr>
          <p:cNvSpPr>
            <a:spLocks noGrp="1"/>
          </p:cNvSpPr>
          <p:nvPr>
            <p:ph idx="1"/>
          </p:nvPr>
        </p:nvSpPr>
        <p:spPr>
          <a:xfrm>
            <a:off x="344557" y="1020417"/>
            <a:ext cx="11009243" cy="5156546"/>
          </a:xfrm>
        </p:spPr>
        <p:txBody>
          <a:bodyPr/>
          <a:lstStyle/>
          <a:p>
            <a:r>
              <a:rPr lang="en-US" dirty="0"/>
              <a:t>Low-Level Design (LLD)</a:t>
            </a:r>
          </a:p>
          <a:p>
            <a:endParaRPr lang="en-US" dirty="0"/>
          </a:p>
          <a:p>
            <a:r>
              <a:rPr lang="en-US" dirty="0"/>
              <a:t>Functional logic of the modules</a:t>
            </a:r>
          </a:p>
          <a:p>
            <a:r>
              <a:rPr lang="en-US" dirty="0"/>
              <a:t>Database tables, which include type and size</a:t>
            </a:r>
          </a:p>
          <a:p>
            <a:r>
              <a:rPr lang="en-US" dirty="0"/>
              <a:t>Complete detail of the interface</a:t>
            </a:r>
          </a:p>
          <a:p>
            <a:r>
              <a:rPr lang="en-US" dirty="0"/>
              <a:t>Addresses all types of dependency issues</a:t>
            </a:r>
          </a:p>
          <a:p>
            <a:r>
              <a:rPr lang="en-US" dirty="0"/>
              <a:t>Listing of error messages</a:t>
            </a:r>
          </a:p>
          <a:p>
            <a:r>
              <a:rPr lang="en-US" dirty="0"/>
              <a:t>Complete input and outputs for every module</a:t>
            </a:r>
          </a:p>
        </p:txBody>
      </p:sp>
    </p:spTree>
    <p:extLst>
      <p:ext uri="{BB962C8B-B14F-4D97-AF65-F5344CB8AC3E}">
        <p14:creationId xmlns:p14="http://schemas.microsoft.com/office/powerpoint/2010/main" val="315122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0C70B-0AAC-3B48-9BCF-6671AF35ADB8}"/>
              </a:ext>
            </a:extLst>
          </p:cNvPr>
          <p:cNvSpPr>
            <a:spLocks noGrp="1"/>
          </p:cNvSpPr>
          <p:nvPr>
            <p:ph type="title"/>
          </p:nvPr>
        </p:nvSpPr>
        <p:spPr>
          <a:xfrm>
            <a:off x="838200" y="172279"/>
            <a:ext cx="10515600" cy="795130"/>
          </a:xfrm>
        </p:spPr>
        <p:txBody>
          <a:bodyPr/>
          <a:lstStyle/>
          <a:p>
            <a:pPr algn="ctr"/>
            <a:r>
              <a:rPr lang="en-US" dirty="0">
                <a:solidFill>
                  <a:srgbClr val="C00000"/>
                </a:solidFill>
              </a:rPr>
              <a:t>Coding</a:t>
            </a:r>
          </a:p>
        </p:txBody>
      </p:sp>
      <p:sp>
        <p:nvSpPr>
          <p:cNvPr id="3" name="Content Placeholder 2">
            <a:extLst>
              <a:ext uri="{FF2B5EF4-FFF2-40B4-BE49-F238E27FC236}">
                <a16:creationId xmlns:a16="http://schemas.microsoft.com/office/drawing/2014/main" id="{843A4718-41E0-21B3-B5BA-B38AEF886918}"/>
              </a:ext>
            </a:extLst>
          </p:cNvPr>
          <p:cNvSpPr>
            <a:spLocks noGrp="1"/>
          </p:cNvSpPr>
          <p:nvPr>
            <p:ph idx="1"/>
          </p:nvPr>
        </p:nvSpPr>
        <p:spPr>
          <a:xfrm>
            <a:off x="291548" y="967409"/>
            <a:ext cx="11062252" cy="5539408"/>
          </a:xfrm>
        </p:spPr>
        <p:txBody>
          <a:bodyPr/>
          <a:lstStyle/>
          <a:p>
            <a:r>
              <a:rPr lang="en-US" dirty="0">
                <a:solidFill>
                  <a:srgbClr val="7030A0"/>
                </a:solidFill>
              </a:rPr>
              <a:t>Once the system design phase is over, the next phase is coding. In this phase, developers start build the entire system by writing code using the chosen programming language. </a:t>
            </a:r>
          </a:p>
          <a:p>
            <a:r>
              <a:rPr lang="en-US" dirty="0">
                <a:solidFill>
                  <a:srgbClr val="7030A0"/>
                </a:solidFill>
              </a:rPr>
              <a:t>In the coding phase, tasks are divided into units or modules and assigned to the various developers. </a:t>
            </a:r>
          </a:p>
          <a:p>
            <a:r>
              <a:rPr lang="en-US" dirty="0">
                <a:solidFill>
                  <a:srgbClr val="7030A0"/>
                </a:solidFill>
              </a:rPr>
              <a:t>It is the longest phase of the Software Development Life Cycle process.</a:t>
            </a:r>
          </a:p>
          <a:p>
            <a:endParaRPr lang="en-US" dirty="0">
              <a:solidFill>
                <a:srgbClr val="7030A0"/>
              </a:solidFill>
            </a:endParaRPr>
          </a:p>
          <a:p>
            <a:r>
              <a:rPr lang="en-US" dirty="0">
                <a:solidFill>
                  <a:srgbClr val="7030A0"/>
                </a:solidFill>
              </a:rPr>
              <a:t>In this phase, Developer needs to follow certain predefined coding guidelines. </a:t>
            </a:r>
          </a:p>
          <a:p>
            <a:r>
              <a:rPr lang="en-US" dirty="0">
                <a:solidFill>
                  <a:srgbClr val="7030A0"/>
                </a:solidFill>
              </a:rPr>
              <a:t>They also need to use programming tools like compiler, interpreters, debugger to generate and implement the code.</a:t>
            </a:r>
          </a:p>
        </p:txBody>
      </p:sp>
    </p:spTree>
    <p:extLst>
      <p:ext uri="{BB962C8B-B14F-4D97-AF65-F5344CB8AC3E}">
        <p14:creationId xmlns:p14="http://schemas.microsoft.com/office/powerpoint/2010/main" val="245662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B4A2-CEB9-CD01-CF09-011AE2781EB8}"/>
              </a:ext>
            </a:extLst>
          </p:cNvPr>
          <p:cNvSpPr>
            <a:spLocks noGrp="1"/>
          </p:cNvSpPr>
          <p:nvPr>
            <p:ph type="title"/>
          </p:nvPr>
        </p:nvSpPr>
        <p:spPr>
          <a:xfrm>
            <a:off x="838200" y="238539"/>
            <a:ext cx="10515600" cy="861391"/>
          </a:xfrm>
        </p:spPr>
        <p:txBody>
          <a:bodyPr/>
          <a:lstStyle/>
          <a:p>
            <a:pPr algn="ctr"/>
            <a:r>
              <a:rPr lang="en-US" dirty="0">
                <a:solidFill>
                  <a:srgbClr val="C00000"/>
                </a:solidFill>
              </a:rPr>
              <a:t>Testing</a:t>
            </a:r>
          </a:p>
        </p:txBody>
      </p:sp>
      <p:sp>
        <p:nvSpPr>
          <p:cNvPr id="3" name="Content Placeholder 2">
            <a:extLst>
              <a:ext uri="{FF2B5EF4-FFF2-40B4-BE49-F238E27FC236}">
                <a16:creationId xmlns:a16="http://schemas.microsoft.com/office/drawing/2014/main" id="{FEFF570B-AABE-F745-C08A-8AD61A4A0D3B}"/>
              </a:ext>
            </a:extLst>
          </p:cNvPr>
          <p:cNvSpPr>
            <a:spLocks noGrp="1"/>
          </p:cNvSpPr>
          <p:nvPr>
            <p:ph idx="1"/>
          </p:nvPr>
        </p:nvSpPr>
        <p:spPr>
          <a:xfrm>
            <a:off x="424070" y="927652"/>
            <a:ext cx="10929730" cy="5817705"/>
          </a:xfrm>
        </p:spPr>
        <p:txBody>
          <a:bodyPr/>
          <a:lstStyle/>
          <a:p>
            <a:r>
              <a:rPr lang="en-US" dirty="0">
                <a:solidFill>
                  <a:schemeClr val="tx2"/>
                </a:solidFill>
              </a:rPr>
              <a:t>Once the software is complete, and it is deployed in the testing environment. The testing team starts testing the functionality of the entire system. </a:t>
            </a:r>
          </a:p>
          <a:p>
            <a:r>
              <a:rPr lang="en-US" dirty="0">
                <a:solidFill>
                  <a:schemeClr val="tx2"/>
                </a:solidFill>
              </a:rPr>
              <a:t>This is done to verify that the entire application works according to the customer requirement.</a:t>
            </a:r>
          </a:p>
          <a:p>
            <a:endParaRPr lang="en-US" dirty="0">
              <a:solidFill>
                <a:schemeClr val="tx2"/>
              </a:solidFill>
            </a:endParaRPr>
          </a:p>
          <a:p>
            <a:r>
              <a:rPr lang="en-US" dirty="0">
                <a:solidFill>
                  <a:schemeClr val="tx2"/>
                </a:solidFill>
              </a:rPr>
              <a:t>During this phase, QA and testing team may find some bugs/defects which they communicate to developers. </a:t>
            </a:r>
          </a:p>
          <a:p>
            <a:r>
              <a:rPr lang="en-US" dirty="0">
                <a:solidFill>
                  <a:schemeClr val="tx2"/>
                </a:solidFill>
              </a:rPr>
              <a:t>The development team fixes the bug and send back to QA for a re-test. </a:t>
            </a:r>
          </a:p>
          <a:p>
            <a:r>
              <a:rPr lang="en-US" dirty="0">
                <a:solidFill>
                  <a:schemeClr val="tx2"/>
                </a:solidFill>
              </a:rPr>
              <a:t>This process continues until the software is bug-free, stable, and working according to the business needs of that system.</a:t>
            </a:r>
          </a:p>
        </p:txBody>
      </p:sp>
    </p:spTree>
    <p:extLst>
      <p:ext uri="{BB962C8B-B14F-4D97-AF65-F5344CB8AC3E}">
        <p14:creationId xmlns:p14="http://schemas.microsoft.com/office/powerpoint/2010/main" val="227177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7E0D-2A10-CAA2-21F8-AF777BB52909}"/>
              </a:ext>
            </a:extLst>
          </p:cNvPr>
          <p:cNvSpPr>
            <a:spLocks noGrp="1"/>
          </p:cNvSpPr>
          <p:nvPr>
            <p:ph type="title"/>
          </p:nvPr>
        </p:nvSpPr>
        <p:spPr>
          <a:xfrm>
            <a:off x="838200" y="132523"/>
            <a:ext cx="10515600" cy="742120"/>
          </a:xfrm>
        </p:spPr>
        <p:txBody>
          <a:bodyPr/>
          <a:lstStyle/>
          <a:p>
            <a:pPr algn="ctr"/>
            <a:r>
              <a:rPr lang="en-US" dirty="0">
                <a:solidFill>
                  <a:srgbClr val="C00000"/>
                </a:solidFill>
              </a:rPr>
              <a:t>Installation/Deployment</a:t>
            </a:r>
          </a:p>
        </p:txBody>
      </p:sp>
      <p:sp>
        <p:nvSpPr>
          <p:cNvPr id="3" name="Content Placeholder 2">
            <a:extLst>
              <a:ext uri="{FF2B5EF4-FFF2-40B4-BE49-F238E27FC236}">
                <a16:creationId xmlns:a16="http://schemas.microsoft.com/office/drawing/2014/main" id="{741AB36F-37A5-EBF7-F6F7-10F56E5AFCCA}"/>
              </a:ext>
            </a:extLst>
          </p:cNvPr>
          <p:cNvSpPr>
            <a:spLocks noGrp="1"/>
          </p:cNvSpPr>
          <p:nvPr>
            <p:ph idx="1"/>
          </p:nvPr>
        </p:nvSpPr>
        <p:spPr>
          <a:xfrm>
            <a:off x="357809" y="1086678"/>
            <a:ext cx="10995991" cy="5638799"/>
          </a:xfrm>
        </p:spPr>
        <p:txBody>
          <a:bodyPr>
            <a:normAutofit lnSpcReduction="10000"/>
          </a:bodyPr>
          <a:lstStyle/>
          <a:p>
            <a:r>
              <a:rPr lang="en-US" dirty="0">
                <a:solidFill>
                  <a:srgbClr val="002060"/>
                </a:solidFill>
              </a:rPr>
              <a:t>Once the software testing phase is over and no bugs or errors left in the system then the final deployment process starts. Based on the feedback given by the project manager, the final software is released and checked for deployment issues if any.</a:t>
            </a:r>
          </a:p>
          <a:p>
            <a:r>
              <a:rPr lang="en-US" dirty="0">
                <a:solidFill>
                  <a:srgbClr val="C00000"/>
                </a:solidFill>
              </a:rPr>
              <a:t>Maintenance</a:t>
            </a:r>
          </a:p>
          <a:p>
            <a:r>
              <a:rPr lang="en-US" dirty="0">
                <a:solidFill>
                  <a:srgbClr val="002060"/>
                </a:solidFill>
              </a:rPr>
              <a:t>Once the system is deployed, and customers start using the developed system, following 3 activities occur</a:t>
            </a:r>
          </a:p>
          <a:p>
            <a:endParaRPr lang="en-US" dirty="0">
              <a:solidFill>
                <a:srgbClr val="002060"/>
              </a:solidFill>
            </a:endParaRPr>
          </a:p>
          <a:p>
            <a:r>
              <a:rPr lang="en-US" dirty="0">
                <a:solidFill>
                  <a:srgbClr val="002060"/>
                </a:solidFill>
              </a:rPr>
              <a:t>Bug fixing – bugs are reported because of some scenarios which are not tested at all</a:t>
            </a:r>
          </a:p>
          <a:p>
            <a:r>
              <a:rPr lang="en-US" dirty="0">
                <a:solidFill>
                  <a:srgbClr val="002060"/>
                </a:solidFill>
              </a:rPr>
              <a:t>Upgrade – Upgrading the application to the newer versions of the Software</a:t>
            </a:r>
          </a:p>
          <a:p>
            <a:r>
              <a:rPr lang="en-US" dirty="0">
                <a:solidFill>
                  <a:srgbClr val="002060"/>
                </a:solidFill>
              </a:rPr>
              <a:t>Enhancement – Adding some new features into the existing software</a:t>
            </a:r>
          </a:p>
        </p:txBody>
      </p:sp>
    </p:spTree>
    <p:extLst>
      <p:ext uri="{BB962C8B-B14F-4D97-AF65-F5344CB8AC3E}">
        <p14:creationId xmlns:p14="http://schemas.microsoft.com/office/powerpoint/2010/main" val="1566711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837</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What is SDLC?</vt:lpstr>
      <vt:lpstr>SDLC Phases</vt:lpstr>
      <vt:lpstr> Requirement collection and analysis</vt:lpstr>
      <vt:lpstr> Feasibility study</vt:lpstr>
      <vt:lpstr>Design</vt:lpstr>
      <vt:lpstr>PowerPoint Presentation</vt:lpstr>
      <vt:lpstr>Coding</vt:lpstr>
      <vt:lpstr>Testing</vt:lpstr>
      <vt:lpstr>Installation/Deployment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SDLC?</dc:title>
  <dc:creator>hp</dc:creator>
  <cp:lastModifiedBy>hp</cp:lastModifiedBy>
  <cp:revision>1</cp:revision>
  <dcterms:created xsi:type="dcterms:W3CDTF">2022-08-26T09:58:22Z</dcterms:created>
  <dcterms:modified xsi:type="dcterms:W3CDTF">2022-08-26T10:09:54Z</dcterms:modified>
</cp:coreProperties>
</file>