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3" r:id="rId6"/>
    <p:sldId id="264" r:id="rId7"/>
    <p:sldId id="282" r:id="rId8"/>
    <p:sldId id="265" r:id="rId9"/>
    <p:sldId id="266" r:id="rId10"/>
    <p:sldId id="267" r:id="rId11"/>
    <p:sldId id="268" r:id="rId12"/>
    <p:sldId id="269" r:id="rId13"/>
    <p:sldId id="271" r:id="rId14"/>
    <p:sldId id="272" r:id="rId15"/>
    <p:sldId id="270" r:id="rId16"/>
    <p:sldId id="283" r:id="rId17"/>
    <p:sldId id="276" r:id="rId18"/>
    <p:sldId id="277" r:id="rId19"/>
    <p:sldId id="278" r:id="rId20"/>
    <p:sldId id="279" r:id="rId21"/>
    <p:sldId id="280" r:id="rId22"/>
    <p:sldId id="281"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p:scale>
          <a:sx n="65" d="100"/>
          <a:sy n="65" d="100"/>
        </p:scale>
        <p:origin x="-942" y="-23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7499531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52280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343148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2486447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93877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305268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07579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xmlns="" val="1958213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52176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81561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44455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28719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204496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311089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45287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87711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9B0A4-80F9-4EB3-823B-365860EAAE1F}" type="datetimeFigureOut">
              <a:rPr lang="en-IN" smtClean="0"/>
              <a:pPr/>
              <a:t>19-11-2021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103292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C19B0A4-80F9-4EB3-823B-365860EAAE1F}" type="datetimeFigureOut">
              <a:rPr lang="en-IN" smtClean="0"/>
              <a:pPr/>
              <a:t>19-11-2021</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FF4DDB-979B-4D0A-BFD1-23185C31D445}" type="slidenum">
              <a:rPr lang="en-IN" smtClean="0"/>
              <a:pPr/>
              <a:t>‹#›</a:t>
            </a:fld>
            <a:endParaRPr lang="en-IN"/>
          </a:p>
        </p:txBody>
      </p:sp>
    </p:spTree>
    <p:extLst>
      <p:ext uri="{BB962C8B-B14F-4D97-AF65-F5344CB8AC3E}">
        <p14:creationId xmlns:p14="http://schemas.microsoft.com/office/powerpoint/2010/main" xmlns="" val="39312859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dayscircuits.blogspot.com/2011/12/transistor-amplifier.html"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lprocus.com/lm380-audio-amplifier-working-its-applic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dashf.org/2020/05/06/rc-coupled-amplifier-at-high-frequency-lecture-xxiv-and-xxv/"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lprocus.com/everybody-know-basic-circuits-electronic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watelectronics.com/audio-amplifier-circuit-working-and-applic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lprocus.com/rf-communication-protocol-application/" TargetMode="External"/><Relationship Id="rId2" Type="http://schemas.openxmlformats.org/officeDocument/2006/relationships/hyperlink" Target="https://www.elprocus.com/operational-amplifi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Emitter_follow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lprocus.com/wavelength-to-frequency-frequency-to-wavelength-calculat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281D60-EB8C-4B64-B82C-9A7957B1DDFD}"/>
              </a:ext>
            </a:extLst>
          </p:cNvPr>
          <p:cNvSpPr>
            <a:spLocks noGrp="1"/>
          </p:cNvSpPr>
          <p:nvPr>
            <p:ph type="ctrTitle"/>
          </p:nvPr>
        </p:nvSpPr>
        <p:spPr>
          <a:xfrm>
            <a:off x="98323" y="463602"/>
            <a:ext cx="9144000" cy="720725"/>
          </a:xfrm>
        </p:spPr>
        <p:txBody>
          <a:bodyPr>
            <a:normAutofit fontScale="90000"/>
          </a:bodyPr>
          <a:lstStyle/>
          <a:p>
            <a:r>
              <a:rPr lang="en-IN" dirty="0"/>
              <a:t>RC COUPLED AMPLIFIER</a:t>
            </a:r>
          </a:p>
        </p:txBody>
      </p:sp>
      <p:pic>
        <p:nvPicPr>
          <p:cNvPr id="5" name="Picture 4">
            <a:extLst>
              <a:ext uri="{FF2B5EF4-FFF2-40B4-BE49-F238E27FC236}">
                <a16:creationId xmlns:a16="http://schemas.microsoft.com/office/drawing/2014/main" xmlns="" id="{F792C178-A801-4057-B151-BDB0465DADF7}"/>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2806722" y="1843088"/>
            <a:ext cx="6578556" cy="4775201"/>
          </a:xfrm>
          <a:prstGeom prst="rect">
            <a:avLst/>
          </a:prstGeom>
        </p:spPr>
      </p:pic>
      <p:sp>
        <p:nvSpPr>
          <p:cNvPr id="6" name="TextBox 5">
            <a:extLst>
              <a:ext uri="{FF2B5EF4-FFF2-40B4-BE49-F238E27FC236}">
                <a16:creationId xmlns:a16="http://schemas.microsoft.com/office/drawing/2014/main" xmlns="" id="{91B2E104-6639-41A4-93C5-477D8855CCF9}"/>
              </a:ext>
            </a:extLst>
          </p:cNvPr>
          <p:cNvSpPr txBox="1"/>
          <p:nvPr/>
        </p:nvSpPr>
        <p:spPr>
          <a:xfrm>
            <a:off x="-3319540" y="8619066"/>
            <a:ext cx="5295899" cy="230832"/>
          </a:xfrm>
          <a:prstGeom prst="rect">
            <a:avLst/>
          </a:prstGeom>
          <a:noFill/>
        </p:spPr>
        <p:txBody>
          <a:bodyPr wrap="square" rtlCol="0">
            <a:spAutoFit/>
          </a:bodyPr>
          <a:lstStyle/>
          <a:p>
            <a:r>
              <a:rPr lang="en-IN" sz="900" dirty="0">
                <a:hlinkClick r:id="rId3" tooltip="https://todayscircuits.blogspot.com/2011/12/transistor-amplifier.html"/>
              </a:rPr>
              <a:t>This P</a:t>
            </a:r>
            <a:endParaRPr lang="en-IN" sz="900" dirty="0"/>
          </a:p>
        </p:txBody>
      </p:sp>
    </p:spTree>
    <p:extLst>
      <p:ext uri="{BB962C8B-B14F-4D97-AF65-F5344CB8AC3E}">
        <p14:creationId xmlns:p14="http://schemas.microsoft.com/office/powerpoint/2010/main" xmlns="" val="190925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23FD2-E437-4003-B6B9-BB82CF6116EF}"/>
              </a:ext>
            </a:extLst>
          </p:cNvPr>
          <p:cNvSpPr>
            <a:spLocks noGrp="1"/>
          </p:cNvSpPr>
          <p:nvPr>
            <p:ph type="title"/>
          </p:nvPr>
        </p:nvSpPr>
        <p:spPr/>
        <p:txBody>
          <a:bodyPr/>
          <a:lstStyle/>
          <a:p>
            <a:r>
              <a:rPr lang="en-IN" dirty="0"/>
              <a:t>BANDWIDTH </a:t>
            </a:r>
          </a:p>
        </p:txBody>
      </p:sp>
      <p:sp>
        <p:nvSpPr>
          <p:cNvPr id="3" name="Content Placeholder 2">
            <a:extLst>
              <a:ext uri="{FF2B5EF4-FFF2-40B4-BE49-F238E27FC236}">
                <a16:creationId xmlns:a16="http://schemas.microsoft.com/office/drawing/2014/main" xmlns="" id="{DB5D0650-E715-4BBF-8E5B-804C41530BC0}"/>
              </a:ext>
            </a:extLst>
          </p:cNvPr>
          <p:cNvSpPr>
            <a:spLocks noGrp="1"/>
          </p:cNvSpPr>
          <p:nvPr>
            <p:ph idx="1"/>
          </p:nvPr>
        </p:nvSpPr>
        <p:spPr/>
        <p:txBody>
          <a:bodyPr/>
          <a:lstStyle/>
          <a:p>
            <a:r>
              <a:rPr lang="en-US" b="0" i="0" dirty="0">
                <a:effectLst/>
                <a:latin typeface="Arial" panose="020B0604020202020204" pitchFamily="34" charset="0"/>
              </a:rPr>
              <a:t>The curve which represents the variation of gain of an amplifier with frequency is called the frequency response curve. The bandwidth is measured between the lower half power and upper half power points. P1 point is lower half power and P2 is upper half power respectively. A good audio amplifier must have a bandwidth from 20 Hz to 20 kHz because that is the frequency range that is audible.</a:t>
            </a:r>
            <a:endParaRPr lang="en-IN" dirty="0"/>
          </a:p>
        </p:txBody>
      </p:sp>
    </p:spTree>
    <p:extLst>
      <p:ext uri="{BB962C8B-B14F-4D97-AF65-F5344CB8AC3E}">
        <p14:creationId xmlns:p14="http://schemas.microsoft.com/office/powerpoint/2010/main" xmlns="" val="175410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CD4E8-F58B-476D-B7A0-B38F851624B8}"/>
              </a:ext>
            </a:extLst>
          </p:cNvPr>
          <p:cNvSpPr>
            <a:spLocks noGrp="1"/>
          </p:cNvSpPr>
          <p:nvPr>
            <p:ph type="title"/>
          </p:nvPr>
        </p:nvSpPr>
        <p:spPr/>
        <p:txBody>
          <a:bodyPr/>
          <a:lstStyle/>
          <a:p>
            <a:r>
              <a:rPr lang="en-IN" dirty="0"/>
              <a:t>GAIN</a:t>
            </a:r>
          </a:p>
        </p:txBody>
      </p:sp>
      <p:sp>
        <p:nvSpPr>
          <p:cNvPr id="3" name="Content Placeholder 2">
            <a:extLst>
              <a:ext uri="{FF2B5EF4-FFF2-40B4-BE49-F238E27FC236}">
                <a16:creationId xmlns:a16="http://schemas.microsoft.com/office/drawing/2014/main" xmlns="" id="{75EC00B7-2045-4253-B0FD-D092D492A504}"/>
              </a:ext>
            </a:extLst>
          </p:cNvPr>
          <p:cNvSpPr>
            <a:spLocks noGrp="1"/>
          </p:cNvSpPr>
          <p:nvPr>
            <p:ph idx="1"/>
          </p:nvPr>
        </p:nvSpPr>
        <p:spPr/>
        <p:txBody>
          <a:bodyPr>
            <a:normAutofit fontScale="85000" lnSpcReduction="10000"/>
          </a:bodyPr>
          <a:lstStyle/>
          <a:p>
            <a:pPr algn="just" fontAlgn="base"/>
            <a:r>
              <a:rPr lang="en-US" b="1" i="0" dirty="0">
                <a:effectLst/>
                <a:latin typeface="Arial" panose="020B0604020202020204" pitchFamily="34" charset="0"/>
              </a:rPr>
              <a:t>Gain:</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The gain of an amplifier is defined as the ratio of output power to the input power. Gain can be expressed either in decibel (dB) or in numbers. The gain represents how much an amplifier is able to amplify a signal given to it.</a:t>
            </a:r>
          </a:p>
          <a:p>
            <a:pPr algn="l" fontAlgn="base"/>
            <a:r>
              <a:rPr lang="en-US" b="0" i="0" dirty="0">
                <a:effectLst/>
                <a:latin typeface="Arial" panose="020B0604020202020204" pitchFamily="34" charset="0"/>
              </a:rPr>
              <a:t>The below equation represents a gain in number:</a:t>
            </a:r>
          </a:p>
          <a:p>
            <a:pPr algn="l" fontAlgn="base"/>
            <a:r>
              <a:rPr lang="en-US" b="0" i="0" dirty="0">
                <a:effectLst/>
                <a:latin typeface="Arial" panose="020B0604020202020204" pitchFamily="34" charset="0"/>
              </a:rPr>
              <a:t>G= Pout/Pin</a:t>
            </a:r>
          </a:p>
          <a:p>
            <a:pPr algn="l" fontAlgn="base"/>
            <a:r>
              <a:rPr lang="en-US" b="0" i="0" dirty="0">
                <a:effectLst/>
                <a:latin typeface="Arial" panose="020B0604020202020204" pitchFamily="34" charset="0"/>
              </a:rPr>
              <a:t>Where Pout is the output power of an amplifier</a:t>
            </a:r>
          </a:p>
          <a:p>
            <a:pPr algn="l" fontAlgn="base"/>
            <a:r>
              <a:rPr lang="en-US" b="0" i="0" dirty="0">
                <a:effectLst/>
                <a:latin typeface="Arial" panose="020B0604020202020204" pitchFamily="34" charset="0"/>
              </a:rPr>
              <a:t>The pin is the input power of an amplifier</a:t>
            </a:r>
          </a:p>
          <a:p>
            <a:pPr algn="l" fontAlgn="base"/>
            <a:r>
              <a:rPr lang="en-US" b="0" i="0" dirty="0">
                <a:effectLst/>
                <a:latin typeface="Arial" panose="020B0604020202020204" pitchFamily="34" charset="0"/>
              </a:rPr>
              <a:t>The equation below represents a gain in decibel (DB):</a:t>
            </a:r>
          </a:p>
          <a:p>
            <a:pPr algn="l" fontAlgn="base"/>
            <a:r>
              <a:rPr lang="en-US" b="0" i="0" dirty="0">
                <a:effectLst/>
                <a:latin typeface="Arial" panose="020B0604020202020204" pitchFamily="34" charset="0"/>
              </a:rPr>
              <a:t>Gain in DB= 10log (Pout/Pin)</a:t>
            </a:r>
          </a:p>
          <a:p>
            <a:pPr algn="just" fontAlgn="base"/>
            <a:r>
              <a:rPr lang="en-US" b="0" i="0" dirty="0">
                <a:effectLst/>
                <a:latin typeface="Arial" panose="020B0604020202020204" pitchFamily="34" charset="0"/>
              </a:rPr>
              <a:t>Gain can also be expressed in voltage and current. The gain in voltage is the ratio of the output voltage to the input voltage and gain in current is ratio of output current to the input current. The equation for gain in voltage and current is shown below</a:t>
            </a:r>
          </a:p>
        </p:txBody>
      </p:sp>
    </p:spTree>
    <p:extLst>
      <p:ext uri="{BB962C8B-B14F-4D97-AF65-F5344CB8AC3E}">
        <p14:creationId xmlns:p14="http://schemas.microsoft.com/office/powerpoint/2010/main" xmlns="" val="82949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AA02D-3AAA-49A7-ACE4-0AF038E7C743}"/>
              </a:ext>
            </a:extLst>
          </p:cNvPr>
          <p:cNvSpPr>
            <a:spLocks noGrp="1"/>
          </p:cNvSpPr>
          <p:nvPr>
            <p:ph type="title"/>
          </p:nvPr>
        </p:nvSpPr>
        <p:spPr/>
        <p:txBody>
          <a:bodyPr/>
          <a:lstStyle/>
          <a:p>
            <a:r>
              <a:rPr lang="en-IN" dirty="0"/>
              <a:t>High input impedance</a:t>
            </a:r>
          </a:p>
        </p:txBody>
      </p:sp>
      <p:sp>
        <p:nvSpPr>
          <p:cNvPr id="3" name="Content Placeholder 2">
            <a:extLst>
              <a:ext uri="{FF2B5EF4-FFF2-40B4-BE49-F238E27FC236}">
                <a16:creationId xmlns:a16="http://schemas.microsoft.com/office/drawing/2014/main" xmlns="" id="{6DA72F8B-A66F-4460-B99C-081EEF74AF42}"/>
              </a:ext>
            </a:extLst>
          </p:cNvPr>
          <p:cNvSpPr>
            <a:spLocks noGrp="1"/>
          </p:cNvSpPr>
          <p:nvPr>
            <p:ph idx="1"/>
          </p:nvPr>
        </p:nvSpPr>
        <p:spPr/>
        <p:txBody>
          <a:bodyPr>
            <a:normAutofit lnSpcReduction="10000"/>
          </a:bodyPr>
          <a:lstStyle/>
          <a:p>
            <a:pPr algn="just" fontAlgn="base"/>
            <a:r>
              <a:rPr lang="en-US" b="0" i="0" dirty="0">
                <a:effectLst/>
                <a:latin typeface="Arial" panose="020B0604020202020204" pitchFamily="34" charset="0"/>
              </a:rPr>
              <a:t>Gain in voltage= output voltage/ input voltage</a:t>
            </a:r>
          </a:p>
          <a:p>
            <a:pPr algn="just" fontAlgn="base"/>
            <a:r>
              <a:rPr lang="en-US" b="0" i="0" dirty="0">
                <a:effectLst/>
                <a:latin typeface="Arial" panose="020B0604020202020204" pitchFamily="34" charset="0"/>
              </a:rPr>
              <a:t>Gain in current= output current/ input current</a:t>
            </a:r>
          </a:p>
          <a:p>
            <a:pPr algn="just" fontAlgn="base"/>
            <a:r>
              <a:rPr lang="en-US" b="1" i="0" dirty="0">
                <a:effectLst/>
                <a:latin typeface="Arial" panose="020B0604020202020204" pitchFamily="34" charset="0"/>
              </a:rPr>
              <a:t>High Input Impedance:</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Input impedance is the impedance that is offered by an amplifier circuit when it is connected to the voltage source. The transistor amplifier must have high input impedance in order to prevent it from loading the input voltage source. So that is the reason for having high impedance in the amplifier.</a:t>
            </a:r>
          </a:p>
          <a:p>
            <a:pPr algn="just" fontAlgn="base"/>
            <a:r>
              <a:rPr lang="en-US" b="1" i="0" dirty="0">
                <a:effectLst/>
                <a:latin typeface="Arial" panose="020B0604020202020204" pitchFamily="34" charset="0"/>
              </a:rPr>
              <a:t>Noise:</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Noise refers to unwanted fluctuation or frequencies present in a signal. It may be due to the interaction between two or more signals present in a system, component failures, design flaws, external interference, or maybe by virtue of certain components used in the amplifier circuit.</a:t>
            </a:r>
          </a:p>
        </p:txBody>
      </p:sp>
    </p:spTree>
    <p:extLst>
      <p:ext uri="{BB962C8B-B14F-4D97-AF65-F5344CB8AC3E}">
        <p14:creationId xmlns:p14="http://schemas.microsoft.com/office/powerpoint/2010/main" xmlns="" val="979400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1E125-1662-4BDF-8DD5-C95D761C137B}"/>
              </a:ext>
            </a:extLst>
          </p:cNvPr>
          <p:cNvSpPr>
            <a:spLocks noGrp="1"/>
          </p:cNvSpPr>
          <p:nvPr>
            <p:ph type="title"/>
          </p:nvPr>
        </p:nvSpPr>
        <p:spPr/>
        <p:txBody>
          <a:bodyPr/>
          <a:lstStyle/>
          <a:p>
            <a:r>
              <a:rPr lang="en-IN" dirty="0"/>
              <a:t>EFFICIENCY</a:t>
            </a:r>
          </a:p>
        </p:txBody>
      </p:sp>
      <p:sp>
        <p:nvSpPr>
          <p:cNvPr id="3" name="Content Placeholder 2">
            <a:extLst>
              <a:ext uri="{FF2B5EF4-FFF2-40B4-BE49-F238E27FC236}">
                <a16:creationId xmlns:a16="http://schemas.microsoft.com/office/drawing/2014/main" xmlns="" id="{D6199277-BAF9-48F6-970C-D73E0D518FE7}"/>
              </a:ext>
            </a:extLst>
          </p:cNvPr>
          <p:cNvSpPr>
            <a:spLocks noGrp="1"/>
          </p:cNvSpPr>
          <p:nvPr>
            <p:ph idx="1"/>
          </p:nvPr>
        </p:nvSpPr>
        <p:spPr/>
        <p:txBody>
          <a:bodyPr>
            <a:normAutofit fontScale="92500" lnSpcReduction="10000"/>
          </a:bodyPr>
          <a:lstStyle/>
          <a:p>
            <a:pPr algn="just" fontAlgn="base"/>
            <a:r>
              <a:rPr lang="en-US" b="1" i="0" dirty="0">
                <a:effectLst/>
                <a:latin typeface="Arial" panose="020B0604020202020204" pitchFamily="34" charset="0"/>
              </a:rPr>
              <a:t>Efficiency:</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The Efficiency of an amplifier represents how an amplifier can utilize the power supply efficiently. And also measures how much power from the power supply is gainfully converted at the output.</a:t>
            </a:r>
          </a:p>
          <a:p>
            <a:pPr algn="just" fontAlgn="base"/>
            <a:r>
              <a:rPr lang="en-US" b="0" i="0" dirty="0">
                <a:effectLst/>
                <a:latin typeface="Arial" panose="020B0604020202020204" pitchFamily="34" charset="0"/>
              </a:rPr>
              <a:t>Efficiency is usually expressed in percentage and the equation for efficiency is given as (Pout/ Ps) x 100. Where Pout is the power output and Ps is the power drawn from the power supply.</a:t>
            </a:r>
          </a:p>
          <a:p>
            <a:pPr algn="just" fontAlgn="base"/>
            <a:r>
              <a:rPr lang="en-US" b="0" i="0" dirty="0">
                <a:effectLst/>
                <a:latin typeface="Arial" panose="020B0604020202020204" pitchFamily="34" charset="0"/>
              </a:rPr>
              <a:t>A Class A transistor amplifier has 25% efficiency and provides excellent signal reproduction but the efficiency is very low. Class C amplifier has efficiency up to 90%, but the signal reproduction is bad. Class AB stands in between class A and class C amplifiers so it is commonly used in </a:t>
            </a:r>
            <a:r>
              <a:rPr lang="en-US" b="0" i="0" u="none" strike="noStrike" dirty="0">
                <a:effectLst/>
                <a:latin typeface="inherit"/>
                <a:hlinkClick r:id="rId2">
                  <a:extLst>
                    <a:ext uri="{A12FA001-AC4F-418D-AE19-62706E023703}">
                      <ahyp:hlinkClr xmlns:ahyp="http://schemas.microsoft.com/office/drawing/2018/hyperlinkcolor" xmlns="" val="tx"/>
                    </a:ext>
                  </a:extLst>
                </a:hlinkClick>
              </a:rPr>
              <a:t>audio amplifier </a:t>
            </a:r>
            <a:r>
              <a:rPr lang="en-US" b="0" i="0" dirty="0">
                <a:effectLst/>
                <a:latin typeface="Arial" panose="020B0604020202020204" pitchFamily="34" charset="0"/>
              </a:rPr>
              <a:t>applications. This amplifier has an efficiency of up to 55%.</a:t>
            </a:r>
          </a:p>
          <a:p>
            <a:pPr algn="just" fontAlgn="base"/>
            <a:r>
              <a:rPr lang="en-US" b="1" i="0" dirty="0">
                <a:effectLst/>
                <a:latin typeface="Arial" panose="020B0604020202020204" pitchFamily="34" charset="0"/>
              </a:rPr>
              <a:t>Slew Rate: </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The slew rate of an amplifier is the maximum rate of change of output per unit time. It represents how rapidly the output of an amplifier can be changed in response to change in the input</a:t>
            </a:r>
          </a:p>
        </p:txBody>
      </p:sp>
    </p:spTree>
    <p:extLst>
      <p:ext uri="{BB962C8B-B14F-4D97-AF65-F5344CB8AC3E}">
        <p14:creationId xmlns:p14="http://schemas.microsoft.com/office/powerpoint/2010/main" xmlns="" val="1809479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DBE62-6700-4FCB-8149-A4EB6C1F3D00}"/>
              </a:ext>
            </a:extLst>
          </p:cNvPr>
          <p:cNvSpPr>
            <a:spLocks noGrp="1"/>
          </p:cNvSpPr>
          <p:nvPr>
            <p:ph type="title"/>
          </p:nvPr>
        </p:nvSpPr>
        <p:spPr/>
        <p:txBody>
          <a:bodyPr/>
          <a:lstStyle/>
          <a:p>
            <a:r>
              <a:rPr lang="en-IN" dirty="0"/>
              <a:t>                    STABILITY</a:t>
            </a:r>
          </a:p>
        </p:txBody>
      </p:sp>
      <p:sp>
        <p:nvSpPr>
          <p:cNvPr id="3" name="Content Placeholder 2">
            <a:extLst>
              <a:ext uri="{FF2B5EF4-FFF2-40B4-BE49-F238E27FC236}">
                <a16:creationId xmlns:a16="http://schemas.microsoft.com/office/drawing/2014/main" xmlns="" id="{F6804760-6A7A-4074-8018-04C154C9D324}"/>
              </a:ext>
            </a:extLst>
          </p:cNvPr>
          <p:cNvSpPr>
            <a:spLocks noGrp="1"/>
          </p:cNvSpPr>
          <p:nvPr>
            <p:ph idx="1"/>
          </p:nvPr>
        </p:nvSpPr>
        <p:spPr/>
        <p:txBody>
          <a:bodyPr/>
          <a:lstStyle/>
          <a:p>
            <a:pPr algn="just" fontAlgn="base"/>
            <a:r>
              <a:rPr lang="en-US" b="1" i="0" dirty="0">
                <a:effectLst/>
                <a:latin typeface="Arial" panose="020B0604020202020204" pitchFamily="34" charset="0"/>
              </a:rPr>
              <a:t>Stability:</a:t>
            </a:r>
            <a:endParaRPr lang="en-US" b="0" i="0" dirty="0">
              <a:effectLst/>
              <a:latin typeface="Arial" panose="020B0604020202020204" pitchFamily="34" charset="0"/>
            </a:endParaRPr>
          </a:p>
          <a:p>
            <a:pPr algn="just" fontAlgn="base"/>
            <a:r>
              <a:rPr lang="en-US" b="0" i="0" dirty="0">
                <a:effectLst/>
                <a:latin typeface="Arial" panose="020B0604020202020204" pitchFamily="34" charset="0"/>
              </a:rPr>
              <a:t>Stability is the capacity of an amplifier to resist oscillations. Usually, stability problems occur during high-frequency operations, close to 20 kHz in case of audio amplifiers. The oscillations may be of high or low amplitude.</a:t>
            </a:r>
          </a:p>
          <a:p>
            <a:r>
              <a:rPr lang="en-US" dirty="0"/>
              <a:t/>
            </a:r>
            <a:br>
              <a:rPr lang="en-US" dirty="0"/>
            </a:br>
            <a:endParaRPr lang="en-IN" dirty="0"/>
          </a:p>
        </p:txBody>
      </p:sp>
    </p:spTree>
    <p:extLst>
      <p:ext uri="{BB962C8B-B14F-4D97-AF65-F5344CB8AC3E}">
        <p14:creationId xmlns:p14="http://schemas.microsoft.com/office/powerpoint/2010/main" xmlns="" val="309974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E2BF0C-B898-4166-B532-D45F05ECBF73}"/>
              </a:ext>
            </a:extLst>
          </p:cNvPr>
          <p:cNvSpPr>
            <a:spLocks noGrp="1"/>
          </p:cNvSpPr>
          <p:nvPr>
            <p:ph type="title"/>
          </p:nvPr>
        </p:nvSpPr>
        <p:spPr/>
        <p:txBody>
          <a:bodyPr/>
          <a:lstStyle/>
          <a:p>
            <a:r>
              <a:rPr lang="en-IN" dirty="0"/>
              <a:t>                       BANDWIDTH </a:t>
            </a:r>
          </a:p>
        </p:txBody>
      </p:sp>
      <p:pic>
        <p:nvPicPr>
          <p:cNvPr id="5" name="Content Placeholder 4">
            <a:extLst>
              <a:ext uri="{FF2B5EF4-FFF2-40B4-BE49-F238E27FC236}">
                <a16:creationId xmlns:a16="http://schemas.microsoft.com/office/drawing/2014/main" xmlns="" id="{B68F0BB4-2596-4B2E-8F84-FB8F133F81A3}"/>
              </a:ext>
            </a:extLst>
          </p:cNvPr>
          <p:cNvPicPr>
            <a:picLocks noGrp="1" noChangeAspect="1"/>
          </p:cNvPicPr>
          <p:nvPr>
            <p:ph idx="1"/>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3313112" y="2658777"/>
            <a:ext cx="4876800" cy="2615184"/>
          </a:xfrm>
        </p:spPr>
      </p:pic>
    </p:spTree>
    <p:extLst>
      <p:ext uri="{BB962C8B-B14F-4D97-AF65-F5344CB8AC3E}">
        <p14:creationId xmlns:p14="http://schemas.microsoft.com/office/powerpoint/2010/main" xmlns="" val="163165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FD040C-AD5F-4A72-B24A-983C99D4138A}"/>
              </a:ext>
            </a:extLst>
          </p:cNvPr>
          <p:cNvSpPr>
            <a:spLocks noGrp="1"/>
          </p:cNvSpPr>
          <p:nvPr>
            <p:ph type="title"/>
          </p:nvPr>
        </p:nvSpPr>
        <p:spPr/>
        <p:txBody>
          <a:bodyPr/>
          <a:lstStyle/>
          <a:p>
            <a:r>
              <a:rPr lang="en-IN" dirty="0"/>
              <a:t>FREQUENCY RESPONSE OF RC COUPLED AMPLIFIER</a:t>
            </a:r>
          </a:p>
        </p:txBody>
      </p:sp>
      <p:sp>
        <p:nvSpPr>
          <p:cNvPr id="3" name="Content Placeholder 2">
            <a:extLst>
              <a:ext uri="{FF2B5EF4-FFF2-40B4-BE49-F238E27FC236}">
                <a16:creationId xmlns:a16="http://schemas.microsoft.com/office/drawing/2014/main" xmlns="" id="{9FC9106E-04FE-43CE-9B04-79962E448EAE}"/>
              </a:ext>
            </a:extLst>
          </p:cNvPr>
          <p:cNvSpPr>
            <a:spLocks noGrp="1"/>
          </p:cNvSpPr>
          <p:nvPr>
            <p:ph idx="1"/>
          </p:nvPr>
        </p:nvSpPr>
        <p:spPr>
          <a:xfrm>
            <a:off x="2761023" y="5535562"/>
            <a:ext cx="15248557" cy="4690564"/>
          </a:xfrm>
        </p:spPr>
        <p:txBody>
          <a:bodyPr/>
          <a:lstStyle/>
          <a:p>
            <a:endParaRPr lang="en-IN"/>
          </a:p>
        </p:txBody>
      </p:sp>
      <p:sp>
        <p:nvSpPr>
          <p:cNvPr id="4" name="Rectangle 1">
            <a:extLst>
              <a:ext uri="{FF2B5EF4-FFF2-40B4-BE49-F238E27FC236}">
                <a16:creationId xmlns:a16="http://schemas.microsoft.com/office/drawing/2014/main" xmlns="" id="{31CCC813-9875-4216-860F-F90D87A44B7C}"/>
              </a:ext>
            </a:extLst>
          </p:cNvPr>
          <p:cNvSpPr>
            <a:spLocks noChangeArrowheads="1"/>
          </p:cNvSpPr>
          <p:nvPr/>
        </p:nvSpPr>
        <p:spPr bwMode="auto">
          <a:xfrm>
            <a:off x="2075222" y="3460285"/>
            <a:ext cx="18349878" cy="538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Frequency Response of RC Coupled Amplifier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Frequency response curve is a graph that indicates the relationship between voltage gain and function of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freq</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0" name="Picture 2" descr="Frequency Response">
            <a:extLst>
              <a:ext uri="{FF2B5EF4-FFF2-40B4-BE49-F238E27FC236}">
                <a16:creationId xmlns:a16="http://schemas.microsoft.com/office/drawing/2014/main" xmlns="" id="{9171F16E-B40F-456E-8C26-812E7373566A}"/>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02221" y="2148449"/>
            <a:ext cx="7167921" cy="42411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254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A2727-DB37-46EE-B724-CD3FB1BD0243}"/>
              </a:ext>
            </a:extLst>
          </p:cNvPr>
          <p:cNvSpPr>
            <a:spLocks noGrp="1"/>
          </p:cNvSpPr>
          <p:nvPr>
            <p:ph type="title"/>
          </p:nvPr>
        </p:nvSpPr>
        <p:spPr/>
        <p:txBody>
          <a:bodyPr/>
          <a:lstStyle/>
          <a:p>
            <a:r>
              <a:rPr lang="en-IN" dirty="0"/>
              <a:t>LOW FREQUENCY (below 50 HZ)</a:t>
            </a:r>
          </a:p>
        </p:txBody>
      </p:sp>
      <p:sp>
        <p:nvSpPr>
          <p:cNvPr id="3" name="Content Placeholder 2">
            <a:extLst>
              <a:ext uri="{FF2B5EF4-FFF2-40B4-BE49-F238E27FC236}">
                <a16:creationId xmlns:a16="http://schemas.microsoft.com/office/drawing/2014/main" xmlns="" id="{00395E09-F46E-4065-AC9D-D8A0373CFA83}"/>
              </a:ext>
            </a:extLst>
          </p:cNvPr>
          <p:cNvSpPr>
            <a:spLocks noGrp="1"/>
          </p:cNvSpPr>
          <p:nvPr>
            <p:ph idx="1"/>
          </p:nvPr>
        </p:nvSpPr>
        <p:spPr/>
        <p:txBody>
          <a:bodyPr/>
          <a:lstStyle/>
          <a:p>
            <a:pPr algn="l"/>
            <a:r>
              <a:rPr lang="en-US" b="0" i="0" dirty="0">
                <a:effectLst/>
                <a:latin typeface="Arial" panose="020B0604020202020204" pitchFamily="34" charset="0"/>
              </a:rPr>
              <a:t>At Low frequencies (i.e. below 50 Hz)</a:t>
            </a:r>
          </a:p>
          <a:p>
            <a:pPr algn="just"/>
            <a:r>
              <a:rPr lang="en-US" b="0" i="0" dirty="0">
                <a:effectLst/>
                <a:latin typeface="Arial" panose="020B0604020202020204" pitchFamily="34" charset="0"/>
              </a:rPr>
              <a:t>The capacitive reactance is inversely proportional to the frequency. At low frequencies, the reactance is quite high. The reactance of input capacitor </a:t>
            </a:r>
            <a:r>
              <a:rPr lang="en-US" b="0" i="0" dirty="0" err="1">
                <a:effectLst/>
                <a:latin typeface="Arial" panose="020B0604020202020204" pitchFamily="34" charset="0"/>
              </a:rPr>
              <a:t>C</a:t>
            </a:r>
            <a:r>
              <a:rPr lang="en-US" b="0" i="0" baseline="-25000" dirty="0" err="1">
                <a:effectLst/>
                <a:latin typeface="Arial" panose="020B0604020202020204" pitchFamily="34" charset="0"/>
              </a:rPr>
              <a:t>in</a:t>
            </a:r>
            <a:r>
              <a:rPr lang="en-US" b="0" i="0" dirty="0">
                <a:effectLst/>
                <a:latin typeface="Arial" panose="020B0604020202020204" pitchFamily="34" charset="0"/>
              </a:rPr>
              <a:t> and the coupling capacitor C</a:t>
            </a:r>
            <a:r>
              <a:rPr lang="en-US" b="0" i="0" baseline="-25000" dirty="0">
                <a:effectLst/>
                <a:latin typeface="Arial" panose="020B0604020202020204" pitchFamily="34" charset="0"/>
              </a:rPr>
              <a:t>C</a:t>
            </a:r>
            <a:r>
              <a:rPr lang="en-US" b="0" i="0" dirty="0">
                <a:effectLst/>
                <a:latin typeface="Arial" panose="020B0604020202020204" pitchFamily="34" charset="0"/>
              </a:rPr>
              <a:t> are so high that only small part of the input signal is allowed. The reactance of the emitter by pass capacitor C</a:t>
            </a:r>
            <a:r>
              <a:rPr lang="en-US" b="0" i="0" baseline="-25000" dirty="0">
                <a:effectLst/>
                <a:latin typeface="Arial" panose="020B0604020202020204" pitchFamily="34" charset="0"/>
              </a:rPr>
              <a:t>E</a:t>
            </a:r>
            <a:r>
              <a:rPr lang="en-US" b="0" i="0" dirty="0">
                <a:effectLst/>
                <a:latin typeface="Arial" panose="020B0604020202020204" pitchFamily="34" charset="0"/>
              </a:rPr>
              <a:t> is also very high during low frequencies. Hence it cannot shunt the emitter resistance effectively. With all these factors, the voltage gain rolls off at low frequencies.</a:t>
            </a:r>
          </a:p>
        </p:txBody>
      </p:sp>
    </p:spTree>
    <p:extLst>
      <p:ext uri="{BB962C8B-B14F-4D97-AF65-F5344CB8AC3E}">
        <p14:creationId xmlns:p14="http://schemas.microsoft.com/office/powerpoint/2010/main" xmlns="" val="1946563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330774-D304-4983-9A12-1A35927EA61E}"/>
              </a:ext>
            </a:extLst>
          </p:cNvPr>
          <p:cNvSpPr>
            <a:spLocks noGrp="1"/>
          </p:cNvSpPr>
          <p:nvPr>
            <p:ph type="title"/>
          </p:nvPr>
        </p:nvSpPr>
        <p:spPr/>
        <p:txBody>
          <a:bodyPr/>
          <a:lstStyle/>
          <a:p>
            <a:r>
              <a:rPr lang="en-IN" dirty="0"/>
              <a:t>HIGH FREQUENCY (ABOVE 20 KHZ)</a:t>
            </a:r>
          </a:p>
        </p:txBody>
      </p:sp>
      <p:sp>
        <p:nvSpPr>
          <p:cNvPr id="3" name="Content Placeholder 2">
            <a:extLst>
              <a:ext uri="{FF2B5EF4-FFF2-40B4-BE49-F238E27FC236}">
                <a16:creationId xmlns:a16="http://schemas.microsoft.com/office/drawing/2014/main" xmlns="" id="{08A81D71-1430-47B2-9DA0-3FC7B3DBCD57}"/>
              </a:ext>
            </a:extLst>
          </p:cNvPr>
          <p:cNvSpPr>
            <a:spLocks noGrp="1"/>
          </p:cNvSpPr>
          <p:nvPr>
            <p:ph idx="1"/>
          </p:nvPr>
        </p:nvSpPr>
        <p:spPr/>
        <p:txBody>
          <a:bodyPr/>
          <a:lstStyle/>
          <a:p>
            <a:pPr algn="l"/>
            <a:r>
              <a:rPr lang="en-US" b="0" i="0" dirty="0">
                <a:solidFill>
                  <a:schemeClr val="tx1">
                    <a:lumMod val="95000"/>
                  </a:schemeClr>
                </a:solidFill>
                <a:effectLst/>
                <a:latin typeface="Arial" panose="020B0604020202020204" pitchFamily="34" charset="0"/>
              </a:rPr>
              <a:t>At High frequencies (i.e. above 20 </a:t>
            </a:r>
            <a:r>
              <a:rPr lang="en-US" b="0" i="0" dirty="0" err="1">
                <a:solidFill>
                  <a:schemeClr val="tx1">
                    <a:lumMod val="95000"/>
                  </a:schemeClr>
                </a:solidFill>
                <a:effectLst/>
                <a:latin typeface="Arial" panose="020B0604020202020204" pitchFamily="34" charset="0"/>
              </a:rPr>
              <a:t>KHz</a:t>
            </a:r>
            <a:r>
              <a:rPr lang="en-US" b="0" i="0" dirty="0">
                <a:solidFill>
                  <a:schemeClr val="tx1">
                    <a:lumMod val="95000"/>
                  </a:schemeClr>
                </a:solidFill>
                <a:effectLst/>
                <a:latin typeface="Arial" panose="020B0604020202020204" pitchFamily="34" charset="0"/>
              </a:rPr>
              <a:t>)</a:t>
            </a:r>
          </a:p>
          <a:p>
            <a:pPr algn="just"/>
            <a:r>
              <a:rPr lang="en-US" b="0" i="0" dirty="0">
                <a:solidFill>
                  <a:schemeClr val="tx1">
                    <a:lumMod val="95000"/>
                  </a:schemeClr>
                </a:solidFill>
                <a:effectLst/>
                <a:latin typeface="Arial" panose="020B0604020202020204" pitchFamily="34" charset="0"/>
              </a:rPr>
              <a:t>Again considering the same point, we know that the capacitive reactance is low at high frequencies. So, a capacitor behaves as a short circuit, at high frequencies. As a result of this, the loading effect of the next stage increases, which reduces the voltage gain. Along with this, as the capacitance of emitter diode decreases, it increases the base current of the transistor due to which the current gain (β) reduces. Hence the voltage gain rolls off at high frequencies.</a:t>
            </a:r>
          </a:p>
        </p:txBody>
      </p:sp>
    </p:spTree>
    <p:extLst>
      <p:ext uri="{BB962C8B-B14F-4D97-AF65-F5344CB8AC3E}">
        <p14:creationId xmlns:p14="http://schemas.microsoft.com/office/powerpoint/2010/main" xmlns="" val="45684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D58344-0620-45CC-A44B-F3FD1F612D09}"/>
              </a:ext>
            </a:extLst>
          </p:cNvPr>
          <p:cNvSpPr>
            <a:spLocks noGrp="1"/>
          </p:cNvSpPr>
          <p:nvPr>
            <p:ph type="title"/>
          </p:nvPr>
        </p:nvSpPr>
        <p:spPr/>
        <p:txBody>
          <a:bodyPr/>
          <a:lstStyle/>
          <a:p>
            <a:r>
              <a:rPr lang="en-IN" dirty="0"/>
              <a:t>MID FREQUENCY (50HZ to 20KHZ)</a:t>
            </a:r>
          </a:p>
        </p:txBody>
      </p:sp>
      <p:sp>
        <p:nvSpPr>
          <p:cNvPr id="3" name="Content Placeholder 2">
            <a:extLst>
              <a:ext uri="{FF2B5EF4-FFF2-40B4-BE49-F238E27FC236}">
                <a16:creationId xmlns:a16="http://schemas.microsoft.com/office/drawing/2014/main" xmlns="" id="{32A9C3FA-EDE2-4868-9050-EBA47744A606}"/>
              </a:ext>
            </a:extLst>
          </p:cNvPr>
          <p:cNvSpPr>
            <a:spLocks noGrp="1"/>
          </p:cNvSpPr>
          <p:nvPr>
            <p:ph idx="1"/>
          </p:nvPr>
        </p:nvSpPr>
        <p:spPr/>
        <p:txBody>
          <a:bodyPr/>
          <a:lstStyle/>
          <a:p>
            <a:pPr algn="l"/>
            <a:r>
              <a:rPr lang="en-US" b="0" i="0" dirty="0">
                <a:solidFill>
                  <a:schemeClr val="tx1">
                    <a:lumMod val="95000"/>
                  </a:schemeClr>
                </a:solidFill>
                <a:effectLst/>
                <a:latin typeface="Arial" panose="020B0604020202020204" pitchFamily="34" charset="0"/>
              </a:rPr>
              <a:t>At Mid-frequencies (i.e. 50 Hz to 20 </a:t>
            </a:r>
            <a:r>
              <a:rPr lang="en-US" b="0" i="0" dirty="0" err="1">
                <a:solidFill>
                  <a:schemeClr val="tx1">
                    <a:lumMod val="95000"/>
                  </a:schemeClr>
                </a:solidFill>
                <a:effectLst/>
                <a:latin typeface="Arial" panose="020B0604020202020204" pitchFamily="34" charset="0"/>
              </a:rPr>
              <a:t>KHz</a:t>
            </a:r>
            <a:r>
              <a:rPr lang="en-US" b="0" i="0" dirty="0">
                <a:solidFill>
                  <a:schemeClr val="tx1">
                    <a:lumMod val="95000"/>
                  </a:schemeClr>
                </a:solidFill>
                <a:effectLst/>
                <a:latin typeface="Arial" panose="020B0604020202020204" pitchFamily="34" charset="0"/>
              </a:rPr>
              <a:t>)</a:t>
            </a:r>
          </a:p>
          <a:p>
            <a:pPr algn="just"/>
            <a:r>
              <a:rPr lang="en-US" b="0" i="0" dirty="0">
                <a:solidFill>
                  <a:schemeClr val="tx1">
                    <a:lumMod val="95000"/>
                  </a:schemeClr>
                </a:solidFill>
                <a:effectLst/>
                <a:latin typeface="Arial" panose="020B0604020202020204" pitchFamily="34" charset="0"/>
              </a:rPr>
              <a:t>The voltage gain of the capacitors is maintained constant in this range of frequencies, as shown in figure. If the frequency increases, the reactance of the capacitor C</a:t>
            </a:r>
            <a:r>
              <a:rPr lang="en-US" b="0" i="0" baseline="-25000" dirty="0">
                <a:solidFill>
                  <a:schemeClr val="tx1">
                    <a:lumMod val="95000"/>
                  </a:schemeClr>
                </a:solidFill>
                <a:effectLst/>
                <a:latin typeface="Arial" panose="020B0604020202020204" pitchFamily="34" charset="0"/>
              </a:rPr>
              <a:t>C</a:t>
            </a:r>
            <a:r>
              <a:rPr lang="en-US" b="0" i="0" dirty="0">
                <a:solidFill>
                  <a:schemeClr val="tx1">
                    <a:lumMod val="95000"/>
                  </a:schemeClr>
                </a:solidFill>
                <a:effectLst/>
                <a:latin typeface="Arial" panose="020B0604020202020204" pitchFamily="34" charset="0"/>
              </a:rPr>
              <a:t> decreases which tends to increase the gain. But this lower capacitance reactive increases the loading effect of the next stage by which there is a reduction in gain.</a:t>
            </a:r>
          </a:p>
          <a:p>
            <a:pPr algn="just"/>
            <a:r>
              <a:rPr lang="en-US" b="0" i="0" dirty="0">
                <a:solidFill>
                  <a:schemeClr val="tx1">
                    <a:lumMod val="95000"/>
                  </a:schemeClr>
                </a:solidFill>
                <a:effectLst/>
                <a:latin typeface="Arial" panose="020B0604020202020204" pitchFamily="34" charset="0"/>
              </a:rPr>
              <a:t>Due to these two factors, the gain is maintained constant.</a:t>
            </a:r>
          </a:p>
        </p:txBody>
      </p:sp>
    </p:spTree>
    <p:extLst>
      <p:ext uri="{BB962C8B-B14F-4D97-AF65-F5344CB8AC3E}">
        <p14:creationId xmlns:p14="http://schemas.microsoft.com/office/powerpoint/2010/main" xmlns="" val="389385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FD27E-35D7-4FAB-A3AC-FA20398FD112}"/>
              </a:ext>
            </a:extLst>
          </p:cNvPr>
          <p:cNvSpPr>
            <a:spLocks noGrp="1"/>
          </p:cNvSpPr>
          <p:nvPr>
            <p:ph type="title"/>
          </p:nvPr>
        </p:nvSpPr>
        <p:spPr/>
        <p:txBody>
          <a:bodyPr/>
          <a:lstStyle/>
          <a:p>
            <a:r>
              <a:rPr lang="en-IN" dirty="0"/>
              <a:t>What is amplification</a:t>
            </a:r>
          </a:p>
        </p:txBody>
      </p:sp>
      <p:sp>
        <p:nvSpPr>
          <p:cNvPr id="3" name="Content Placeholder 2">
            <a:extLst>
              <a:ext uri="{FF2B5EF4-FFF2-40B4-BE49-F238E27FC236}">
                <a16:creationId xmlns:a16="http://schemas.microsoft.com/office/drawing/2014/main" xmlns="" id="{2D31127F-23A0-4FF6-A214-5429AE955A7D}"/>
              </a:ext>
            </a:extLst>
          </p:cNvPr>
          <p:cNvSpPr>
            <a:spLocks noGrp="1"/>
          </p:cNvSpPr>
          <p:nvPr>
            <p:ph idx="1"/>
          </p:nvPr>
        </p:nvSpPr>
        <p:spPr/>
        <p:txBody>
          <a:bodyPr/>
          <a:lstStyle/>
          <a:p>
            <a:r>
              <a:rPr lang="en-US" b="0" i="0" dirty="0">
                <a:effectLst/>
                <a:latin typeface="Arial" panose="020B0604020202020204" pitchFamily="34" charset="0"/>
              </a:rPr>
              <a:t>Amplification is a process of increasing the signal strength by increasing the amplitude of a given signal without changing its characteristics.  An RC coupled amplifier is a part of a multistage amplifier wherein different stages of amplifiers are connected using a combination of a resistor and a capacitor. An amplifier circuit is one of the </a:t>
            </a:r>
            <a:r>
              <a:rPr lang="en-US" b="0" i="0" u="none" strike="noStrike" dirty="0">
                <a:effectLst/>
                <a:latin typeface="Arial" panose="020B0604020202020204" pitchFamily="34" charset="0"/>
                <a:hlinkClick r:id="rId2">
                  <a:extLst>
                    <a:ext uri="{A12FA001-AC4F-418D-AE19-62706E023703}">
                      <ahyp:hlinkClr xmlns:ahyp="http://schemas.microsoft.com/office/drawing/2018/hyperlinkcolor" xmlns="" val="tx"/>
                    </a:ext>
                  </a:extLst>
                </a:hlinkClick>
              </a:rPr>
              <a:t>basic circuits</a:t>
            </a:r>
            <a:r>
              <a:rPr lang="en-US" b="0" i="0" dirty="0">
                <a:effectLst/>
                <a:latin typeface="Arial" panose="020B0604020202020204" pitchFamily="34" charset="0"/>
              </a:rPr>
              <a:t> in electronics.</a:t>
            </a:r>
            <a:endParaRPr lang="en-IN" dirty="0"/>
          </a:p>
        </p:txBody>
      </p:sp>
    </p:spTree>
    <p:extLst>
      <p:ext uri="{BB962C8B-B14F-4D97-AF65-F5344CB8AC3E}">
        <p14:creationId xmlns:p14="http://schemas.microsoft.com/office/powerpoint/2010/main" xmlns="" val="346465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81EDE3-88B2-470D-8F12-560423A3D767}"/>
              </a:ext>
            </a:extLst>
          </p:cNvPr>
          <p:cNvSpPr>
            <a:spLocks noGrp="1"/>
          </p:cNvSpPr>
          <p:nvPr>
            <p:ph type="title"/>
          </p:nvPr>
        </p:nvSpPr>
        <p:spPr/>
        <p:txBody>
          <a:bodyPr/>
          <a:lstStyle/>
          <a:p>
            <a:r>
              <a:rPr lang="en-IN" dirty="0"/>
              <a:t>ADVANTAGES OF RC COUPLED AMPLIFIER</a:t>
            </a:r>
          </a:p>
        </p:txBody>
      </p:sp>
      <p:sp>
        <p:nvSpPr>
          <p:cNvPr id="3" name="Content Placeholder 2">
            <a:extLst>
              <a:ext uri="{FF2B5EF4-FFF2-40B4-BE49-F238E27FC236}">
                <a16:creationId xmlns:a16="http://schemas.microsoft.com/office/drawing/2014/main" xmlns="" id="{F1451C02-6FAF-4AB3-BB7D-A195CA6B875C}"/>
              </a:ext>
            </a:extLst>
          </p:cNvPr>
          <p:cNvSpPr>
            <a:spLocks noGrp="1"/>
          </p:cNvSpPr>
          <p:nvPr>
            <p:ph idx="1"/>
          </p:nvPr>
        </p:nvSpPr>
        <p:spPr/>
        <p:txBody>
          <a:bodyPr/>
          <a:lstStyle/>
          <a:p>
            <a:pPr algn="l"/>
            <a:endParaRPr lang="en-US" b="0" i="0" dirty="0">
              <a:solidFill>
                <a:schemeClr val="tx1">
                  <a:lumMod val="95000"/>
                </a:schemeClr>
              </a:solidFill>
              <a:effectLst/>
              <a:latin typeface="Arial" panose="020B0604020202020204" pitchFamily="34" charset="0"/>
            </a:endParaRPr>
          </a:p>
          <a:p>
            <a:pPr algn="just"/>
            <a:r>
              <a:rPr lang="en-US" b="0" i="0" dirty="0">
                <a:solidFill>
                  <a:schemeClr val="tx1">
                    <a:lumMod val="95000"/>
                  </a:schemeClr>
                </a:solidFill>
                <a:effectLst/>
                <a:latin typeface="Arial" panose="020B0604020202020204" pitchFamily="34" charset="0"/>
              </a:rPr>
              <a:t>The following are the advantages of RC coupled amplifier.</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The frequency response of RC amplifier provides constant gain over a wide frequency range, hence most suitable for audio applications.</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The circuit is simple and has lower cost because it employs resistors and capacitors which are cheap.</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It becomes more compact with the upgrading technology.</a:t>
            </a:r>
          </a:p>
        </p:txBody>
      </p:sp>
    </p:spTree>
    <p:extLst>
      <p:ext uri="{BB962C8B-B14F-4D97-AF65-F5344CB8AC3E}">
        <p14:creationId xmlns:p14="http://schemas.microsoft.com/office/powerpoint/2010/main" xmlns="" val="110255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A28A3-5140-46C8-917F-5D7D1919D7E8}"/>
              </a:ext>
            </a:extLst>
          </p:cNvPr>
          <p:cNvSpPr>
            <a:spLocks noGrp="1"/>
          </p:cNvSpPr>
          <p:nvPr>
            <p:ph type="title"/>
          </p:nvPr>
        </p:nvSpPr>
        <p:spPr/>
        <p:txBody>
          <a:bodyPr/>
          <a:lstStyle/>
          <a:p>
            <a:r>
              <a:rPr lang="en-IN" dirty="0"/>
              <a:t>DISADVANTAGE OF RC COUPLED AMPLIFIER</a:t>
            </a:r>
          </a:p>
        </p:txBody>
      </p:sp>
      <p:sp>
        <p:nvSpPr>
          <p:cNvPr id="3" name="Content Placeholder 2">
            <a:extLst>
              <a:ext uri="{FF2B5EF4-FFF2-40B4-BE49-F238E27FC236}">
                <a16:creationId xmlns:a16="http://schemas.microsoft.com/office/drawing/2014/main" xmlns="" id="{926AFF30-2DFF-430C-894C-7D20AFD40387}"/>
              </a:ext>
            </a:extLst>
          </p:cNvPr>
          <p:cNvSpPr>
            <a:spLocks noGrp="1"/>
          </p:cNvSpPr>
          <p:nvPr>
            <p:ph idx="1"/>
          </p:nvPr>
        </p:nvSpPr>
        <p:spPr/>
        <p:txBody>
          <a:bodyPr/>
          <a:lstStyle/>
          <a:p>
            <a:pPr algn="l"/>
            <a:r>
              <a:rPr lang="en-US" b="0" i="0" dirty="0">
                <a:solidFill>
                  <a:schemeClr val="tx1">
                    <a:lumMod val="95000"/>
                  </a:schemeClr>
                </a:solidFill>
                <a:effectLst/>
                <a:latin typeface="Arial" panose="020B0604020202020204" pitchFamily="34" charset="0"/>
              </a:rPr>
              <a:t>.</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The voltage and power gain are low because of the effective load resistance.</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They become noisy with age.</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Due to poor impedance matching, power transfer will be low.</a:t>
            </a:r>
          </a:p>
        </p:txBody>
      </p:sp>
    </p:spTree>
    <p:extLst>
      <p:ext uri="{BB962C8B-B14F-4D97-AF65-F5344CB8AC3E}">
        <p14:creationId xmlns:p14="http://schemas.microsoft.com/office/powerpoint/2010/main" xmlns="" val="3987669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1B002E-3005-4BD6-97C0-8CA7260D6B0F}"/>
              </a:ext>
            </a:extLst>
          </p:cNvPr>
          <p:cNvSpPr>
            <a:spLocks noGrp="1"/>
          </p:cNvSpPr>
          <p:nvPr>
            <p:ph type="title"/>
          </p:nvPr>
        </p:nvSpPr>
        <p:spPr/>
        <p:txBody>
          <a:bodyPr/>
          <a:lstStyle/>
          <a:p>
            <a:r>
              <a:rPr lang="en-IN" dirty="0"/>
              <a:t>APPLICATIONS OF RC COUPLED AMPLIFIER</a:t>
            </a:r>
          </a:p>
        </p:txBody>
      </p:sp>
      <p:sp>
        <p:nvSpPr>
          <p:cNvPr id="3" name="Content Placeholder 2">
            <a:extLst>
              <a:ext uri="{FF2B5EF4-FFF2-40B4-BE49-F238E27FC236}">
                <a16:creationId xmlns:a16="http://schemas.microsoft.com/office/drawing/2014/main" xmlns="" id="{C5C8DEB1-01EE-4FD7-9BB2-03908A0900C5}"/>
              </a:ext>
            </a:extLst>
          </p:cNvPr>
          <p:cNvSpPr>
            <a:spLocks noGrp="1"/>
          </p:cNvSpPr>
          <p:nvPr>
            <p:ph idx="1"/>
          </p:nvPr>
        </p:nvSpPr>
        <p:spPr/>
        <p:txBody>
          <a:bodyPr/>
          <a:lstStyle/>
          <a:p>
            <a:pPr algn="l"/>
            <a:endParaRPr lang="en-US" b="0" i="0" dirty="0">
              <a:solidFill>
                <a:schemeClr val="tx1">
                  <a:lumMod val="95000"/>
                </a:schemeClr>
              </a:solidFill>
              <a:effectLst/>
              <a:latin typeface="Arial" panose="020B0604020202020204" pitchFamily="34" charset="0"/>
            </a:endParaRPr>
          </a:p>
          <a:p>
            <a:pPr algn="just"/>
            <a:r>
              <a:rPr lang="en-US" b="0" i="0" dirty="0">
                <a:solidFill>
                  <a:schemeClr val="tx1">
                    <a:lumMod val="95000"/>
                  </a:schemeClr>
                </a:solidFill>
                <a:effectLst/>
                <a:latin typeface="Arial" panose="020B0604020202020204" pitchFamily="34" charset="0"/>
              </a:rPr>
              <a:t>The following are the applications of RC coupled amplifier.</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They have excellent audio fidelity over a wide range of frequency.</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Widely used as Voltage amplifiers</a:t>
            </a:r>
          </a:p>
          <a:p>
            <a:pPr algn="just">
              <a:buFont typeface="Arial" panose="020B0604020202020204" pitchFamily="34" charset="0"/>
              <a:buChar char="•"/>
            </a:pPr>
            <a:r>
              <a:rPr lang="en-US" b="0" i="0" dirty="0">
                <a:solidFill>
                  <a:schemeClr val="tx1">
                    <a:lumMod val="95000"/>
                  </a:schemeClr>
                </a:solidFill>
                <a:effectLst/>
                <a:latin typeface="Arial" panose="020B0604020202020204" pitchFamily="34" charset="0"/>
              </a:rPr>
              <a:t>Due to poor impedance matching, RC coupling is rarely used in the final stages.</a:t>
            </a:r>
          </a:p>
        </p:txBody>
      </p:sp>
    </p:spTree>
    <p:extLst>
      <p:ext uri="{BB962C8B-B14F-4D97-AF65-F5344CB8AC3E}">
        <p14:creationId xmlns:p14="http://schemas.microsoft.com/office/powerpoint/2010/main" xmlns="" val="2282371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FE679-3CF9-4060-9ACD-F37348682A81}"/>
              </a:ext>
            </a:extLst>
          </p:cNvPr>
          <p:cNvSpPr>
            <a:spLocks noGrp="1"/>
          </p:cNvSpPr>
          <p:nvPr>
            <p:ph type="title"/>
          </p:nvPr>
        </p:nvSpPr>
        <p:spPr/>
        <p:txBody>
          <a:bodyPr/>
          <a:lstStyle/>
          <a:p>
            <a:r>
              <a:rPr lang="en-IN" dirty="0"/>
              <a:t>APPLICATIONS OF RC COUPLED AMPLIFIER</a:t>
            </a:r>
          </a:p>
        </p:txBody>
      </p:sp>
      <p:sp>
        <p:nvSpPr>
          <p:cNvPr id="3" name="Content Placeholder 2">
            <a:extLst>
              <a:ext uri="{FF2B5EF4-FFF2-40B4-BE49-F238E27FC236}">
                <a16:creationId xmlns:a16="http://schemas.microsoft.com/office/drawing/2014/main" xmlns="" id="{96227F75-CD76-4022-A4C9-A01298A3D110}"/>
              </a:ext>
            </a:extLst>
          </p:cNvPr>
          <p:cNvSpPr>
            <a:spLocks noGrp="1"/>
          </p:cNvSpPr>
          <p:nvPr>
            <p:ph idx="1"/>
          </p:nvPr>
        </p:nvSpPr>
        <p:spPr/>
        <p:txBody>
          <a:bodyPr/>
          <a:lstStyle/>
          <a:p>
            <a:pPr algn="l"/>
            <a:r>
              <a:rPr lang="en-US" b="0" i="0" dirty="0">
                <a:effectLst/>
                <a:latin typeface="Roboto"/>
              </a:rPr>
              <a:t> applications of the RC coupled amplifier are as follows:</a:t>
            </a:r>
          </a:p>
          <a:p>
            <a:pPr algn="l">
              <a:buFont typeface="+mj-lt"/>
              <a:buAutoNum type="arabicPeriod"/>
            </a:pPr>
            <a:r>
              <a:rPr lang="en-US" b="0" i="0" dirty="0">
                <a:effectLst/>
                <a:latin typeface="Roboto"/>
              </a:rPr>
              <a:t>Based on the frequency response of the RC coupled amplifier the gain remains constant to the maximum extent for the frequencies applied. Hence this makes this amplifier to be suitable for amplification of the </a:t>
            </a:r>
            <a:r>
              <a:rPr lang="en-US" b="0" i="0" u="none" strike="noStrike" dirty="0">
                <a:effectLst/>
                <a:latin typeface="Roboto"/>
                <a:hlinkClick r:id="rId2">
                  <a:extLst>
                    <a:ext uri="{A12FA001-AC4F-418D-AE19-62706E023703}">
                      <ahyp:hlinkClr xmlns:ahyp="http://schemas.microsoft.com/office/drawing/2018/hyperlinkcolor" xmlns="" val="tx"/>
                    </a:ext>
                  </a:extLst>
                </a:hlinkClick>
              </a:rPr>
              <a:t>audio</a:t>
            </a:r>
            <a:r>
              <a:rPr lang="en-US" b="0" i="0" dirty="0">
                <a:effectLst/>
                <a:latin typeface="Roboto"/>
              </a:rPr>
              <a:t> signals.</a:t>
            </a:r>
          </a:p>
          <a:p>
            <a:pPr algn="l">
              <a:buFont typeface="+mj-lt"/>
              <a:buAutoNum type="arabicPeriod"/>
            </a:pPr>
            <a:r>
              <a:rPr lang="en-US" b="0" i="0" dirty="0">
                <a:effectLst/>
                <a:latin typeface="Roboto"/>
              </a:rPr>
              <a:t>These amplifiers are preferred as Preamplifiers.</a:t>
            </a:r>
          </a:p>
          <a:p>
            <a:pPr algn="l">
              <a:buFont typeface="+mj-lt"/>
              <a:buAutoNum type="arabicPeriod"/>
            </a:pPr>
            <a:r>
              <a:rPr lang="en-US" b="0" i="0" dirty="0">
                <a:effectLst/>
                <a:latin typeface="Roboto"/>
              </a:rPr>
              <a:t>This amplifier is also widely used in the amplification of the voltage signals.</a:t>
            </a:r>
          </a:p>
        </p:txBody>
      </p:sp>
    </p:spTree>
    <p:extLst>
      <p:ext uri="{BB962C8B-B14F-4D97-AF65-F5344CB8AC3E}">
        <p14:creationId xmlns:p14="http://schemas.microsoft.com/office/powerpoint/2010/main" xmlns="" val="6217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6DB30-1779-4318-B7FC-45453875D905}"/>
              </a:ext>
            </a:extLst>
          </p:cNvPr>
          <p:cNvSpPr>
            <a:spLocks noGrp="1"/>
          </p:cNvSpPr>
          <p:nvPr>
            <p:ph type="title"/>
          </p:nvPr>
        </p:nvSpPr>
        <p:spPr/>
        <p:txBody>
          <a:bodyPr/>
          <a:lstStyle/>
          <a:p>
            <a:r>
              <a:rPr lang="en-IN" dirty="0"/>
              <a:t>BASIC PRINCIPLE OF TRANSISTOR AMPLIFIER</a:t>
            </a:r>
          </a:p>
        </p:txBody>
      </p:sp>
      <p:sp>
        <p:nvSpPr>
          <p:cNvPr id="3" name="Content Placeholder 2">
            <a:extLst>
              <a:ext uri="{FF2B5EF4-FFF2-40B4-BE49-F238E27FC236}">
                <a16:creationId xmlns:a16="http://schemas.microsoft.com/office/drawing/2014/main" xmlns="" id="{DEFF076C-C305-4084-9774-CB7D13754D20}"/>
              </a:ext>
            </a:extLst>
          </p:cNvPr>
          <p:cNvSpPr>
            <a:spLocks noGrp="1"/>
          </p:cNvSpPr>
          <p:nvPr>
            <p:ph idx="1"/>
          </p:nvPr>
        </p:nvSpPr>
        <p:spPr/>
        <p:txBody>
          <a:bodyPr/>
          <a:lstStyle/>
          <a:p>
            <a:r>
              <a:rPr lang="en-US" b="0" i="0" dirty="0">
                <a:effectLst/>
                <a:latin typeface="Arial" panose="020B0604020202020204" pitchFamily="34" charset="0"/>
              </a:rPr>
              <a:t>An amplifier that is completely based on the transistor is basically known as a transistor amplifier. The input signal may be a current signal, voltage signal, or a power signal. An amplifier will amplify the signal without changing its characteristics and the output will be a modified version of the input signal. Applications of amplifiers are of a wide range. They are mainly used in audio and video instruments, communications, controllers, etc.</a:t>
            </a:r>
            <a:endParaRPr lang="en-IN" dirty="0"/>
          </a:p>
        </p:txBody>
      </p:sp>
    </p:spTree>
    <p:extLst>
      <p:ext uri="{BB962C8B-B14F-4D97-AF65-F5344CB8AC3E}">
        <p14:creationId xmlns:p14="http://schemas.microsoft.com/office/powerpoint/2010/main" xmlns="" val="325463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006BF-51E5-49C0-8F48-2E2D3683A795}"/>
              </a:ext>
            </a:extLst>
          </p:cNvPr>
          <p:cNvSpPr>
            <a:spLocks noGrp="1"/>
          </p:cNvSpPr>
          <p:nvPr>
            <p:ph type="title"/>
          </p:nvPr>
        </p:nvSpPr>
        <p:spPr/>
        <p:txBody>
          <a:bodyPr/>
          <a:lstStyle/>
          <a:p>
            <a:r>
              <a:rPr lang="en-IN" dirty="0"/>
              <a:t>CIRCUIT EXPLONATION</a:t>
            </a:r>
          </a:p>
        </p:txBody>
      </p:sp>
      <p:sp>
        <p:nvSpPr>
          <p:cNvPr id="3" name="Content Placeholder 2">
            <a:extLst>
              <a:ext uri="{FF2B5EF4-FFF2-40B4-BE49-F238E27FC236}">
                <a16:creationId xmlns:a16="http://schemas.microsoft.com/office/drawing/2014/main" xmlns="" id="{117C0DF5-5128-438D-9094-34A9FE702597}"/>
              </a:ext>
            </a:extLst>
          </p:cNvPr>
          <p:cNvSpPr>
            <a:spLocks noGrp="1"/>
          </p:cNvSpPr>
          <p:nvPr>
            <p:ph idx="1"/>
          </p:nvPr>
        </p:nvSpPr>
        <p:spPr/>
        <p:txBody>
          <a:bodyPr>
            <a:normAutofit/>
          </a:bodyPr>
          <a:lstStyle/>
          <a:p>
            <a:pPr algn="just" fontAlgn="base"/>
            <a:r>
              <a:rPr lang="en-US" b="0" i="0" dirty="0">
                <a:effectLst/>
                <a:latin typeface="Arial" panose="020B0604020202020204" pitchFamily="34" charset="0"/>
              </a:rPr>
              <a:t>input AC. the signal is applied to the base of the transistor of the 1</a:t>
            </a:r>
            <a:r>
              <a:rPr lang="en-US" b="0" i="0" baseline="30000" dirty="0">
                <a:effectLst/>
                <a:latin typeface="inherit"/>
              </a:rPr>
              <a:t>st</a:t>
            </a:r>
            <a:r>
              <a:rPr lang="en-US" b="0" i="0" dirty="0">
                <a:effectLst/>
                <a:latin typeface="Arial" panose="020B0604020202020204" pitchFamily="34" charset="0"/>
              </a:rPr>
              <a:t> stage of RC coupled amplifier, from the function generator, it is then amplified across the output of the 1st stage. This amplified voltage is applied to the base of the next stage of the amplifier, through the coupling capacitor </a:t>
            </a:r>
            <a:r>
              <a:rPr lang="en-US" b="0" i="0" dirty="0" err="1">
                <a:effectLst/>
                <a:latin typeface="Arial" panose="020B0604020202020204" pitchFamily="34" charset="0"/>
              </a:rPr>
              <a:t>Cout</a:t>
            </a:r>
            <a:r>
              <a:rPr lang="en-US" b="0" i="0" dirty="0">
                <a:effectLst/>
                <a:latin typeface="Arial" panose="020B0604020202020204" pitchFamily="34" charset="0"/>
              </a:rPr>
              <a:t> where it is further amplified and reappears across the output of the second stage.</a:t>
            </a:r>
          </a:p>
          <a:p>
            <a:pPr algn="just" fontAlgn="base"/>
            <a:r>
              <a:rPr lang="en-US" b="0" i="0" dirty="0">
                <a:effectLst/>
                <a:latin typeface="Arial" panose="020B0604020202020204" pitchFamily="34" charset="0"/>
              </a:rPr>
              <a:t>Thus the successive stages amplify the signal and the overall gain is raised to the desired level. Much higher gain can be obtained by connecting a number of amplifier stages in succession.</a:t>
            </a:r>
          </a:p>
          <a:p>
            <a:pPr algn="just" fontAlgn="base"/>
            <a:r>
              <a:rPr lang="en-US" b="0" i="0" dirty="0">
                <a:effectLst/>
                <a:latin typeface="Arial" panose="020B0604020202020204" pitchFamily="34" charset="0"/>
              </a:rPr>
              <a:t>Resistance-capacitance (RC) coupling in amplifiers are most widely used to connect the output of first stage to the input (base) of the second stage and so on. This type of coupling is most popular because it is cheap and provides a constant amplification over a wide range of frequencies.</a:t>
            </a:r>
          </a:p>
        </p:txBody>
      </p:sp>
    </p:spTree>
    <p:extLst>
      <p:ext uri="{BB962C8B-B14F-4D97-AF65-F5344CB8AC3E}">
        <p14:creationId xmlns:p14="http://schemas.microsoft.com/office/powerpoint/2010/main" xmlns="" val="348245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B3055-F595-4449-8587-28AFECD82C83}"/>
              </a:ext>
            </a:extLst>
          </p:cNvPr>
          <p:cNvSpPr>
            <a:spLocks noGrp="1"/>
          </p:cNvSpPr>
          <p:nvPr>
            <p:ph type="title"/>
          </p:nvPr>
        </p:nvSpPr>
        <p:spPr/>
        <p:txBody>
          <a:bodyPr/>
          <a:lstStyle/>
          <a:p>
            <a:r>
              <a:rPr lang="en-IN" dirty="0"/>
              <a:t>TRANSISTOR AS AMPLIFIER</a:t>
            </a:r>
          </a:p>
        </p:txBody>
      </p:sp>
      <p:sp>
        <p:nvSpPr>
          <p:cNvPr id="3" name="Content Placeholder 2">
            <a:extLst>
              <a:ext uri="{FF2B5EF4-FFF2-40B4-BE49-F238E27FC236}">
                <a16:creationId xmlns:a16="http://schemas.microsoft.com/office/drawing/2014/main" xmlns="" id="{4A04C9C5-6951-446D-A87B-6AD9EC26D609}"/>
              </a:ext>
            </a:extLst>
          </p:cNvPr>
          <p:cNvSpPr>
            <a:spLocks noGrp="1"/>
          </p:cNvSpPr>
          <p:nvPr>
            <p:ph idx="1"/>
          </p:nvPr>
        </p:nvSpPr>
        <p:spPr/>
        <p:txBody>
          <a:bodyPr>
            <a:normAutofit fontScale="92500" lnSpcReduction="20000"/>
          </a:bodyPr>
          <a:lstStyle/>
          <a:p>
            <a:pPr algn="just" fontAlgn="base"/>
            <a:endParaRPr lang="en-US" b="1" i="0" dirty="0">
              <a:effectLst/>
              <a:latin typeface="Arial" panose="020B0604020202020204" pitchFamily="34" charset="0"/>
            </a:endParaRPr>
          </a:p>
          <a:p>
            <a:pPr algn="just" fontAlgn="base"/>
            <a:r>
              <a:rPr lang="en-US" b="0" i="0" dirty="0">
                <a:effectLst/>
                <a:latin typeface="Arial" panose="020B0604020202020204" pitchFamily="34" charset="0"/>
              </a:rPr>
              <a:t>While knowing about different circuits for RC coupled amplifiers, it is important to know about </a:t>
            </a:r>
            <a:r>
              <a:rPr lang="en-US" b="0" i="0" u="none" strike="noStrike" dirty="0">
                <a:effectLst/>
                <a:latin typeface="inherit"/>
              </a:rPr>
              <a:t>transistors basics</a:t>
            </a:r>
            <a:r>
              <a:rPr lang="en-US" b="0" i="0" dirty="0">
                <a:effectLst/>
                <a:latin typeface="Arial" panose="020B0604020202020204" pitchFamily="34" charset="0"/>
              </a:rPr>
              <a:t> as amplifiers. The three configurations of the bipolar transistors that are commonly used are common base transistor (CB), common emitter transistor (CE), and common collector transistors (CE).  Other than transistors, </a:t>
            </a:r>
            <a:r>
              <a:rPr lang="en-US" b="0" i="0" u="none" strike="noStrike" dirty="0">
                <a:effectLst/>
                <a:latin typeface="inherit"/>
                <a:hlinkClick r:id="rId2">
                  <a:extLst>
                    <a:ext uri="{A12FA001-AC4F-418D-AE19-62706E023703}">
                      <ahyp:hlinkClr xmlns:ahyp="http://schemas.microsoft.com/office/drawing/2018/hyperlinkcolor" xmlns="" val="tx"/>
                    </a:ext>
                  </a:extLst>
                </a:hlinkClick>
              </a:rPr>
              <a:t>operational amplifiers</a:t>
            </a:r>
            <a:r>
              <a:rPr lang="en-US" b="0" i="0" dirty="0">
                <a:effectLst/>
                <a:latin typeface="Arial" panose="020B0604020202020204" pitchFamily="34" charset="0"/>
              </a:rPr>
              <a:t> can also be used for amplification purposes.</a:t>
            </a:r>
          </a:p>
          <a:p>
            <a:pPr algn="just" fontAlgn="base">
              <a:buFont typeface="Arial" panose="020B0604020202020204" pitchFamily="34" charset="0"/>
              <a:buChar char="•"/>
            </a:pPr>
            <a:r>
              <a:rPr lang="en-US" b="0" i="0" dirty="0">
                <a:effectLst/>
                <a:latin typeface="Arial" panose="020B0604020202020204" pitchFamily="34" charset="0"/>
              </a:rPr>
              <a:t>Common emitter</a:t>
            </a:r>
            <a:r>
              <a:rPr lang="en-US" b="1" i="0" dirty="0">
                <a:effectLst/>
                <a:latin typeface="Arial" panose="020B0604020202020204" pitchFamily="34" charset="0"/>
              </a:rPr>
              <a:t> </a:t>
            </a:r>
            <a:r>
              <a:rPr lang="en-US" b="0" i="0" dirty="0">
                <a:effectLst/>
                <a:latin typeface="Arial" panose="020B0604020202020204" pitchFamily="34" charset="0"/>
              </a:rPr>
              <a:t>configuration is commonly used in the audio amplifier application because common-emitter has a gain that is positive and also greater than unity. In this configuration, the emitter is connected to ground and has high input impedance. Output impedance will be medium. Most of these types of transistor amplifier applications are commonly used in </a:t>
            </a:r>
            <a:r>
              <a:rPr lang="en-US" b="0" i="0" u="none" strike="noStrike" dirty="0">
                <a:effectLst/>
                <a:latin typeface="inherit"/>
                <a:hlinkClick r:id="rId3">
                  <a:extLst>
                    <a:ext uri="{A12FA001-AC4F-418D-AE19-62706E023703}">
                      <ahyp:hlinkClr xmlns:ahyp="http://schemas.microsoft.com/office/drawing/2018/hyperlinkcolor" xmlns="" val="tx"/>
                    </a:ext>
                  </a:extLst>
                </a:hlinkClick>
              </a:rPr>
              <a:t>RF communication</a:t>
            </a:r>
            <a:r>
              <a:rPr lang="en-US" b="0" i="0" dirty="0">
                <a:effectLst/>
                <a:latin typeface="Arial" panose="020B0604020202020204" pitchFamily="34" charset="0"/>
              </a:rPr>
              <a:t> and optical fiber communications (OFC).</a:t>
            </a:r>
          </a:p>
          <a:p>
            <a:pPr algn="just" fontAlgn="base">
              <a:buFont typeface="Arial" panose="020B0604020202020204" pitchFamily="34" charset="0"/>
              <a:buChar char="•"/>
            </a:pPr>
            <a:r>
              <a:rPr lang="en-US" b="0" i="0" dirty="0">
                <a:effectLst/>
                <a:latin typeface="Arial" panose="020B0604020202020204" pitchFamily="34" charset="0"/>
              </a:rPr>
              <a:t>The common base configuration has a gain less than unity. In this configuration, the collector is connected to the ground. We have low output impedance and high input impedance in the common base configuration.</a:t>
            </a:r>
          </a:p>
        </p:txBody>
      </p:sp>
    </p:spTree>
    <p:extLst>
      <p:ext uri="{BB962C8B-B14F-4D97-AF65-F5344CB8AC3E}">
        <p14:creationId xmlns:p14="http://schemas.microsoft.com/office/powerpoint/2010/main" xmlns="" val="27911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B8F16A-D13E-469F-8737-8CD1FC8AD0D4}"/>
              </a:ext>
            </a:extLst>
          </p:cNvPr>
          <p:cNvSpPr>
            <a:spLocks noGrp="1"/>
          </p:cNvSpPr>
          <p:nvPr>
            <p:ph type="title"/>
          </p:nvPr>
        </p:nvSpPr>
        <p:spPr/>
        <p:txBody>
          <a:bodyPr/>
          <a:lstStyle/>
          <a:p>
            <a:r>
              <a:rPr lang="en-IN" dirty="0"/>
              <a:t>BASIC PARAMETERS OF A TRANSISTOR (CE)</a:t>
            </a:r>
          </a:p>
        </p:txBody>
      </p:sp>
      <p:sp>
        <p:nvSpPr>
          <p:cNvPr id="3" name="Content Placeholder 2">
            <a:extLst>
              <a:ext uri="{FF2B5EF4-FFF2-40B4-BE49-F238E27FC236}">
                <a16:creationId xmlns:a16="http://schemas.microsoft.com/office/drawing/2014/main" xmlns="" id="{630D968F-85FC-4C78-B063-7D282AFB705F}"/>
              </a:ext>
            </a:extLst>
          </p:cNvPr>
          <p:cNvSpPr>
            <a:spLocks noGrp="1"/>
          </p:cNvSpPr>
          <p:nvPr>
            <p:ph idx="1"/>
          </p:nvPr>
        </p:nvSpPr>
        <p:spPr/>
        <p:txBody>
          <a:bodyPr>
            <a:normAutofit fontScale="92500" lnSpcReduction="20000"/>
          </a:bodyPr>
          <a:lstStyle/>
          <a:p>
            <a:pPr algn="just" fontAlgn="base">
              <a:buFont typeface="Arial" panose="020B0604020202020204" pitchFamily="34" charset="0"/>
              <a:buChar char="•"/>
            </a:pPr>
            <a:r>
              <a:rPr lang="en-US" b="0" i="0" dirty="0">
                <a:effectLst/>
                <a:latin typeface="Arial" panose="020B0604020202020204" pitchFamily="34" charset="0"/>
              </a:rPr>
              <a:t>Common collector</a:t>
            </a:r>
            <a:r>
              <a:rPr lang="en-US" b="1" i="0" dirty="0">
                <a:effectLst/>
                <a:latin typeface="Arial" panose="020B0604020202020204" pitchFamily="34" charset="0"/>
              </a:rPr>
              <a:t> </a:t>
            </a:r>
            <a:r>
              <a:rPr lang="en-US" b="0" i="0" dirty="0">
                <a:effectLst/>
                <a:latin typeface="Arial" panose="020B0604020202020204" pitchFamily="34" charset="0"/>
              </a:rPr>
              <a:t>configuration is also known as </a:t>
            </a:r>
            <a:r>
              <a:rPr lang="en-US" b="0" i="0" u="none" strike="noStrike" dirty="0">
                <a:effectLst/>
                <a:latin typeface="inherit"/>
                <a:hlinkClick r:id="rId2">
                  <a:extLst>
                    <a:ext uri="{A12FA001-AC4F-418D-AE19-62706E023703}">
                      <ahyp:hlinkClr xmlns:ahyp="http://schemas.microsoft.com/office/drawing/2018/hyperlinkcolor" xmlns="" val="tx"/>
                    </a:ext>
                  </a:extLst>
                </a:hlinkClick>
              </a:rPr>
              <a:t>emitter follower</a:t>
            </a:r>
            <a:r>
              <a:rPr lang="en-US" b="0" i="0" dirty="0">
                <a:effectLst/>
                <a:latin typeface="Arial" panose="020B0604020202020204" pitchFamily="34" charset="0"/>
              </a:rPr>
              <a:t> because the input applied to the common emitter appears across the output of the common collector. In this configuration, the collector is connected to the ground. It has low output impedance and high input impedance. It has a gain almost equal to unity.</a:t>
            </a:r>
          </a:p>
          <a:p>
            <a:pPr algn="l" fontAlgn="base"/>
            <a:r>
              <a:rPr lang="en-US" b="1" i="0" dirty="0">
                <a:effectLst/>
                <a:latin typeface="Arial" panose="020B0604020202020204" pitchFamily="34" charset="0"/>
              </a:rPr>
              <a:t>Basic Parameters of a Transistor Amplifier</a:t>
            </a:r>
          </a:p>
          <a:p>
            <a:pPr algn="l" fontAlgn="base"/>
            <a:r>
              <a:rPr lang="en-US" b="0" i="0" dirty="0">
                <a:effectLst/>
                <a:latin typeface="Arial" panose="020B0604020202020204" pitchFamily="34" charset="0"/>
              </a:rPr>
              <a:t>We need to consider the following specifications before choosing the amplifier. A good amplifier must have all the following specifications:</a:t>
            </a:r>
          </a:p>
          <a:p>
            <a:pPr algn="l" fontAlgn="base">
              <a:buFont typeface="Arial" panose="020B0604020202020204" pitchFamily="34" charset="0"/>
              <a:buChar char="•"/>
            </a:pPr>
            <a:r>
              <a:rPr lang="en-US" b="0" i="0" dirty="0">
                <a:effectLst/>
                <a:latin typeface="Arial" panose="020B0604020202020204" pitchFamily="34" charset="0"/>
              </a:rPr>
              <a:t>It should have a high input impedance</a:t>
            </a:r>
          </a:p>
          <a:p>
            <a:pPr algn="l" fontAlgn="base">
              <a:buFont typeface="Arial" panose="020B0604020202020204" pitchFamily="34" charset="0"/>
              <a:buChar char="•"/>
            </a:pPr>
            <a:r>
              <a:rPr lang="en-US" b="0" i="0" dirty="0">
                <a:effectLst/>
                <a:latin typeface="Arial" panose="020B0604020202020204" pitchFamily="34" charset="0"/>
              </a:rPr>
              <a:t>It should have high stability</a:t>
            </a:r>
          </a:p>
          <a:p>
            <a:pPr algn="l" fontAlgn="base">
              <a:buFont typeface="Arial" panose="020B0604020202020204" pitchFamily="34" charset="0"/>
              <a:buChar char="•"/>
            </a:pPr>
            <a:r>
              <a:rPr lang="en-US" b="0" i="0" dirty="0">
                <a:effectLst/>
                <a:latin typeface="Arial" panose="020B0604020202020204" pitchFamily="34" charset="0"/>
              </a:rPr>
              <a:t>It must have high linearity</a:t>
            </a:r>
          </a:p>
          <a:p>
            <a:pPr algn="l" fontAlgn="base">
              <a:buFont typeface="Arial" panose="020B0604020202020204" pitchFamily="34" charset="0"/>
              <a:buChar char="•"/>
            </a:pPr>
            <a:r>
              <a:rPr lang="en-US" b="0" i="0" dirty="0">
                <a:effectLst/>
                <a:latin typeface="Arial" panose="020B0604020202020204" pitchFamily="34" charset="0"/>
              </a:rPr>
              <a:t>It should have high gain and bandwidth</a:t>
            </a:r>
          </a:p>
          <a:p>
            <a:pPr algn="l" fontAlgn="base">
              <a:buFont typeface="Arial" panose="020B0604020202020204" pitchFamily="34" charset="0"/>
              <a:buChar char="•"/>
            </a:pPr>
            <a:r>
              <a:rPr lang="en-US" b="0" i="0" dirty="0">
                <a:effectLst/>
                <a:latin typeface="Arial" panose="020B0604020202020204" pitchFamily="34" charset="0"/>
              </a:rPr>
              <a:t>It must have high efficiency</a:t>
            </a:r>
          </a:p>
        </p:txBody>
      </p:sp>
    </p:spTree>
    <p:extLst>
      <p:ext uri="{BB962C8B-B14F-4D97-AF65-F5344CB8AC3E}">
        <p14:creationId xmlns:p14="http://schemas.microsoft.com/office/powerpoint/2010/main" xmlns="" val="201082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2547AA-9A86-4C97-91FD-B6F03B673C15}"/>
              </a:ext>
            </a:extLst>
          </p:cNvPr>
          <p:cNvSpPr>
            <a:spLocks noGrp="1"/>
          </p:cNvSpPr>
          <p:nvPr>
            <p:ph type="title"/>
          </p:nvPr>
        </p:nvSpPr>
        <p:spPr/>
        <p:txBody>
          <a:bodyPr/>
          <a:lstStyle/>
          <a:p>
            <a:r>
              <a:rPr lang="en-IN" dirty="0"/>
              <a:t>Construction of two stage amplifier (CE)</a:t>
            </a:r>
          </a:p>
        </p:txBody>
      </p:sp>
      <p:pic>
        <p:nvPicPr>
          <p:cNvPr id="1026" name="Picture 2" descr="RC Two Stage">
            <a:extLst>
              <a:ext uri="{FF2B5EF4-FFF2-40B4-BE49-F238E27FC236}">
                <a16:creationId xmlns:a16="http://schemas.microsoft.com/office/drawing/2014/main" xmlns="" id="{D6316777-0A45-4CD3-A74F-A8C7BAD9F7A3}"/>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609724" y="2227011"/>
            <a:ext cx="7724775" cy="40632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195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4D174-486B-4DC6-A0CF-5C326DCDB466}"/>
              </a:ext>
            </a:extLst>
          </p:cNvPr>
          <p:cNvSpPr>
            <a:spLocks noGrp="1"/>
          </p:cNvSpPr>
          <p:nvPr>
            <p:ph type="title"/>
          </p:nvPr>
        </p:nvSpPr>
        <p:spPr>
          <a:xfrm>
            <a:off x="838200" y="365125"/>
            <a:ext cx="10515600" cy="1466850"/>
          </a:xfrm>
        </p:spPr>
        <p:txBody>
          <a:bodyPr/>
          <a:lstStyle/>
          <a:p>
            <a:r>
              <a:rPr lang="en-IN" dirty="0"/>
              <a:t>BAND WIDTH  OF RC COUPLED AMPLIFIER</a:t>
            </a:r>
          </a:p>
        </p:txBody>
      </p:sp>
      <p:pic>
        <p:nvPicPr>
          <p:cNvPr id="3074" name="Picture 2" descr="R C Coupled Frequency Response">
            <a:extLst>
              <a:ext uri="{FF2B5EF4-FFF2-40B4-BE49-F238E27FC236}">
                <a16:creationId xmlns:a16="http://schemas.microsoft.com/office/drawing/2014/main" xmlns="" id="{6610B826-74F2-41BA-95A4-2D14937AF07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08672" y="1671484"/>
            <a:ext cx="5427406" cy="45031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8223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F8C12-114D-4C7C-A3D3-3E239E1C534D}"/>
              </a:ext>
            </a:extLst>
          </p:cNvPr>
          <p:cNvSpPr>
            <a:spLocks noGrp="1"/>
          </p:cNvSpPr>
          <p:nvPr>
            <p:ph type="title"/>
          </p:nvPr>
        </p:nvSpPr>
        <p:spPr>
          <a:xfrm>
            <a:off x="1072376" y="2766218"/>
            <a:ext cx="10515600" cy="1325563"/>
          </a:xfrm>
        </p:spPr>
        <p:txBody>
          <a:bodyPr>
            <a:normAutofit fontScale="90000"/>
          </a:bodyPr>
          <a:lstStyle/>
          <a:p>
            <a:r>
              <a:rPr lang="en-US" b="0" i="0" dirty="0">
                <a:effectLst/>
                <a:latin typeface="Arial" panose="020B0604020202020204" pitchFamily="34" charset="0"/>
              </a:rPr>
              <a:t>The range of frequency that an amplifier circuit can amplify properly is known as the bandwidth of that particular amplifier. The curve below represents the </a:t>
            </a:r>
            <a:r>
              <a:rPr lang="en-US" b="0" i="0" u="none" strike="noStrike" dirty="0">
                <a:effectLst/>
                <a:latin typeface="Arial" panose="020B0604020202020204" pitchFamily="34" charset="0"/>
                <a:hlinkClick r:id="rId2">
                  <a:extLst>
                    <a:ext uri="{A12FA001-AC4F-418D-AE19-62706E023703}">
                      <ahyp:hlinkClr xmlns:ahyp="http://schemas.microsoft.com/office/drawing/2018/hyperlinkcolor" xmlns="" val="tx"/>
                    </a:ext>
                  </a:extLst>
                </a:hlinkClick>
              </a:rPr>
              <a:t>frequency response</a:t>
            </a:r>
            <a:r>
              <a:rPr lang="en-US" b="0" i="0" dirty="0">
                <a:effectLst/>
                <a:latin typeface="Arial" panose="020B0604020202020204" pitchFamily="34" charset="0"/>
              </a:rPr>
              <a:t> of the single-stage RC coupled amplifier.</a:t>
            </a:r>
            <a:endParaRPr lang="en-IN" dirty="0"/>
          </a:p>
        </p:txBody>
      </p:sp>
    </p:spTree>
    <p:extLst>
      <p:ext uri="{BB962C8B-B14F-4D97-AF65-F5344CB8AC3E}">
        <p14:creationId xmlns:p14="http://schemas.microsoft.com/office/powerpoint/2010/main" xmlns="" val="1972661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125</TotalTime>
  <Words>1100</Words>
  <Application>Microsoft Office PowerPoint</Application>
  <PresentationFormat>Custom</PresentationFormat>
  <Paragraphs>93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Celestial</vt:lpstr>
      <vt:lpstr>RC COUPLED AMPLIFIER</vt:lpstr>
      <vt:lpstr>What is amplification</vt:lpstr>
      <vt:lpstr>BASIC PRINCIPLE OF TRANSISTOR AMPLIFIER</vt:lpstr>
      <vt:lpstr>CIRCUIT EXPLONATION</vt:lpstr>
      <vt:lpstr>TRANSISTOR AS AMPLIFIER</vt:lpstr>
      <vt:lpstr>BASIC PARAMETERS OF A TRANSISTOR (CE)</vt:lpstr>
      <vt:lpstr>Construction of two stage amplifier (CE)</vt:lpstr>
      <vt:lpstr>BAND WIDTH  OF RC COUPLED AMPLIFIER</vt:lpstr>
      <vt:lpstr>The range of frequency that an amplifier circuit can amplify properly is known as the bandwidth of that particular amplifier. The curve below represents the frequency response of the single-stage RC coupled amplifier.</vt:lpstr>
      <vt:lpstr>BANDWIDTH </vt:lpstr>
      <vt:lpstr>GAIN</vt:lpstr>
      <vt:lpstr>High input impedance</vt:lpstr>
      <vt:lpstr>EFFICIENCY</vt:lpstr>
      <vt:lpstr>                    STABILITY</vt:lpstr>
      <vt:lpstr>                       BANDWIDTH </vt:lpstr>
      <vt:lpstr>FREQUENCY RESPONSE OF RC COUPLED AMPLIFIER</vt:lpstr>
      <vt:lpstr>LOW FREQUENCY (below 50 HZ)</vt:lpstr>
      <vt:lpstr>HIGH FREQUENCY (ABOVE 20 KHZ)</vt:lpstr>
      <vt:lpstr>MID FREQUENCY (50HZ to 20KHZ)</vt:lpstr>
      <vt:lpstr>ADVANTAGES OF RC COUPLED AMPLIFIER</vt:lpstr>
      <vt:lpstr>DISADVANTAGE OF RC COUPLED AMPLIFIER</vt:lpstr>
      <vt:lpstr>APPLICATIONS OF RC COUPLED AMPLIFIER</vt:lpstr>
      <vt:lpstr>APPLICATIONS OF RC COUPLED AMPLIFIER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lakshmi prasadh</dc:creator>
  <cp:lastModifiedBy>Atul</cp:lastModifiedBy>
  <cp:revision>16</cp:revision>
  <dcterms:created xsi:type="dcterms:W3CDTF">2020-09-01T08:39:14Z</dcterms:created>
  <dcterms:modified xsi:type="dcterms:W3CDTF">2021-11-19T03:36:59Z</dcterms:modified>
</cp:coreProperties>
</file>