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8" r:id="rId3"/>
    <p:sldId id="259" r:id="rId4"/>
    <p:sldId id="262" r:id="rId5"/>
    <p:sldId id="264" r:id="rId6"/>
    <p:sldId id="265" r:id="rId7"/>
    <p:sldId id="266" r:id="rId8"/>
    <p:sldId id="267" r:id="rId9"/>
    <p:sldId id="276" r:id="rId10"/>
    <p:sldId id="277" r:id="rId11"/>
    <p:sldId id="278" r:id="rId12"/>
    <p:sldId id="284" r:id="rId13"/>
    <p:sldId id="283" r:id="rId14"/>
    <p:sldId id="285" r:id="rId15"/>
    <p:sldId id="286" r:id="rId16"/>
    <p:sldId id="269" r:id="rId17"/>
    <p:sldId id="270" r:id="rId18"/>
    <p:sldId id="271" r:id="rId19"/>
    <p:sldId id="27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CC9900"/>
    <a:srgbClr val="FF6699"/>
    <a:srgbClr val="FF99FF"/>
    <a:srgbClr val="FF66CC"/>
    <a:srgbClr val="CC00CC"/>
    <a:srgbClr val="822A75"/>
    <a:srgbClr val="993366"/>
    <a:srgbClr val="99FF99"/>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CC56A-36E9-45C6-982F-C854D0A87C9D}" type="datetimeFigureOut">
              <a:rPr lang="en-US" smtClean="0"/>
              <a:pPr/>
              <a:t>11/22/2022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665B00-CEDE-45F1-9790-CD7594F128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0BE7-473A-43A8-BBCA-44B9B40B6B0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3D5C39-4E10-4C1B-AE21-2FD97A5B8FA6}" type="datetimeFigureOut">
              <a:rPr lang="en-US" smtClean="0"/>
              <a:pPr/>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9550BE7-473A-43A8-BBCA-44B9B40B6B0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3D5C39-4E10-4C1B-AE21-2FD97A5B8FA6}" type="datetimeFigureOut">
              <a:rPr lang="en-US" smtClean="0"/>
              <a:pPr/>
              <a:t>11/22/2022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550BE7-473A-43A8-BBCA-44B9B40B6B0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71600"/>
            <a:ext cx="7546848" cy="762000"/>
          </a:xfrm>
          <a:solidFill>
            <a:schemeClr val="bg2">
              <a:lumMod val="75000"/>
            </a:schemeClr>
          </a:solidFill>
        </p:spPr>
        <p:txBody>
          <a:bodyPr>
            <a:normAutofit fontScale="90000"/>
          </a:bodyPr>
          <a:lstStyle/>
          <a:p>
            <a:pPr algn="ctr"/>
            <a:r>
              <a:rPr lang="en-US" dirty="0" smtClean="0">
                <a:effectLst>
                  <a:outerShdw blurRad="38100" dist="38100" dir="2700000" algn="tl">
                    <a:srgbClr val="000000">
                      <a:alpha val="43137"/>
                    </a:srgbClr>
                  </a:outerShdw>
                </a:effectLst>
              </a:rPr>
              <a:t>ASSIGNMENT</a:t>
            </a:r>
            <a:r>
              <a:rPr lang="en-US" dirty="0" smtClean="0"/>
              <a:t> PROBLEM </a:t>
            </a:r>
            <a:endParaRPr lang="en-US" dirty="0"/>
          </a:p>
        </p:txBody>
      </p:sp>
      <p:grpSp>
        <p:nvGrpSpPr>
          <p:cNvPr id="4" name="object 28"/>
          <p:cNvGrpSpPr>
            <a:grpSpLocks noGrp="1"/>
          </p:cNvGrpSpPr>
          <p:nvPr>
            <p:ph type="subTitle" idx="1"/>
          </p:nvPr>
        </p:nvGrpSpPr>
        <p:grpSpPr>
          <a:xfrm>
            <a:off x="2209800" y="3228974"/>
            <a:ext cx="6178250" cy="3095626"/>
            <a:chOff x="2438400" y="3770350"/>
            <a:chExt cx="6654546" cy="2676906"/>
          </a:xfrm>
        </p:grpSpPr>
        <p:pic>
          <p:nvPicPr>
            <p:cNvPr id="5" name="object 29"/>
            <p:cNvPicPr/>
            <p:nvPr/>
          </p:nvPicPr>
          <p:blipFill>
            <a:blip r:embed="rId2" cstate="print"/>
            <a:stretch>
              <a:fillRect/>
            </a:stretch>
          </p:blipFill>
          <p:spPr>
            <a:xfrm>
              <a:off x="2438400" y="3770350"/>
              <a:ext cx="6654546" cy="2676906"/>
            </a:xfrm>
            <a:prstGeom prst="rect">
              <a:avLst/>
            </a:prstGeom>
          </p:spPr>
        </p:pic>
        <p:pic>
          <p:nvPicPr>
            <p:cNvPr id="6" name="object 30"/>
            <p:cNvPicPr/>
            <p:nvPr/>
          </p:nvPicPr>
          <p:blipFill>
            <a:blip r:embed="rId3" cstate="print"/>
            <a:stretch>
              <a:fillRect/>
            </a:stretch>
          </p:blipFill>
          <p:spPr>
            <a:xfrm>
              <a:off x="2782824" y="4114799"/>
              <a:ext cx="5980176" cy="1673526"/>
            </a:xfrm>
            <a:prstGeom prst="rect">
              <a:avLst/>
            </a:prstGeom>
          </p:spPr>
        </p:pic>
        <p:sp>
          <p:nvSpPr>
            <p:cNvPr id="7" name="object 31"/>
            <p:cNvSpPr/>
            <p:nvPr/>
          </p:nvSpPr>
          <p:spPr>
            <a:xfrm>
              <a:off x="2738375" y="4070349"/>
              <a:ext cx="6069965" cy="1717976"/>
            </a:xfrm>
            <a:custGeom>
              <a:avLst/>
              <a:gdLst/>
              <a:ahLst/>
              <a:cxnLst/>
              <a:rect l="l" t="t" r="r" b="b"/>
              <a:pathLst>
                <a:path w="6069965" h="2093595">
                  <a:moveTo>
                    <a:pt x="377570" y="0"/>
                  </a:moveTo>
                  <a:lnTo>
                    <a:pt x="6069457" y="0"/>
                  </a:lnTo>
                  <a:lnTo>
                    <a:pt x="6069457" y="1715528"/>
                  </a:lnTo>
                  <a:lnTo>
                    <a:pt x="6061836" y="1791030"/>
                  </a:lnTo>
                  <a:lnTo>
                    <a:pt x="6039739" y="1862074"/>
                  </a:lnTo>
                  <a:lnTo>
                    <a:pt x="6004814" y="1926120"/>
                  </a:lnTo>
                  <a:lnTo>
                    <a:pt x="5958332" y="1982089"/>
                  </a:lnTo>
                  <a:lnTo>
                    <a:pt x="5902452" y="2028532"/>
                  </a:lnTo>
                  <a:lnTo>
                    <a:pt x="5838317" y="2063457"/>
                  </a:lnTo>
                  <a:lnTo>
                    <a:pt x="5767324" y="2085492"/>
                  </a:lnTo>
                  <a:lnTo>
                    <a:pt x="5729351" y="2091372"/>
                  </a:lnTo>
                  <a:lnTo>
                    <a:pt x="5691885" y="2093112"/>
                  </a:lnTo>
                  <a:lnTo>
                    <a:pt x="0" y="2093112"/>
                  </a:lnTo>
                  <a:lnTo>
                    <a:pt x="0" y="377570"/>
                  </a:lnTo>
                  <a:lnTo>
                    <a:pt x="1777" y="340106"/>
                  </a:lnTo>
                  <a:lnTo>
                    <a:pt x="7619" y="302132"/>
                  </a:lnTo>
                  <a:lnTo>
                    <a:pt x="29718" y="231012"/>
                  </a:lnTo>
                  <a:lnTo>
                    <a:pt x="64515" y="167005"/>
                  </a:lnTo>
                  <a:lnTo>
                    <a:pt x="110998" y="110998"/>
                  </a:lnTo>
                  <a:lnTo>
                    <a:pt x="167005" y="64516"/>
                  </a:lnTo>
                  <a:lnTo>
                    <a:pt x="231012" y="29718"/>
                  </a:lnTo>
                  <a:lnTo>
                    <a:pt x="302132" y="7619"/>
                  </a:lnTo>
                  <a:lnTo>
                    <a:pt x="340106" y="1777"/>
                  </a:lnTo>
                  <a:lnTo>
                    <a:pt x="377570" y="0"/>
                  </a:lnTo>
                  <a:close/>
                </a:path>
              </a:pathLst>
            </a:custGeom>
            <a:ln w="88900">
              <a:solidFill>
                <a:srgbClr val="FFFFFF"/>
              </a:solidFill>
            </a:ln>
          </p:spPr>
          <p:txBody>
            <a:bodyPr wrap="square" lIns="0" tIns="0" rIns="0" bIns="0" rtlCol="0"/>
            <a:lstStyle/>
            <a:p>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3400" y="457201"/>
            <a:ext cx="80772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mj-lt"/>
                <a:cs typeface="Times New Roman" pitchFamily="18" charset="0"/>
              </a:rPr>
              <a:t>Solution: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000000"/>
                </a:solidFill>
                <a:effectLst/>
                <a:latin typeface="Arial" pitchFamily="34" charset="0"/>
                <a:cs typeface="Arial" pitchFamily="34" charset="0"/>
              </a:rPr>
              <a:t>Here</a:t>
            </a:r>
            <a:r>
              <a:rPr kumimoji="0" lang="en-US" sz="2000" i="0" u="none" strike="noStrike" cap="none" normalizeH="0" dirty="0" smtClean="0">
                <a:ln>
                  <a:noFill/>
                </a:ln>
                <a:solidFill>
                  <a:srgbClr val="000000"/>
                </a:solidFill>
                <a:effectLst/>
                <a:latin typeface="Arial" pitchFamily="34" charset="0"/>
                <a:cs typeface="Arial" pitchFamily="34" charset="0"/>
              </a:rPr>
              <a:t> the number of rows and columns are equal.</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lang="en-US" sz="2000" dirty="0" smtClean="0">
                <a:solidFill>
                  <a:srgbClr val="000000"/>
                </a:solidFill>
                <a:latin typeface="Arial" pitchFamily="34" charset="0"/>
                <a:cs typeface="Arial" pitchFamily="34" charset="0"/>
              </a:rPr>
              <a:t> The given assignment problem is balanced. Now let us find the solution.</a:t>
            </a:r>
          </a:p>
          <a:p>
            <a:pPr marL="0" marR="0" lvl="0" indent="0" algn="l" defTabSz="914400" rtl="0" eaLnBrk="1" fontAlgn="base" latinLnBrk="0" hangingPunct="1">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000000"/>
                </a:solidFill>
                <a:effectLst/>
                <a:latin typeface="+mj-lt"/>
                <a:cs typeface="Times New Roman" pitchFamily="18" charset="0"/>
              </a:rPr>
              <a:t>Step I :</a:t>
            </a:r>
            <a:r>
              <a:rPr kumimoji="0" lang="en-US" sz="2000" b="1" i="0" u="none" strike="noStrike" cap="none" normalizeH="0" baseline="0" dirty="0" smtClean="0">
                <a:ln>
                  <a:noFill/>
                </a:ln>
                <a:solidFill>
                  <a:srgbClr val="000000"/>
                </a:solidFill>
                <a:effectLst/>
                <a:latin typeface="+mj-lt"/>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Select</a:t>
            </a:r>
            <a:r>
              <a:rPr kumimoji="0" lang="en-US" sz="2000" b="0" i="0" u="none" strike="noStrike" cap="none" normalizeH="0" dirty="0" smtClean="0">
                <a:ln>
                  <a:noFill/>
                </a:ln>
                <a:solidFill>
                  <a:srgbClr val="000000"/>
                </a:solidFill>
                <a:effectLst/>
                <a:latin typeface="Arial" pitchFamily="34" charset="0"/>
                <a:cs typeface="Arial" pitchFamily="34" charset="0"/>
              </a:rPr>
              <a:t> a </a:t>
            </a:r>
            <a:r>
              <a:rPr kumimoji="0" lang="en-US" sz="2000" b="0" i="0" u="none" strike="noStrike" cap="none" normalizeH="0" baseline="0" dirty="0" smtClean="0">
                <a:ln>
                  <a:noFill/>
                </a:ln>
                <a:solidFill>
                  <a:srgbClr val="000000"/>
                </a:solidFill>
                <a:effectLst/>
                <a:latin typeface="Arial" pitchFamily="34" charset="0"/>
                <a:cs typeface="Arial" pitchFamily="34" charset="0"/>
              </a:rPr>
              <a:t> smallest element in each row and</a:t>
            </a:r>
            <a:r>
              <a:rPr kumimoji="0" lang="en-US" sz="2000" b="0" i="0" u="none" strike="noStrike" cap="none" normalizeH="0" dirty="0" smtClean="0">
                <a:ln>
                  <a:noFill/>
                </a:ln>
                <a:solidFill>
                  <a:srgbClr val="000000"/>
                </a:solidFill>
                <a:effectLst/>
                <a:latin typeface="Arial" pitchFamily="34" charset="0"/>
                <a:cs typeface="Arial" pitchFamily="34" charset="0"/>
              </a:rPr>
              <a:t> subtract</a:t>
            </a:r>
            <a:r>
              <a:rPr kumimoji="0" lang="en-US" sz="2000" b="0" i="0" u="none" strike="noStrike" cap="none" normalizeH="0" baseline="0" dirty="0" smtClean="0">
                <a:ln>
                  <a:noFill/>
                </a:ln>
                <a:solidFill>
                  <a:srgbClr val="000000"/>
                </a:solidFill>
                <a:effectLst/>
                <a:latin typeface="Arial" pitchFamily="34" charset="0"/>
                <a:cs typeface="Arial" pitchFamily="34" charset="0"/>
              </a:rPr>
              <a:t> this</a:t>
            </a:r>
            <a:r>
              <a:rPr kumimoji="0" lang="en-US" sz="2000" b="0" i="0" u="none" strike="noStrike" cap="none" normalizeH="0" dirty="0" smtClean="0">
                <a:ln>
                  <a:noFill/>
                </a:ln>
                <a:solidFill>
                  <a:srgbClr val="000000"/>
                </a:solidFill>
                <a:effectLst/>
                <a:latin typeface="Arial" pitchFamily="34" charset="0"/>
                <a:cs typeface="Arial" pitchFamily="34" charset="0"/>
              </a:rPr>
              <a:t> from all the </a:t>
            </a:r>
            <a:r>
              <a:rPr lang="en-US" sz="2000" dirty="0" smtClean="0">
                <a:solidFill>
                  <a:srgbClr val="000000"/>
                </a:solidFill>
                <a:latin typeface="Arial" pitchFamily="34" charset="0"/>
                <a:cs typeface="Arial" pitchFamily="34" charset="0"/>
              </a:rPr>
              <a:t>elements in its row.</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j-lt"/>
                <a:cs typeface="Times New Roman" pitchFamily="18" charset="0"/>
              </a:rPr>
              <a:t> </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j-lt"/>
                <a:cs typeface="Times New Roman" pitchFamily="18" charset="0"/>
              </a:rPr>
              <a:t> </a:t>
            </a:r>
            <a:r>
              <a:rPr kumimoji="0" lang="en-US" sz="2000" b="0" i="0" u="none" strike="noStrike" cap="none" normalizeH="0" baseline="0" dirty="0" smtClean="0">
                <a:ln>
                  <a:noFill/>
                </a:ln>
                <a:solidFill>
                  <a:schemeClr val="tx1"/>
                </a:solidFill>
                <a:effectLst/>
                <a:latin typeface="+mj-lt"/>
                <a:cs typeface="Arial" pitchFamily="34" charset="0"/>
              </a:rPr>
              <a:t/>
            </a:r>
            <a:br>
              <a:rPr kumimoji="0" lang="en-US" sz="2000" b="0" i="0" u="none" strike="noStrike" cap="none" normalizeH="0" baseline="0" dirty="0" smtClean="0">
                <a:ln>
                  <a:noFill/>
                </a:ln>
                <a:solidFill>
                  <a:schemeClr val="tx1"/>
                </a:solidFill>
                <a:effectLst/>
                <a:latin typeface="+mj-lt"/>
                <a:cs typeface="Arial" pitchFamily="34" charset="0"/>
              </a:rPr>
            </a:br>
            <a:endParaRPr kumimoji="0" lang="en-US" sz="2000" b="0" i="0" u="none" strike="noStrike" cap="none" normalizeH="0" baseline="0" dirty="0" smtClean="0">
              <a:ln>
                <a:noFill/>
              </a:ln>
              <a:solidFill>
                <a:schemeClr val="tx1"/>
              </a:solidFill>
              <a:effectLst/>
              <a:latin typeface="+mj-lt"/>
              <a:cs typeface="Arial" pitchFamily="34" charset="0"/>
            </a:endParaRPr>
          </a:p>
        </p:txBody>
      </p:sp>
      <p:sp>
        <p:nvSpPr>
          <p:cNvPr id="10241" name="Rectangle 1"/>
          <p:cNvSpPr>
            <a:spLocks noChangeArrowheads="1"/>
          </p:cNvSpPr>
          <p:nvPr/>
        </p:nvSpPr>
        <p:spPr bwMode="auto">
          <a:xfrm>
            <a:off x="0" y="0"/>
            <a:ext cx="255198" cy="4154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Helvetica Neue"/>
                <a:cs typeface="Arial" pitchFamily="34" charset="0"/>
              </a:rPr>
              <a:t>  </a:t>
            </a:r>
            <a:endParaRPr kumimoji="0" lang="en-US" sz="8000" b="0" i="0" u="none" strike="noStrike" cap="none" normalizeH="0" baseline="0" dirty="0" smtClean="0">
              <a:ln>
                <a:noFill/>
              </a:ln>
              <a:solidFill>
                <a:srgbClr val="333333"/>
              </a:solidFill>
              <a:effectLst/>
              <a:latin typeface="Helvetica Neue"/>
              <a:cs typeface="Arial" pitchFamily="34" charset="0"/>
            </a:endParaRPr>
          </a:p>
        </p:txBody>
      </p:sp>
      <p:pic>
        <p:nvPicPr>
          <p:cNvPr id="10242" name="Picture 2" descr="https://img.brainkart.com/imagebk40/xTfXnkt.jpg"/>
          <p:cNvPicPr>
            <a:picLocks noChangeAspect="1" noChangeArrowheads="1"/>
          </p:cNvPicPr>
          <p:nvPr/>
        </p:nvPicPr>
        <p:blipFill>
          <a:blip r:embed="rId2"/>
          <a:srcRect/>
          <a:stretch>
            <a:fillRect/>
          </a:stretch>
        </p:blipFill>
        <p:spPr bwMode="auto">
          <a:xfrm>
            <a:off x="2362200" y="3276600"/>
            <a:ext cx="3200400" cy="2819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8153400" cy="1508105"/>
          </a:xfrm>
          <a:prstGeom prst="rect">
            <a:avLst/>
          </a:prstGeom>
        </p:spPr>
        <p:txBody>
          <a:bodyPr wrap="square">
            <a:spAutoFit/>
          </a:bodyPr>
          <a:lstStyle/>
          <a:p>
            <a:pPr lvl="0" fontAlgn="base">
              <a:spcBef>
                <a:spcPct val="0"/>
              </a:spcBef>
              <a:spcAft>
                <a:spcPct val="0"/>
              </a:spcAft>
            </a:pPr>
            <a:r>
              <a:rPr lang="en-US" sz="2000" b="1" dirty="0" smtClean="0">
                <a:solidFill>
                  <a:srgbClr val="000000"/>
                </a:solidFill>
                <a:latin typeface="Arial" pitchFamily="34" charset="0"/>
                <a:cs typeface="Arial" pitchFamily="34" charset="0"/>
              </a:rPr>
              <a:t>Step II:</a:t>
            </a:r>
          </a:p>
          <a:p>
            <a:pPr lvl="0" fontAlgn="base">
              <a:spcBef>
                <a:spcPct val="0"/>
              </a:spcBef>
              <a:spcAft>
                <a:spcPct val="0"/>
              </a:spcAft>
            </a:pPr>
            <a:r>
              <a:rPr lang="en-US" dirty="0" smtClean="0">
                <a:solidFill>
                  <a:srgbClr val="000000"/>
                </a:solidFill>
                <a:latin typeface="Arial" pitchFamily="34" charset="0"/>
                <a:cs typeface="Arial" pitchFamily="34" charset="0"/>
              </a:rPr>
              <a:t>Select the smallest element in each column and subtract this from all the elements in its column. </a:t>
            </a:r>
          </a:p>
          <a:p>
            <a:pPr lvl="0" algn="just" eaLnBrk="0" fontAlgn="base" hangingPunct="0">
              <a:spcBef>
                <a:spcPct val="0"/>
              </a:spcBef>
              <a:spcAft>
                <a:spcPct val="0"/>
              </a:spcAft>
            </a:pPr>
            <a:r>
              <a:rPr lang="en-US" dirty="0" smtClean="0">
                <a:solidFill>
                  <a:srgbClr val="000000"/>
                </a:solidFill>
                <a:cs typeface="Times New Roman" pitchFamily="18" charset="0"/>
              </a:rPr>
              <a:t> </a:t>
            </a:r>
            <a:r>
              <a:rPr lang="en-US" dirty="0" smtClean="0"/>
              <a:t/>
            </a:r>
            <a:br>
              <a:rPr lang="en-US" dirty="0" smtClean="0"/>
            </a:br>
            <a:endParaRPr lang="en-US" dirty="0"/>
          </a:p>
        </p:txBody>
      </p:sp>
      <p:sp>
        <p:nvSpPr>
          <p:cNvPr id="10" name="Rectangle 9"/>
          <p:cNvSpPr/>
          <p:nvPr/>
        </p:nvSpPr>
        <p:spPr>
          <a:xfrm>
            <a:off x="457200" y="5029200"/>
            <a:ext cx="8534400" cy="369332"/>
          </a:xfrm>
          <a:prstGeom prst="rect">
            <a:avLst/>
          </a:prstGeom>
        </p:spPr>
        <p:txBody>
          <a:bodyPr wrap="square">
            <a:spAutoFit/>
          </a:bodyPr>
          <a:lstStyle/>
          <a:p>
            <a:r>
              <a:rPr lang="en-US" dirty="0" smtClean="0">
                <a:solidFill>
                  <a:srgbClr val="000000"/>
                </a:solidFill>
                <a:latin typeface="Arial" pitchFamily="34" charset="0"/>
                <a:cs typeface="Arial" pitchFamily="34" charset="0"/>
              </a:rPr>
              <a:t>Since each row and column contains atleast one zero, assignments can be made.</a:t>
            </a:r>
            <a:endParaRPr lang="en-US" dirty="0"/>
          </a:p>
        </p:txBody>
      </p:sp>
      <p:pic>
        <p:nvPicPr>
          <p:cNvPr id="9218" name="Picture 2" descr="https://img.brainkart.com/imagebk40/IcAT59z.jpg"/>
          <p:cNvPicPr>
            <a:picLocks noChangeAspect="1" noChangeArrowheads="1"/>
          </p:cNvPicPr>
          <p:nvPr/>
        </p:nvPicPr>
        <p:blipFill>
          <a:blip r:embed="rId2"/>
          <a:srcRect/>
          <a:stretch>
            <a:fillRect/>
          </a:stretch>
        </p:blipFill>
        <p:spPr bwMode="auto">
          <a:xfrm>
            <a:off x="2362200" y="2209800"/>
            <a:ext cx="3276600" cy="228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066800"/>
            <a:ext cx="8382000" cy="2062103"/>
          </a:xfrm>
          <a:prstGeom prst="rect">
            <a:avLst/>
          </a:prstGeom>
          <a:solidFill>
            <a:schemeClr val="bg1"/>
          </a:solidFill>
        </p:spPr>
        <p:txBody>
          <a:bodyPr wrap="square">
            <a:spAutoFit/>
          </a:bodyPr>
          <a:lstStyle/>
          <a:p>
            <a:pPr lvl="0" fontAlgn="base">
              <a:spcBef>
                <a:spcPct val="0"/>
              </a:spcBef>
              <a:spcAft>
                <a:spcPct val="0"/>
              </a:spcAft>
            </a:pPr>
            <a:r>
              <a:rPr lang="en-US" b="1" dirty="0" smtClean="0">
                <a:solidFill>
                  <a:srgbClr val="000000"/>
                </a:solidFill>
                <a:latin typeface="Arial" pitchFamily="34" charset="0"/>
                <a:cs typeface="Arial" pitchFamily="34" charset="0"/>
              </a:rPr>
              <a:t>Step </a:t>
            </a:r>
            <a:r>
              <a:rPr lang="en-US" dirty="0" smtClean="0">
                <a:latin typeface="Arial" pitchFamily="34" charset="0"/>
                <a:cs typeface="Arial" pitchFamily="34" charset="0"/>
              </a:rPr>
              <a:t> </a:t>
            </a:r>
            <a:r>
              <a:rPr lang="en-US" b="1" dirty="0" smtClean="0">
                <a:latin typeface="Arial" pitchFamily="34" charset="0"/>
                <a:cs typeface="Arial" pitchFamily="34" charset="0"/>
              </a:rPr>
              <a:t>III</a:t>
            </a:r>
            <a:r>
              <a:rPr lang="en-US" dirty="0" smtClean="0">
                <a:latin typeface="Arial" pitchFamily="34" charset="0"/>
                <a:cs typeface="Arial" pitchFamily="34" charset="0"/>
              </a:rPr>
              <a:t> </a:t>
            </a:r>
            <a:r>
              <a:rPr lang="en-US" b="1" dirty="0" smtClean="0">
                <a:solidFill>
                  <a:srgbClr val="000000"/>
                </a:solidFill>
                <a:latin typeface="Arial" pitchFamily="34" charset="0"/>
                <a:cs typeface="Arial" pitchFamily="34" charset="0"/>
              </a:rPr>
              <a:t>:</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Examine the rows with exactly one zero. First three rows contain more than one zero. Go to row D . There is exactly one zero . Mark that zero  by ₹ (i.e.) job D is assigned to machine I. </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Mark other zeros in its column by  </a:t>
            </a:r>
            <a:r>
              <a:rPr lang="en-US" sz="2000" dirty="0" smtClean="0">
                <a:solidFill>
                  <a:srgbClr val="000000"/>
                </a:solidFill>
                <a:latin typeface="Arial" pitchFamily="34" charset="0"/>
                <a:cs typeface="Arial" pitchFamily="34" charset="0"/>
              </a:rPr>
              <a:t>⨯.</a:t>
            </a:r>
          </a:p>
          <a:p>
            <a:pPr lvl="0" eaLnBrk="0" fontAlgn="base" hangingPunct="0">
              <a:spcBef>
                <a:spcPct val="0"/>
              </a:spcBef>
              <a:spcAft>
                <a:spcPct val="0"/>
              </a:spcAft>
            </a:pPr>
            <a:r>
              <a:rPr lang="en-US" dirty="0" smtClean="0"/>
              <a:t/>
            </a:r>
            <a:br>
              <a:rPr lang="en-US" dirty="0" smtClean="0"/>
            </a:br>
            <a:endParaRPr lang="en-US" dirty="0"/>
          </a:p>
        </p:txBody>
      </p:sp>
      <p:sp>
        <p:nvSpPr>
          <p:cNvPr id="1026" name="AutoShape 2" descr="https://img.brainkart.com/imagebk40/pbIKFmq.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7" name="Rectangle 3"/>
          <p:cNvSpPr>
            <a:spLocks noChangeArrowheads="1"/>
          </p:cNvSpPr>
          <p:nvPr/>
        </p:nvSpPr>
        <p:spPr bwMode="auto">
          <a:xfrm>
            <a:off x="0" y="0"/>
            <a:ext cx="25519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Helvetica Neue"/>
                <a:cs typeface="Arial" pitchFamily="34" charset="0"/>
              </a:rPr>
              <a:t>  </a:t>
            </a:r>
            <a:endParaRPr kumimoji="0" lang="en-US" sz="20600" b="0" i="0" u="none" strike="noStrike" cap="none" normalizeH="0" baseline="0" dirty="0" smtClean="0">
              <a:ln>
                <a:noFill/>
              </a:ln>
              <a:solidFill>
                <a:srgbClr val="333333"/>
              </a:solidFill>
              <a:effectLst/>
              <a:latin typeface="Helvetica Neue"/>
              <a:cs typeface="Arial" pitchFamily="34" charset="0"/>
            </a:endParaRPr>
          </a:p>
        </p:txBody>
      </p:sp>
      <p:sp>
        <p:nvSpPr>
          <p:cNvPr id="1028" name="AutoShape 4" descr="https://img.brainkart.com/imagebk40/pbIKFmq.jpg"/>
          <p:cNvSpPr>
            <a:spLocks noChangeAspect="1" noChangeArrowheads="1"/>
          </p:cNvSpPr>
          <p:nvPr/>
        </p:nvSpPr>
        <p:spPr bwMode="auto">
          <a:xfrm>
            <a:off x="34925" y="30163"/>
            <a:ext cx="3276600" cy="3276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s://img.brainkart.com/imagebk40/pbIKFmq.jpg"/>
          <p:cNvPicPr>
            <a:picLocks noChangeAspect="1" noChangeArrowheads="1"/>
          </p:cNvPicPr>
          <p:nvPr/>
        </p:nvPicPr>
        <p:blipFill>
          <a:blip r:embed="rId2"/>
          <a:srcRect/>
          <a:stretch>
            <a:fillRect/>
          </a:stretch>
        </p:blipFill>
        <p:spPr bwMode="auto">
          <a:xfrm>
            <a:off x="2971800" y="3200400"/>
            <a:ext cx="3200400" cy="28273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685800"/>
            <a:ext cx="9144000" cy="17081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2000" b="1" i="0" u="none" strike="noStrike" cap="none" normalizeH="0" baseline="0" dirty="0" smtClean="0">
                <a:ln>
                  <a:noFill/>
                </a:ln>
                <a:solidFill>
                  <a:srgbClr val="000000"/>
                </a:solidFill>
                <a:effectLst/>
                <a:latin typeface="Arial Black" pitchFamily="34" charset="0"/>
                <a:cs typeface="Times New Roman" pitchFamily="18" charset="0"/>
              </a:rPr>
              <a:t>Step </a:t>
            </a:r>
            <a:r>
              <a:rPr lang="en-US" sz="2000" b="1" dirty="0" smtClean="0">
                <a:latin typeface="Arial" pitchFamily="34" charset="0"/>
                <a:cs typeface="Arial" pitchFamily="34" charset="0"/>
              </a:rPr>
              <a:t>IV </a:t>
            </a:r>
            <a:r>
              <a:rPr lang="en-US" sz="2000" b="1" dirty="0" smtClean="0">
                <a:solidFill>
                  <a:srgbClr val="000000"/>
                </a:solidFill>
                <a:latin typeface="Arial" pitchFamily="34" charset="0"/>
                <a:cs typeface="Arial" pitchFamily="34" charset="0"/>
              </a:rPr>
              <a:t>:</a:t>
            </a:r>
            <a:endParaRPr lang="en-US"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r>
              <a:rPr kumimoji="0" lang="en-US" b="0" i="0" u="none" strike="noStrike" cap="none" normalizeH="0" baseline="0" dirty="0" smtClean="0">
                <a:ln>
                  <a:noFill/>
                </a:ln>
                <a:solidFill>
                  <a:srgbClr val="000000"/>
                </a:solidFill>
                <a:effectLst/>
                <a:latin typeface="Arial" pitchFamily="34" charset="0"/>
                <a:cs typeface="Arial" pitchFamily="34" charset="0"/>
              </a:rPr>
              <a:t>Now examine the columns with exactly one zero. Already there is an assignment in column I. Go to the column II. There is exactly one zero. Mark that zero by . Mark other zeros in its row by ×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Arial" pitchFamily="34" charset="0"/>
                <a:cs typeface="Arial" pitchFamily="34" charset="0"/>
              </a:rPr>
              <a:t>  </a:t>
            </a:r>
            <a:r>
              <a:rPr kumimoji="0" lang="en-US" sz="8700" b="0" i="0" u="none" strike="noStrike" cap="none" normalizeH="0" baseline="0" dirty="0" smtClean="0">
                <a:ln>
                  <a:noFill/>
                </a:ln>
                <a:solidFill>
                  <a:srgbClr val="333333"/>
                </a:solidFill>
                <a:effectLst/>
                <a:latin typeface="Helvetica Neue"/>
                <a:cs typeface="Times New Roman" pitchFamily="18" charset="0"/>
              </a:rPr>
              <a:t/>
            </a:r>
            <a:br>
              <a:rPr kumimoji="0" lang="en-US" sz="8700" b="0" i="0" u="none" strike="noStrike" cap="none" normalizeH="0" baseline="0" dirty="0" smtClean="0">
                <a:ln>
                  <a:noFill/>
                </a:ln>
                <a:solidFill>
                  <a:srgbClr val="333333"/>
                </a:solidFill>
                <a:effectLst/>
                <a:latin typeface="Helvetica Neue"/>
                <a:cs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cs typeface="Times New Roman" pitchFamily="18" charset="0"/>
            </a:endParaRPr>
          </a:p>
        </p:txBody>
      </p:sp>
      <p:pic>
        <p:nvPicPr>
          <p:cNvPr id="8194" name="Picture 2" descr="https://img.brainkart.com/imagebk40/mWVDliU.jpg"/>
          <p:cNvPicPr>
            <a:picLocks noChangeAspect="1" noChangeArrowheads="1"/>
          </p:cNvPicPr>
          <p:nvPr/>
        </p:nvPicPr>
        <p:blipFill>
          <a:blip r:embed="rId2"/>
          <a:srcRect/>
          <a:stretch>
            <a:fillRect/>
          </a:stretch>
        </p:blipFill>
        <p:spPr bwMode="auto">
          <a:xfrm>
            <a:off x="12103100" y="-190500"/>
            <a:ext cx="180975" cy="276225"/>
          </a:xfrm>
          <a:prstGeom prst="rect">
            <a:avLst/>
          </a:prstGeom>
          <a:noFill/>
        </p:spPr>
      </p:pic>
      <p:pic>
        <p:nvPicPr>
          <p:cNvPr id="8195" name="Picture 3" descr="https://img.brainkart.com/imagebk40/NROqS7E.jpg"/>
          <p:cNvPicPr>
            <a:picLocks noChangeAspect="1" noChangeArrowheads="1"/>
          </p:cNvPicPr>
          <p:nvPr/>
        </p:nvPicPr>
        <p:blipFill>
          <a:blip r:embed="rId3"/>
          <a:srcRect/>
          <a:stretch>
            <a:fillRect/>
          </a:stretch>
        </p:blipFill>
        <p:spPr bwMode="auto">
          <a:xfrm>
            <a:off x="2743200" y="2286000"/>
            <a:ext cx="2590800" cy="2743200"/>
          </a:xfrm>
          <a:prstGeom prst="rect">
            <a:avLst/>
          </a:prstGeom>
          <a:noFill/>
        </p:spPr>
      </p:pic>
      <p:pic>
        <p:nvPicPr>
          <p:cNvPr id="8196" name="Picture 4" descr="https://img.brainkart.com/imagebk40/mWVDliU.jpg"/>
          <p:cNvPicPr>
            <a:picLocks noChangeAspect="1" noChangeArrowheads="1"/>
          </p:cNvPicPr>
          <p:nvPr/>
        </p:nvPicPr>
        <p:blipFill>
          <a:blip r:embed="rId2"/>
          <a:srcRect/>
          <a:stretch>
            <a:fillRect/>
          </a:stretch>
        </p:blipFill>
        <p:spPr bwMode="auto">
          <a:xfrm>
            <a:off x="8632825" y="388938"/>
            <a:ext cx="180975" cy="276225"/>
          </a:xfrm>
          <a:prstGeom prst="rect">
            <a:avLst/>
          </a:prstGeom>
          <a:noFill/>
        </p:spPr>
      </p:pic>
      <p:sp>
        <p:nvSpPr>
          <p:cNvPr id="6" name="Rectangle 5"/>
          <p:cNvSpPr/>
          <p:nvPr/>
        </p:nvSpPr>
        <p:spPr>
          <a:xfrm>
            <a:off x="381000" y="4953000"/>
            <a:ext cx="8382000" cy="923330"/>
          </a:xfrm>
          <a:prstGeom prst="rect">
            <a:avLst/>
          </a:prstGeom>
        </p:spPr>
        <p:txBody>
          <a:bodyPr wrap="square">
            <a:spAutoFit/>
          </a:bodyPr>
          <a:lstStyle/>
          <a:p>
            <a:pPr lvl="0" algn="just" eaLnBrk="0" fontAlgn="base" hangingPunct="0">
              <a:spcBef>
                <a:spcPct val="0"/>
              </a:spcBef>
              <a:spcAft>
                <a:spcPct val="0"/>
              </a:spcAft>
            </a:pPr>
            <a:endParaRPr lang="en-US"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en-US" dirty="0" smtClean="0">
                <a:solidFill>
                  <a:srgbClr val="000000"/>
                </a:solidFill>
                <a:latin typeface="Arial" pitchFamily="34" charset="0"/>
                <a:cs typeface="Arial" pitchFamily="34" charset="0"/>
              </a:rPr>
              <a:t>Column III contains more than one zero. Therefore proceed to Column IV, there is exactly one zero. Mark that zero by   . Mark other zeros in its row by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762000"/>
            <a:ext cx="9144000" cy="67710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Helvetica Neue"/>
                <a:cs typeface="Times New Roman" pitchFamily="18" charset="0"/>
              </a:rPr>
              <a:t/>
            </a:r>
            <a:br>
              <a:rPr kumimoji="0" lang="en-US" sz="1000" b="0" i="0" u="none" strike="noStrike" cap="none" normalizeH="0" baseline="0" dirty="0" smtClean="0">
                <a:ln>
                  <a:noFill/>
                </a:ln>
                <a:solidFill>
                  <a:srgbClr val="333333"/>
                </a:solidFill>
                <a:effectLst/>
                <a:latin typeface="Helvetica Neue"/>
                <a:cs typeface="Times New Roman" pitchFamily="18" charset="0"/>
              </a:rPr>
            </a:br>
            <a:endParaRPr kumimoji="0" lang="en-US" sz="1000" b="0" i="0" u="none" strike="noStrike" cap="none" normalizeH="0" baseline="0" dirty="0" smtClean="0">
              <a:ln>
                <a:noFill/>
              </a:ln>
              <a:solidFill>
                <a:srgbClr val="333333"/>
              </a:solidFill>
              <a:effectLst/>
              <a:latin typeface="Helvetica Neue"/>
              <a:cs typeface="Times New Roman" pitchFamily="18" charset="0"/>
            </a:endParaRPr>
          </a:p>
        </p:txBody>
      </p:sp>
      <p:pic>
        <p:nvPicPr>
          <p:cNvPr id="35842" name="Picture 2" descr="https://img.brainkart.com/imagebk40/mWVDliU.jpg"/>
          <p:cNvPicPr>
            <a:picLocks noChangeAspect="1" noChangeArrowheads="1"/>
          </p:cNvPicPr>
          <p:nvPr/>
        </p:nvPicPr>
        <p:blipFill>
          <a:blip r:embed="rId2"/>
          <a:srcRect/>
          <a:stretch>
            <a:fillRect/>
          </a:stretch>
        </p:blipFill>
        <p:spPr bwMode="auto">
          <a:xfrm>
            <a:off x="2706688" y="-503238"/>
            <a:ext cx="180975" cy="276225"/>
          </a:xfrm>
          <a:prstGeom prst="rect">
            <a:avLst/>
          </a:prstGeom>
          <a:noFill/>
        </p:spPr>
      </p:pic>
      <p:pic>
        <p:nvPicPr>
          <p:cNvPr id="35843" name="Picture 3" descr="https://img.brainkart.com/imagebk40/au0U9mq.jpg"/>
          <p:cNvPicPr>
            <a:picLocks noChangeAspect="1" noChangeArrowheads="1"/>
          </p:cNvPicPr>
          <p:nvPr/>
        </p:nvPicPr>
        <p:blipFill>
          <a:blip r:embed="rId3"/>
          <a:srcRect/>
          <a:stretch>
            <a:fillRect/>
          </a:stretch>
        </p:blipFill>
        <p:spPr bwMode="auto">
          <a:xfrm>
            <a:off x="2438400" y="762000"/>
            <a:ext cx="3352800" cy="2057400"/>
          </a:xfrm>
          <a:prstGeom prst="rect">
            <a:avLst/>
          </a:prstGeom>
          <a:noFill/>
        </p:spPr>
      </p:pic>
      <p:pic>
        <p:nvPicPr>
          <p:cNvPr id="35845" name="Picture 5" descr="https://img.brainkart.com/imagebk40/mRhdZgz.jpg"/>
          <p:cNvPicPr>
            <a:picLocks noChangeAspect="1" noChangeArrowheads="1"/>
          </p:cNvPicPr>
          <p:nvPr/>
        </p:nvPicPr>
        <p:blipFill>
          <a:blip r:embed="rId4"/>
          <a:srcRect/>
          <a:stretch>
            <a:fillRect/>
          </a:stretch>
        </p:blipFill>
        <p:spPr bwMode="auto">
          <a:xfrm>
            <a:off x="2438401" y="3962400"/>
            <a:ext cx="3657600" cy="2105025"/>
          </a:xfrm>
          <a:prstGeom prst="rect">
            <a:avLst/>
          </a:prstGeom>
          <a:noFill/>
        </p:spPr>
      </p:pic>
      <p:sp>
        <p:nvSpPr>
          <p:cNvPr id="7" name="Rectangle 6"/>
          <p:cNvSpPr/>
          <p:nvPr/>
        </p:nvSpPr>
        <p:spPr>
          <a:xfrm>
            <a:off x="228600" y="2805753"/>
            <a:ext cx="8305800" cy="969496"/>
          </a:xfrm>
          <a:prstGeom prst="rect">
            <a:avLst/>
          </a:prstGeom>
        </p:spPr>
        <p:txBody>
          <a:bodyPr wrap="square">
            <a:spAutoFit/>
          </a:bodyPr>
          <a:lstStyle/>
          <a:p>
            <a:pPr lvl="0" eaLnBrk="0" fontAlgn="base" hangingPunct="0">
              <a:spcBef>
                <a:spcPct val="0"/>
              </a:spcBef>
              <a:spcAft>
                <a:spcPct val="0"/>
              </a:spcAft>
            </a:pPr>
            <a:r>
              <a:rPr lang="en-US" b="1" dirty="0" smtClean="0">
                <a:solidFill>
                  <a:srgbClr val="000000"/>
                </a:solidFill>
                <a:latin typeface="Arial" pitchFamily="34" charset="0"/>
                <a:cs typeface="Arial" pitchFamily="34" charset="0"/>
              </a:rPr>
              <a:t>Step </a:t>
            </a:r>
            <a:r>
              <a:rPr lang="en-US" dirty="0" smtClean="0">
                <a:latin typeface="Arial Rounded MT Bold" pitchFamily="34" charset="0"/>
                <a:cs typeface="Arial" pitchFamily="34" charset="0"/>
              </a:rPr>
              <a:t>V</a:t>
            </a:r>
            <a:r>
              <a:rPr lang="en-US" b="1"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Again examine the rows. Row B contains exactly one zero. Mark that zero by   .</a:t>
            </a:r>
            <a:endParaRPr lang="en-US" dirty="0" smtClean="0">
              <a:latin typeface="Arial" pitchFamily="34" charset="0"/>
              <a:cs typeface="Arial" pitchFamily="34" charset="0"/>
            </a:endParaRPr>
          </a:p>
          <a:p>
            <a:pPr lvl="0" eaLnBrk="0" fontAlgn="base" hangingPunct="0">
              <a:spcBef>
                <a:spcPct val="0"/>
              </a:spcBef>
              <a:spcAft>
                <a:spcPct val="0"/>
              </a:spcAft>
            </a:pPr>
            <a:r>
              <a:rPr lang="en-US" sz="1000" dirty="0" smtClean="0">
                <a:solidFill>
                  <a:srgbClr val="333333"/>
                </a:solidFill>
                <a:latin typeface="Helvetica Neue"/>
                <a:cs typeface="Times New Roman" pitchFamily="18" charset="0"/>
              </a:rPr>
              <a:t>  </a:t>
            </a:r>
            <a:r>
              <a:rPr lang="en-US" sz="8900" dirty="0" smtClean="0">
                <a:solidFill>
                  <a:srgbClr val="333333"/>
                </a:solidFill>
                <a:latin typeface="Helvetica Neue"/>
                <a:cs typeface="Times New Roman" pitchFamily="18" charset="0"/>
              </a:rPr>
              <a:t/>
            </a:r>
            <a:br>
              <a:rPr lang="en-US" sz="8900" dirty="0" smtClean="0">
                <a:solidFill>
                  <a:srgbClr val="333333"/>
                </a:solidFill>
                <a:latin typeface="Helvetica Neue"/>
                <a:cs typeface="Times New Roman" pitchFamily="18" charset="0"/>
              </a:rPr>
            </a:br>
            <a:endParaRPr lang="en-US" sz="1100" dirty="0" smtClean="0">
              <a:latin typeface="Arial" pitchFamily="34"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2400" y="914400"/>
            <a:ext cx="8763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cs typeface="Arial" pitchFamily="34" charset="0"/>
              </a:rPr>
              <a:t>Thus all the four assignments have been made. The optimal assignment schedule and total cost 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Arial" pitchFamily="34" charset="0"/>
                <a:cs typeface="Arial" pitchFamily="34" charset="0"/>
              </a:rPr>
              <a:t>  </a:t>
            </a:r>
            <a:br>
              <a:rPr kumimoji="0" lang="en-US" b="0" i="0" u="none" strike="noStrike" cap="none" normalizeH="0" baseline="0" dirty="0" smtClean="0">
                <a:ln>
                  <a:noFill/>
                </a:ln>
                <a:solidFill>
                  <a:srgbClr val="333333"/>
                </a:solidFill>
                <a:effectLst/>
                <a:latin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Arial" pitchFamily="34" charset="0"/>
                <a:cs typeface="Arial" pitchFamily="34" charset="0"/>
              </a:rPr>
              <a:t/>
            </a:r>
            <a:br>
              <a:rPr kumimoji="0" lang="en-US" b="0" i="0" u="none" strike="noStrike" cap="none" normalizeH="0" baseline="0" dirty="0" smtClean="0">
                <a:ln>
                  <a:noFill/>
                </a:ln>
                <a:solidFill>
                  <a:srgbClr val="333333"/>
                </a:solidFill>
                <a:effectLst/>
                <a:latin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Arial" pitchFamily="34" charset="0"/>
                <a:cs typeface="Arial" pitchFamily="34" charset="0"/>
              </a:rPr>
              <a:t/>
            </a:r>
            <a:br>
              <a:rPr kumimoji="0" lang="en-US" b="0" i="0" u="none" strike="noStrike" cap="none" normalizeH="0" baseline="0" dirty="0" smtClean="0">
                <a:ln>
                  <a:noFill/>
                </a:ln>
                <a:solidFill>
                  <a:srgbClr val="333333"/>
                </a:solidFill>
                <a:effectLst/>
                <a:latin typeface="Arial" pitchFamily="34" charset="0"/>
                <a:cs typeface="Arial" pitchFamily="34" charset="0"/>
              </a:rPr>
            </a:br>
            <a:endParaRPr kumimoji="0" lang="en-US" b="0" i="0" u="none" strike="noStrike" cap="none" normalizeH="0" baseline="0" dirty="0" smtClean="0">
              <a:ln>
                <a:noFill/>
              </a:ln>
              <a:solidFill>
                <a:srgbClr val="333333"/>
              </a:solidFill>
              <a:effectLst/>
              <a:latin typeface="Arial" pitchFamily="34" charset="0"/>
              <a:cs typeface="Arial" pitchFamily="34" charset="0"/>
            </a:endParaRPr>
          </a:p>
        </p:txBody>
      </p:sp>
      <p:pic>
        <p:nvPicPr>
          <p:cNvPr id="36866" name="Picture 2" descr="https://img.brainkart.com/imagebk40/iAG3Efh.jpg"/>
          <p:cNvPicPr>
            <a:picLocks noChangeAspect="1" noChangeArrowheads="1"/>
          </p:cNvPicPr>
          <p:nvPr/>
        </p:nvPicPr>
        <p:blipFill>
          <a:blip r:embed="rId2"/>
          <a:srcRect/>
          <a:stretch>
            <a:fillRect/>
          </a:stretch>
        </p:blipFill>
        <p:spPr bwMode="auto">
          <a:xfrm>
            <a:off x="2667000" y="2057400"/>
            <a:ext cx="2838450" cy="2209800"/>
          </a:xfrm>
          <a:prstGeom prst="rect">
            <a:avLst/>
          </a:prstGeom>
          <a:noFill/>
        </p:spPr>
      </p:pic>
      <p:sp>
        <p:nvSpPr>
          <p:cNvPr id="4" name="Rectangle 3"/>
          <p:cNvSpPr/>
          <p:nvPr/>
        </p:nvSpPr>
        <p:spPr>
          <a:xfrm>
            <a:off x="457200" y="4800600"/>
            <a:ext cx="7696200" cy="646331"/>
          </a:xfrm>
          <a:prstGeom prst="rect">
            <a:avLst/>
          </a:prstGeom>
        </p:spPr>
        <p:txBody>
          <a:bodyPr wrap="square">
            <a:spAutoFit/>
          </a:bodyPr>
          <a:lstStyle/>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The optimal assignment (minimum) cost</a:t>
            </a:r>
            <a:endParaRPr lang="en-US" dirty="0" smtClean="0">
              <a:latin typeface="Arial" pitchFamily="34" charset="0"/>
              <a:cs typeface="Arial" pitchFamily="34" charset="0"/>
            </a:endParaRP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 ₹ 38</a:t>
            </a:r>
            <a:endParaRPr lang="en-US" dirty="0" smtClean="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a:solidFill>
            <a:srgbClr val="FF6699"/>
          </a:solidFill>
        </p:spPr>
        <p:txBody>
          <a:bodyPr>
            <a:normAutofit fontScale="90000"/>
          </a:bodyPr>
          <a:lstStyle/>
          <a:p>
            <a:r>
              <a:rPr lang="en-US" dirty="0" smtClean="0"/>
              <a:t> </a:t>
            </a:r>
            <a:r>
              <a:rPr lang="en-US" dirty="0" smtClean="0">
                <a:latin typeface="Algerian" pitchFamily="82" charset="0"/>
              </a:rPr>
              <a:t>MCQ QUESTIONS WITH ANSWER</a:t>
            </a:r>
            <a:endParaRPr lang="en-US" dirty="0">
              <a:latin typeface="Algerian" pitchFamily="82" charset="0"/>
            </a:endParaRPr>
          </a:p>
        </p:txBody>
      </p:sp>
      <p:sp>
        <p:nvSpPr>
          <p:cNvPr id="3" name="Content Placeholder 2"/>
          <p:cNvSpPr>
            <a:spLocks noGrp="1"/>
          </p:cNvSpPr>
          <p:nvPr>
            <p:ph idx="1"/>
          </p:nvPr>
        </p:nvSpPr>
        <p:spPr>
          <a:xfrm>
            <a:off x="457200" y="2133600"/>
            <a:ext cx="8229600" cy="4191000"/>
          </a:xfrm>
          <a:solidFill>
            <a:schemeClr val="tx2">
              <a:lumMod val="60000"/>
              <a:lumOff val="40000"/>
            </a:schemeClr>
          </a:solidFill>
        </p:spPr>
        <p:txBody>
          <a:bodyPr>
            <a:normAutofit lnSpcReduction="10000"/>
          </a:bodyPr>
          <a:lstStyle/>
          <a:p>
            <a:pPr marL="457200" indent="-457200">
              <a:buNone/>
            </a:pPr>
            <a:r>
              <a:rPr lang="en-US" sz="2000" dirty="0" smtClean="0">
                <a:latin typeface="Arial" pitchFamily="34" charset="0"/>
                <a:cs typeface="Arial" pitchFamily="34" charset="0"/>
              </a:rPr>
              <a:t>1. If the number of rows and columns in an assignment problem are not equal than it is called problem.</a:t>
            </a:r>
          </a:p>
          <a:p>
            <a:pPr marL="457200" indent="-457200">
              <a:buNone/>
            </a:pPr>
            <a:r>
              <a:rPr lang="en-US" sz="2000" dirty="0" smtClean="0">
                <a:latin typeface="Arial" pitchFamily="34" charset="0"/>
                <a:cs typeface="Arial" pitchFamily="34" charset="0"/>
              </a:rPr>
              <a:t> (a) prohibited</a:t>
            </a:r>
          </a:p>
          <a:p>
            <a:pPr marL="457200" indent="-457200">
              <a:buNone/>
            </a:pPr>
            <a:r>
              <a:rPr lang="en-US" sz="2000" dirty="0" smtClean="0">
                <a:latin typeface="Arial" pitchFamily="34" charset="0"/>
                <a:cs typeface="Arial" pitchFamily="34" charset="0"/>
              </a:rPr>
              <a:t> (b) infeasible</a:t>
            </a:r>
          </a:p>
          <a:p>
            <a:pPr marL="457200" indent="-457200">
              <a:buNone/>
            </a:pPr>
            <a:r>
              <a:rPr lang="en-US" sz="2000" dirty="0" smtClean="0">
                <a:latin typeface="Arial" pitchFamily="34" charset="0"/>
                <a:cs typeface="Arial" pitchFamily="34" charset="0"/>
              </a:rPr>
              <a:t> (c) unbounded</a:t>
            </a:r>
          </a:p>
          <a:p>
            <a:pPr marL="457200" indent="-457200">
              <a:buNone/>
            </a:pPr>
            <a:r>
              <a:rPr lang="en-US" sz="2000" dirty="0" smtClean="0">
                <a:latin typeface="Arial" pitchFamily="34" charset="0"/>
                <a:cs typeface="Arial" pitchFamily="34" charset="0"/>
              </a:rPr>
              <a:t> (d) </a:t>
            </a:r>
            <a:r>
              <a:rPr lang="en-US" sz="2000" b="1" dirty="0" smtClean="0">
                <a:latin typeface="Arial" pitchFamily="34" charset="0"/>
                <a:cs typeface="Arial" pitchFamily="34" charset="0"/>
              </a:rPr>
              <a:t>unbalanced</a:t>
            </a:r>
          </a:p>
          <a:p>
            <a:pPr marL="457200" indent="-457200">
              <a:buNone/>
            </a:pPr>
            <a:r>
              <a:rPr lang="en-US" sz="2000" b="1" dirty="0">
                <a:latin typeface="Arial" pitchFamily="34" charset="0"/>
                <a:cs typeface="Arial" pitchFamily="34" charset="0"/>
              </a:rPr>
              <a:t> </a:t>
            </a:r>
            <a:endParaRPr lang="en-US" sz="2000" b="1" dirty="0" smtClean="0">
              <a:latin typeface="Arial" pitchFamily="34" charset="0"/>
              <a:cs typeface="Arial" pitchFamily="34" charset="0"/>
            </a:endParaRPr>
          </a:p>
          <a:p>
            <a:pPr marL="457200" indent="-457200">
              <a:buNone/>
            </a:pPr>
            <a:r>
              <a:rPr lang="en-US" sz="2000" dirty="0" smtClean="0">
                <a:latin typeface="Arial" pitchFamily="34" charset="0"/>
                <a:cs typeface="Arial" pitchFamily="34" charset="0"/>
              </a:rPr>
              <a:t> 2. The method of solution of assignment problems is called method.</a:t>
            </a:r>
          </a:p>
          <a:p>
            <a:pPr marL="457200" indent="-457200">
              <a:buNone/>
            </a:pPr>
            <a:r>
              <a:rPr lang="en-US" sz="2000" dirty="0" smtClean="0">
                <a:latin typeface="Arial" pitchFamily="34" charset="0"/>
                <a:cs typeface="Arial" pitchFamily="34" charset="0"/>
              </a:rPr>
              <a:t> (a) NWCR</a:t>
            </a:r>
          </a:p>
          <a:p>
            <a:pPr marL="457200" indent="-457200">
              <a:buNone/>
            </a:pPr>
            <a:r>
              <a:rPr lang="en-US" sz="2000" dirty="0" smtClean="0">
                <a:latin typeface="Arial" pitchFamily="34" charset="0"/>
                <a:cs typeface="Arial" pitchFamily="34" charset="0"/>
              </a:rPr>
              <a:t> (b) VAM</a:t>
            </a:r>
          </a:p>
          <a:p>
            <a:pPr marL="457200" indent="-457200">
              <a:buNone/>
            </a:pPr>
            <a:r>
              <a:rPr lang="en-US" sz="2000" dirty="0" smtClean="0">
                <a:latin typeface="Arial" pitchFamily="34" charset="0"/>
                <a:cs typeface="Arial" pitchFamily="34" charset="0"/>
              </a:rPr>
              <a:t> (c) LCM</a:t>
            </a:r>
          </a:p>
          <a:p>
            <a:pPr marL="457200" indent="-457200">
              <a:buNone/>
            </a:pPr>
            <a:r>
              <a:rPr lang="en-US" sz="2000" dirty="0" smtClean="0">
                <a:latin typeface="Arial" pitchFamily="34" charset="0"/>
                <a:cs typeface="Arial" pitchFamily="34" charset="0"/>
              </a:rPr>
              <a:t> (d) </a:t>
            </a:r>
            <a:r>
              <a:rPr lang="en-US" sz="2000" b="1" dirty="0" smtClean="0">
                <a:latin typeface="Arial" pitchFamily="34" charset="0"/>
                <a:cs typeface="Arial" pitchFamily="34" charset="0"/>
              </a:rPr>
              <a:t>Hungarian</a:t>
            </a:r>
            <a:endParaRPr lang="en-US" sz="20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7772400" cy="4245828"/>
          </a:xfrm>
          <a:prstGeom prst="rect">
            <a:avLst/>
          </a:prstGeom>
          <a:solidFill>
            <a:schemeClr val="bg1">
              <a:lumMod val="65000"/>
            </a:schemeClr>
          </a:solidFill>
        </p:spPr>
        <p:txBody>
          <a:bodyPr wrap="square">
            <a:spAutoFit/>
          </a:bodyPr>
          <a:lstStyle/>
          <a:p>
            <a:r>
              <a:rPr lang="en-US" sz="2000" dirty="0" smtClean="0">
                <a:latin typeface="Arial" pitchFamily="34" charset="0"/>
                <a:cs typeface="Arial" pitchFamily="34" charset="0"/>
              </a:rPr>
              <a:t>3. When a maximization assignment problem is converted in minimization problem, the resulting matrix is called</a:t>
            </a:r>
          </a:p>
          <a:p>
            <a:r>
              <a:rPr lang="en-US" sz="2000" dirty="0" smtClean="0">
                <a:latin typeface="Arial" pitchFamily="34" charset="0"/>
                <a:cs typeface="Arial" pitchFamily="34" charset="0"/>
              </a:rPr>
              <a:t> (a) Cost matrix</a:t>
            </a:r>
          </a:p>
          <a:p>
            <a:r>
              <a:rPr lang="en-US" sz="2000" dirty="0" smtClean="0">
                <a:latin typeface="Arial" pitchFamily="34" charset="0"/>
                <a:cs typeface="Arial" pitchFamily="34" charset="0"/>
              </a:rPr>
              <a:t> (b) Profit matrix</a:t>
            </a:r>
          </a:p>
          <a:p>
            <a:r>
              <a:rPr lang="en-US" sz="2000" dirty="0" smtClean="0">
                <a:latin typeface="Arial" pitchFamily="34" charset="0"/>
                <a:cs typeface="Arial" pitchFamily="34" charset="0"/>
              </a:rPr>
              <a:t> (c) </a:t>
            </a:r>
            <a:r>
              <a:rPr lang="en-US" sz="2000" b="1" dirty="0" smtClean="0">
                <a:latin typeface="Arial" pitchFamily="34" charset="0"/>
                <a:cs typeface="Arial" pitchFamily="34" charset="0"/>
              </a:rPr>
              <a:t>Regret matrix</a:t>
            </a:r>
          </a:p>
          <a:p>
            <a:r>
              <a:rPr lang="en-US" sz="2000" dirty="0" smtClean="0">
                <a:latin typeface="Arial" pitchFamily="34" charset="0"/>
                <a:cs typeface="Arial" pitchFamily="34" charset="0"/>
              </a:rPr>
              <a:t> (d) Dummy matrix</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 4. The extra row or column which is added to balance an assignment problem is called </a:t>
            </a:r>
          </a:p>
          <a:p>
            <a:r>
              <a:rPr lang="en-US" sz="2000" dirty="0" smtClean="0">
                <a:latin typeface="Arial" pitchFamily="34" charset="0"/>
                <a:cs typeface="Arial" pitchFamily="34" charset="0"/>
              </a:rPr>
              <a:t>(a) regret</a:t>
            </a:r>
          </a:p>
          <a:p>
            <a:r>
              <a:rPr lang="en-US" sz="2000" dirty="0" smtClean="0">
                <a:latin typeface="Arial" pitchFamily="34" charset="0"/>
                <a:cs typeface="Arial" pitchFamily="34" charset="0"/>
              </a:rPr>
              <a:t> (b) epsilon</a:t>
            </a:r>
          </a:p>
          <a:p>
            <a:r>
              <a:rPr lang="en-US" sz="2000" dirty="0" smtClean="0">
                <a:latin typeface="Arial" pitchFamily="34" charset="0"/>
                <a:cs typeface="Arial" pitchFamily="34" charset="0"/>
              </a:rPr>
              <a:t> (c) </a:t>
            </a:r>
            <a:r>
              <a:rPr lang="en-US" sz="2000" b="1" dirty="0" smtClean="0">
                <a:latin typeface="Arial" pitchFamily="34" charset="0"/>
                <a:cs typeface="Arial" pitchFamily="34" charset="0"/>
              </a:rPr>
              <a:t>dummy</a:t>
            </a:r>
          </a:p>
          <a:p>
            <a:r>
              <a:rPr lang="en-US" sz="2000" dirty="0" smtClean="0">
                <a:latin typeface="Arial" pitchFamily="34" charset="0"/>
                <a:cs typeface="Arial" pitchFamily="34" charset="0"/>
              </a:rPr>
              <a:t> (d) extra </a:t>
            </a:r>
            <a:endParaRPr lang="en-US"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924800" cy="4093428"/>
          </a:xfrm>
          <a:prstGeom prst="rect">
            <a:avLst/>
          </a:prstGeom>
          <a:solidFill>
            <a:schemeClr val="accent1">
              <a:lumMod val="20000"/>
              <a:lumOff val="80000"/>
            </a:schemeClr>
          </a:solidFill>
        </p:spPr>
        <p:txBody>
          <a:bodyPr wrap="square">
            <a:spAutoFit/>
          </a:bodyPr>
          <a:lstStyle/>
          <a:p>
            <a:r>
              <a:rPr lang="en-US" sz="2000" dirty="0" smtClean="0">
                <a:latin typeface="Arial" pitchFamily="34" charset="0"/>
                <a:cs typeface="Arial" pitchFamily="34" charset="0"/>
              </a:rPr>
              <a:t>5. When a particular assignment in the given problem is not possible or restricted as a condition, it is called a problem.</a:t>
            </a:r>
          </a:p>
          <a:p>
            <a:r>
              <a:rPr lang="en-US" sz="2000" dirty="0" smtClean="0">
                <a:latin typeface="Arial" pitchFamily="34" charset="0"/>
                <a:cs typeface="Arial" pitchFamily="34" charset="0"/>
              </a:rPr>
              <a:t> (a) infeasible</a:t>
            </a:r>
          </a:p>
          <a:p>
            <a:r>
              <a:rPr lang="en-US" sz="2000" dirty="0" smtClean="0">
                <a:latin typeface="Arial" pitchFamily="34" charset="0"/>
                <a:cs typeface="Arial" pitchFamily="34" charset="0"/>
              </a:rPr>
              <a:t> (b) degenerate</a:t>
            </a:r>
          </a:p>
          <a:p>
            <a:r>
              <a:rPr lang="en-US" sz="2000" dirty="0" smtClean="0">
                <a:latin typeface="Arial" pitchFamily="34" charset="0"/>
                <a:cs typeface="Arial" pitchFamily="34" charset="0"/>
              </a:rPr>
              <a:t> (c) unbalanced</a:t>
            </a:r>
          </a:p>
          <a:p>
            <a:r>
              <a:rPr lang="en-US" sz="2000" dirty="0" smtClean="0">
                <a:latin typeface="Arial" pitchFamily="34" charset="0"/>
                <a:cs typeface="Arial" pitchFamily="34" charset="0"/>
              </a:rPr>
              <a:t> (d) </a:t>
            </a:r>
            <a:r>
              <a:rPr lang="en-US" sz="2000" b="1" dirty="0" smtClean="0">
                <a:latin typeface="Arial" pitchFamily="34" charset="0"/>
                <a:cs typeface="Arial" pitchFamily="34" charset="0"/>
              </a:rPr>
              <a:t>prohibited</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 6. If in an assignment problem, number of rows is not equal to number of columns then</a:t>
            </a:r>
          </a:p>
          <a:p>
            <a:r>
              <a:rPr lang="en-US" sz="2000" dirty="0" smtClean="0">
                <a:latin typeface="Arial" pitchFamily="34" charset="0"/>
                <a:cs typeface="Arial" pitchFamily="34" charset="0"/>
              </a:rPr>
              <a:t> (a) Problem is degenerate</a:t>
            </a:r>
          </a:p>
          <a:p>
            <a:r>
              <a:rPr lang="en-US" sz="2000" dirty="0" smtClean="0">
                <a:latin typeface="Arial" pitchFamily="34" charset="0"/>
                <a:cs typeface="Arial" pitchFamily="34" charset="0"/>
              </a:rPr>
              <a:t> (b) </a:t>
            </a:r>
            <a:r>
              <a:rPr lang="en-US" sz="2000" b="1" dirty="0" smtClean="0">
                <a:latin typeface="Arial" pitchFamily="34" charset="0"/>
                <a:cs typeface="Arial" pitchFamily="34" charset="0"/>
              </a:rPr>
              <a:t>Problem is unbalanced</a:t>
            </a:r>
          </a:p>
          <a:p>
            <a:r>
              <a:rPr lang="en-US" sz="2000" dirty="0" smtClean="0">
                <a:latin typeface="Arial" pitchFamily="34" charset="0"/>
                <a:cs typeface="Arial" pitchFamily="34" charset="0"/>
              </a:rPr>
              <a:t> (c) It is a maximization problem</a:t>
            </a:r>
          </a:p>
          <a:p>
            <a:r>
              <a:rPr lang="en-US" sz="2000" dirty="0" smtClean="0">
                <a:latin typeface="Arial" pitchFamily="34" charset="0"/>
                <a:cs typeface="Arial" pitchFamily="34" charset="0"/>
              </a:rPr>
              <a:t> (d) Optimal solution is not possible</a:t>
            </a:r>
            <a:endParaRPr lang="en-US" sz="20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391400" cy="5478423"/>
          </a:xfrm>
          <a:prstGeom prst="rect">
            <a:avLst/>
          </a:prstGeom>
          <a:solidFill>
            <a:schemeClr val="bg1">
              <a:lumMod val="85000"/>
            </a:schemeClr>
          </a:solidFill>
        </p:spPr>
        <p:txBody>
          <a:bodyPr wrap="square" rtlCol="0">
            <a:spAutoFit/>
          </a:bodyPr>
          <a:lstStyle/>
          <a:p>
            <a:pPr marL="342900" indent="-342900"/>
            <a:r>
              <a:rPr lang="en-US" sz="2000" dirty="0" smtClean="0">
                <a:latin typeface="Arial" pitchFamily="34" charset="0"/>
                <a:cs typeface="Arial" pitchFamily="34" charset="0"/>
              </a:rPr>
              <a:t>7. An assignment problem is considered as a particular case of a transportation problem because</a:t>
            </a:r>
          </a:p>
          <a:p>
            <a:pPr marL="342900" indent="-342900" algn="just">
              <a:buFont typeface="+mj-lt"/>
              <a:buAutoNum type="alphaLcParenR"/>
            </a:pPr>
            <a:r>
              <a:rPr lang="en-US" sz="2000" dirty="0" smtClean="0">
                <a:latin typeface="Arial" pitchFamily="34" charset="0"/>
                <a:cs typeface="Arial" pitchFamily="34" charset="0"/>
              </a:rPr>
              <a:t>The number of rows equals columns</a:t>
            </a:r>
          </a:p>
          <a:p>
            <a:pPr marL="342900" indent="-342900" algn="just">
              <a:buFont typeface="+mj-lt"/>
              <a:buAutoNum type="alphaLcParenR"/>
            </a:pPr>
            <a:r>
              <a:rPr lang="en-US" sz="2000" dirty="0" smtClean="0">
                <a:latin typeface="Arial" pitchFamily="34" charset="0"/>
                <a:cs typeface="Arial" pitchFamily="34" charset="0"/>
              </a:rPr>
              <a:t> All xij=0 or 1</a:t>
            </a:r>
          </a:p>
          <a:p>
            <a:pPr marL="342900" indent="-342900" algn="just">
              <a:buFont typeface="+mj-lt"/>
              <a:buAutoNum type="alphaLcParenR"/>
            </a:pPr>
            <a:r>
              <a:rPr lang="en-US" sz="2000" dirty="0" smtClean="0">
                <a:latin typeface="Arial" pitchFamily="34" charset="0"/>
                <a:cs typeface="Arial" pitchFamily="34" charset="0"/>
              </a:rPr>
              <a:t> All rim conditions are 1</a:t>
            </a:r>
          </a:p>
          <a:p>
            <a:pPr marL="342900" indent="-342900" algn="just">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All of the above</a:t>
            </a:r>
          </a:p>
          <a:p>
            <a:pPr marL="342900" indent="-342900"/>
            <a:endParaRPr lang="en-US" b="1" dirty="0" smtClean="0">
              <a:latin typeface="Arial" pitchFamily="34" charset="0"/>
              <a:cs typeface="Arial" pitchFamily="34" charset="0"/>
            </a:endParaRPr>
          </a:p>
          <a:p>
            <a:pPr marL="342900" indent="-342900"/>
            <a:r>
              <a:rPr lang="en-US" dirty="0" smtClean="0">
                <a:latin typeface="Arial" pitchFamily="34" charset="0"/>
                <a:cs typeface="Arial" pitchFamily="34" charset="0"/>
              </a:rPr>
              <a:t>8</a:t>
            </a:r>
            <a:r>
              <a:rPr lang="en-US" sz="2000" dirty="0" smtClean="0">
                <a:latin typeface="Arial" pitchFamily="34" charset="0"/>
                <a:cs typeface="Arial" pitchFamily="34" charset="0"/>
              </a:rPr>
              <a:t>.  An optimal assignment requires that the maximum number of lines that can be drawn through squares with zero opportunity cost be equal to the  number of </a:t>
            </a:r>
          </a:p>
          <a:p>
            <a:pPr marL="342900" indent="-342900">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Rows or columns</a:t>
            </a:r>
          </a:p>
          <a:p>
            <a:pPr marL="342900" indent="-342900">
              <a:buFont typeface="+mj-lt"/>
              <a:buAutoNum type="alphaLcParenR"/>
            </a:pPr>
            <a:r>
              <a:rPr lang="en-US" sz="2000" dirty="0" smtClean="0">
                <a:latin typeface="Arial" pitchFamily="34" charset="0"/>
                <a:cs typeface="Arial" pitchFamily="34" charset="0"/>
              </a:rPr>
              <a:t> Rows &amp; columns</a:t>
            </a:r>
          </a:p>
          <a:p>
            <a:pPr marL="342900" indent="-342900">
              <a:buFont typeface="+mj-lt"/>
              <a:buAutoNum type="alphaLcParenR"/>
            </a:pPr>
            <a:r>
              <a:rPr lang="en-US" sz="2000" dirty="0" smtClean="0">
                <a:latin typeface="Arial" pitchFamily="34" charset="0"/>
                <a:cs typeface="Arial" pitchFamily="34" charset="0"/>
              </a:rPr>
              <a:t> Rows + columns – 1</a:t>
            </a:r>
          </a:p>
          <a:p>
            <a:pPr marL="342900" indent="-342900">
              <a:buFont typeface="+mj-lt"/>
              <a:buAutoNum type="alphaLcParenR"/>
            </a:pPr>
            <a:r>
              <a:rPr lang="en-US" sz="2000" dirty="0" smtClean="0">
                <a:latin typeface="Arial" pitchFamily="34" charset="0"/>
                <a:cs typeface="Arial" pitchFamily="34" charset="0"/>
              </a:rPr>
              <a:t> None of the above</a:t>
            </a:r>
          </a:p>
          <a:p>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a:solidFill>
            <a:schemeClr val="accent5">
              <a:lumMod val="40000"/>
              <a:lumOff val="60000"/>
            </a:schemeClr>
          </a:solidFill>
        </p:spPr>
        <p:txBody>
          <a:bodyPr>
            <a:normAutofit fontScale="90000"/>
          </a:bodyPr>
          <a:lstStyle/>
          <a:p>
            <a:pPr algn="ctr"/>
            <a:r>
              <a:rPr lang="en-US" b="1" dirty="0" smtClean="0">
                <a:solidFill>
                  <a:schemeClr val="tx2">
                    <a:lumMod val="75000"/>
                  </a:schemeClr>
                </a:solidFill>
                <a:latin typeface="Algerian" pitchFamily="82" charset="0"/>
              </a:rPr>
              <a:t>INTRODUCTION TO ASSIGNMENT PROBLEM </a:t>
            </a:r>
            <a:endParaRPr lang="en-US" b="1" dirty="0">
              <a:solidFill>
                <a:schemeClr val="tx2">
                  <a:lumMod val="75000"/>
                </a:schemeClr>
              </a:solidFill>
              <a:latin typeface="Algerian" pitchFamily="82" charset="0"/>
            </a:endParaRPr>
          </a:p>
        </p:txBody>
      </p:sp>
      <p:sp>
        <p:nvSpPr>
          <p:cNvPr id="3" name="Content Placeholder 2"/>
          <p:cNvSpPr>
            <a:spLocks noGrp="1"/>
          </p:cNvSpPr>
          <p:nvPr>
            <p:ph idx="1"/>
          </p:nvPr>
        </p:nvSpPr>
        <p:spPr>
          <a:solidFill>
            <a:srgbClr val="00B0F0"/>
          </a:solidFill>
        </p:spPr>
        <p:txBody>
          <a:bodyPr>
            <a:normAutofit fontScale="92500" lnSpcReduction="20000"/>
          </a:bodyPr>
          <a:lstStyle/>
          <a:p>
            <a:pPr>
              <a:buFont typeface="Wingdings" pitchFamily="2" charset="2"/>
              <a:buChar char="Ø"/>
            </a:pPr>
            <a:r>
              <a:rPr lang="en-US" sz="2400" dirty="0" smtClean="0">
                <a:latin typeface="Arial Rounded MT Bold" pitchFamily="34" charset="0"/>
              </a:rPr>
              <a:t>An assignment problem is a particular case of transportation problem. </a:t>
            </a:r>
          </a:p>
          <a:p>
            <a:pPr>
              <a:buFont typeface="Wingdings" pitchFamily="2" charset="2"/>
              <a:buChar char="Ø"/>
            </a:pPr>
            <a:endParaRPr lang="en-US" sz="2400" dirty="0" smtClean="0">
              <a:latin typeface="Arial Rounded MT Bold" pitchFamily="34" charset="0"/>
            </a:endParaRPr>
          </a:p>
          <a:p>
            <a:pPr>
              <a:buFont typeface="Wingdings" pitchFamily="2" charset="2"/>
              <a:buChar char="Ø"/>
            </a:pPr>
            <a:r>
              <a:rPr lang="en-US" sz="2400" dirty="0" smtClean="0">
                <a:latin typeface="Arial Rounded MT Bold" pitchFamily="34" charset="0"/>
              </a:rPr>
              <a:t>The objective is to assign a number of resources to an equal number of activities . </a:t>
            </a:r>
          </a:p>
          <a:p>
            <a:pPr>
              <a:buFont typeface="Wingdings" pitchFamily="2" charset="2"/>
              <a:buChar char="Ø"/>
            </a:pPr>
            <a:endParaRPr lang="en-US" sz="2400" dirty="0" smtClean="0">
              <a:latin typeface="Arial Rounded MT Bold" pitchFamily="34" charset="0"/>
            </a:endParaRPr>
          </a:p>
          <a:p>
            <a:pPr>
              <a:buFont typeface="Wingdings" pitchFamily="2" charset="2"/>
              <a:buChar char="Ø"/>
            </a:pPr>
            <a:r>
              <a:rPr lang="en-US" sz="2400" dirty="0" smtClean="0">
                <a:latin typeface="Arial Rounded MT Bold" pitchFamily="34" charset="0"/>
              </a:rPr>
              <a:t>So as to minimize total cost or maximize total profit of allocation. </a:t>
            </a:r>
          </a:p>
          <a:p>
            <a:pPr>
              <a:buFont typeface="Wingdings" pitchFamily="2" charset="2"/>
              <a:buChar char="Ø"/>
            </a:pPr>
            <a:endParaRPr lang="en-US" sz="2400" dirty="0">
              <a:latin typeface="Arial Rounded MT Bold" pitchFamily="34" charset="0"/>
            </a:endParaRPr>
          </a:p>
          <a:p>
            <a:pPr>
              <a:buFont typeface="Wingdings" pitchFamily="2" charset="2"/>
              <a:buChar char="Ø"/>
            </a:pPr>
            <a:r>
              <a:rPr lang="en-US" sz="2400" dirty="0" smtClean="0">
                <a:latin typeface="Arial Rounded MT Bold" pitchFamily="34" charset="0"/>
              </a:rPr>
              <a:t>The problem of assignment arises because available resources such as men, machines etc. have varying degrees of efficiency for performing different activities, therefore, cost, profit or loss of performing the different activities is different. </a:t>
            </a:r>
            <a:endParaRPr lang="en-US" sz="2400" dirty="0">
              <a:latin typeface="Arial Rounded MT Bol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7848600" cy="4678204"/>
          </a:xfrm>
          <a:prstGeom prst="rect">
            <a:avLst/>
          </a:prstGeom>
          <a:solidFill>
            <a:schemeClr val="accent6">
              <a:lumMod val="40000"/>
              <a:lumOff val="60000"/>
            </a:schemeClr>
          </a:solidFill>
        </p:spPr>
        <p:txBody>
          <a:bodyPr wrap="square" rtlCol="0">
            <a:spAutoFit/>
          </a:bodyPr>
          <a:lstStyle/>
          <a:p>
            <a:r>
              <a:rPr lang="en-US" sz="2000" dirty="0" smtClean="0">
                <a:latin typeface="Arial" pitchFamily="34" charset="0"/>
                <a:cs typeface="Arial" pitchFamily="34" charset="0"/>
              </a:rPr>
              <a:t>9. While solving an assignment problem, an activity is assigned to a resource through a square with zero opportunity cost because the objective is to </a:t>
            </a:r>
          </a:p>
          <a:p>
            <a:pPr marL="457200" indent="-457200">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Minimize total cost of assignment </a:t>
            </a:r>
          </a:p>
          <a:p>
            <a:pPr marL="457200" indent="-457200">
              <a:buFont typeface="+mj-lt"/>
              <a:buAutoNum type="alphaLcParenR"/>
            </a:pPr>
            <a:r>
              <a:rPr lang="en-US" sz="2000" dirty="0" smtClean="0">
                <a:latin typeface="Arial" pitchFamily="34" charset="0"/>
                <a:cs typeface="Arial" pitchFamily="34" charset="0"/>
              </a:rPr>
              <a:t> Reduce the cost of assignment to zero </a:t>
            </a:r>
          </a:p>
          <a:p>
            <a:pPr marL="457200" indent="-457200">
              <a:buFont typeface="+mj-lt"/>
              <a:buAutoNum type="alphaLcParenR"/>
            </a:pPr>
            <a:r>
              <a:rPr lang="en-US" sz="2000" dirty="0" smtClean="0">
                <a:latin typeface="Arial" pitchFamily="34" charset="0"/>
                <a:cs typeface="Arial" pitchFamily="34" charset="0"/>
              </a:rPr>
              <a:t> Reduce the cost of that particular assignment to zero</a:t>
            </a:r>
          </a:p>
          <a:p>
            <a:pPr marL="457200" indent="-457200">
              <a:buFont typeface="+mj-lt"/>
              <a:buAutoNum type="alphaLcParenR"/>
            </a:pPr>
            <a:r>
              <a:rPr lang="en-US" sz="2000" dirty="0" smtClean="0">
                <a:latin typeface="Arial" pitchFamily="34" charset="0"/>
                <a:cs typeface="Arial" pitchFamily="34" charset="0"/>
              </a:rPr>
              <a:t> All of the above</a:t>
            </a:r>
          </a:p>
          <a:p>
            <a:pPr marL="457200" indent="-457200">
              <a:buFont typeface="+mj-lt"/>
              <a:buAutoNum type="alphaLcParenR"/>
            </a:pPr>
            <a:endParaRPr lang="en-US" sz="2000" dirty="0" smtClean="0">
              <a:latin typeface="Arial" pitchFamily="34" charset="0"/>
              <a:cs typeface="Arial" pitchFamily="34" charset="0"/>
            </a:endParaRPr>
          </a:p>
          <a:p>
            <a:pPr marL="457200" indent="-457200"/>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10. The assignment problem </a:t>
            </a:r>
          </a:p>
          <a:p>
            <a:pPr marL="457200" indent="-457200">
              <a:buFont typeface="+mj-lt"/>
              <a:buAutoNum type="alphaLcParenR"/>
            </a:pPr>
            <a:r>
              <a:rPr lang="en-US" sz="2000" dirty="0" smtClean="0">
                <a:latin typeface="Arial" pitchFamily="34" charset="0"/>
                <a:cs typeface="Arial" pitchFamily="34" charset="0"/>
              </a:rPr>
              <a:t> Requires that only one activity be assigned to each resource</a:t>
            </a:r>
          </a:p>
          <a:p>
            <a:pPr marL="457200" indent="-457200">
              <a:buFont typeface="+mj-lt"/>
              <a:buAutoNum type="alphaLcParenR"/>
            </a:pPr>
            <a:r>
              <a:rPr lang="en-US" sz="2000" dirty="0" smtClean="0">
                <a:latin typeface="Arial" pitchFamily="34" charset="0"/>
                <a:cs typeface="Arial" pitchFamily="34" charset="0"/>
              </a:rPr>
              <a:t> Is a special case of transportation problem</a:t>
            </a:r>
          </a:p>
          <a:p>
            <a:pPr marL="457200" indent="-457200">
              <a:buFont typeface="+mj-lt"/>
              <a:buAutoNum type="alphaLcParenR"/>
            </a:pPr>
            <a:r>
              <a:rPr lang="en-US" sz="2000" dirty="0" smtClean="0">
                <a:latin typeface="Arial" pitchFamily="34" charset="0"/>
                <a:cs typeface="Arial" pitchFamily="34" charset="0"/>
              </a:rPr>
              <a:t> Can be used to maximize resources</a:t>
            </a:r>
          </a:p>
          <a:p>
            <a:pPr marL="457200" indent="-457200">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All of the above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0"/>
            <a:ext cx="7772400" cy="4647426"/>
          </a:xfrm>
          <a:prstGeom prst="rect">
            <a:avLst/>
          </a:prstGeom>
          <a:solidFill>
            <a:schemeClr val="tx2">
              <a:lumMod val="40000"/>
              <a:lumOff val="60000"/>
            </a:schemeClr>
          </a:solidFill>
        </p:spPr>
        <p:txBody>
          <a:bodyPr wrap="square" rtlCol="0">
            <a:spAutoFit/>
          </a:bodyPr>
          <a:lstStyle/>
          <a:p>
            <a:r>
              <a:rPr lang="en-US" sz="2000" dirty="0" smtClean="0">
                <a:latin typeface="Arial" pitchFamily="34" charset="0"/>
                <a:cs typeface="Arial" pitchFamily="34" charset="0"/>
              </a:rPr>
              <a:t>11. The purpose of dummy row or column in an assignment problem is to</a:t>
            </a:r>
          </a:p>
          <a:p>
            <a:pPr marL="457200" indent="-457200">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Obtain balance between total activities &amp; total resources</a:t>
            </a:r>
          </a:p>
          <a:p>
            <a:pPr marL="457200" indent="-457200">
              <a:buFont typeface="+mj-lt"/>
              <a:buAutoNum type="alphaLcParenR"/>
            </a:pPr>
            <a:r>
              <a:rPr lang="en-US" sz="2000" dirty="0" smtClean="0">
                <a:latin typeface="Arial" pitchFamily="34" charset="0"/>
                <a:cs typeface="Arial" pitchFamily="34" charset="0"/>
              </a:rPr>
              <a:t>Prevent a solution from becoming degenerate </a:t>
            </a:r>
          </a:p>
          <a:p>
            <a:pPr marL="457200" indent="-457200">
              <a:buFont typeface="+mj-lt"/>
              <a:buAutoNum type="alphaLcParenR"/>
            </a:pPr>
            <a:r>
              <a:rPr lang="en-US" sz="2000" dirty="0" smtClean="0">
                <a:latin typeface="Arial" pitchFamily="34" charset="0"/>
                <a:cs typeface="Arial" pitchFamily="34" charset="0"/>
              </a:rPr>
              <a:t>Provide a means of representing a dummy problem</a:t>
            </a:r>
          </a:p>
          <a:p>
            <a:pPr marL="457200" indent="-457200">
              <a:buFont typeface="+mj-lt"/>
              <a:buAutoNum type="alphaLcParenR"/>
            </a:pPr>
            <a:r>
              <a:rPr lang="en-US" sz="2000" dirty="0" smtClean="0">
                <a:latin typeface="Arial" pitchFamily="34" charset="0"/>
                <a:cs typeface="Arial" pitchFamily="34" charset="0"/>
              </a:rPr>
              <a:t>None of the above </a:t>
            </a:r>
          </a:p>
          <a:p>
            <a:pPr marL="457200" indent="-457200"/>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12. An assignment problem can be solved by</a:t>
            </a:r>
          </a:p>
          <a:p>
            <a:pPr marL="457200" indent="-457200">
              <a:buFont typeface="+mj-lt"/>
              <a:buAutoNum type="alphaLcParenR"/>
            </a:pPr>
            <a:r>
              <a:rPr lang="en-US" sz="2000" dirty="0" smtClean="0">
                <a:latin typeface="Arial" pitchFamily="34" charset="0"/>
                <a:cs typeface="Arial" pitchFamily="34" charset="0"/>
              </a:rPr>
              <a:t> Simplex method</a:t>
            </a:r>
          </a:p>
          <a:p>
            <a:pPr marL="457200" indent="-457200">
              <a:buFont typeface="+mj-lt"/>
              <a:buAutoNum type="alphaLcParenR"/>
            </a:pPr>
            <a:r>
              <a:rPr lang="en-US" sz="2000" dirty="0" smtClean="0">
                <a:latin typeface="Arial" pitchFamily="34" charset="0"/>
                <a:cs typeface="Arial" pitchFamily="34" charset="0"/>
              </a:rPr>
              <a:t> Transportation method</a:t>
            </a:r>
          </a:p>
          <a:p>
            <a:pPr marL="457200" indent="-457200">
              <a:buFont typeface="+mj-lt"/>
              <a:buAutoNum type="alphaLcParen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Both a &amp; b</a:t>
            </a:r>
          </a:p>
          <a:p>
            <a:pPr marL="457200" indent="-457200">
              <a:buFont typeface="+mj-lt"/>
              <a:buAutoNum type="alphaLcParenR"/>
            </a:pPr>
            <a:r>
              <a:rPr lang="en-US" sz="2000" dirty="0" smtClean="0">
                <a:latin typeface="Arial" pitchFamily="34" charset="0"/>
                <a:cs typeface="Arial" pitchFamily="34" charset="0"/>
              </a:rPr>
              <a:t> None of the abov</a:t>
            </a:r>
            <a:r>
              <a:rPr lang="en-US" sz="2000" dirty="0" smtClean="0"/>
              <a:t>e </a:t>
            </a:r>
          </a:p>
          <a:p>
            <a:endParaRPr lang="en-US" dirty="0" smtClean="0"/>
          </a:p>
          <a:p>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05800" cy="3477875"/>
          </a:xfrm>
          <a:prstGeom prst="rect">
            <a:avLst/>
          </a:prstGeom>
          <a:solidFill>
            <a:srgbClr val="00B0F0"/>
          </a:solidFill>
        </p:spPr>
        <p:txBody>
          <a:bodyPr wrap="square">
            <a:spAutoFit/>
          </a:bodyPr>
          <a:lstStyle/>
          <a:p>
            <a:pPr>
              <a:buFont typeface="Wingdings" pitchFamily="2" charset="2"/>
              <a:buChar char="Ø"/>
            </a:pPr>
            <a:r>
              <a:rPr lang="en-US" sz="2200" dirty="0" smtClean="0">
                <a:latin typeface="Arial Rounded MT Bold" pitchFamily="34" charset="0"/>
              </a:rPr>
              <a:t>Suppose that we have n jobs to be performed on m machines (one job to one machine).</a:t>
            </a:r>
          </a:p>
          <a:p>
            <a:endParaRPr lang="en-US" sz="2200" dirty="0" smtClean="0">
              <a:latin typeface="Arial Rounded MT Bold" pitchFamily="34" charset="0"/>
            </a:endParaRPr>
          </a:p>
          <a:p>
            <a:pPr>
              <a:buFont typeface="Wingdings" pitchFamily="2" charset="2"/>
              <a:buChar char="Ø"/>
            </a:pPr>
            <a:endParaRPr lang="en-US" sz="2200" dirty="0">
              <a:latin typeface="Arial Rounded MT Bold" pitchFamily="34" charset="0"/>
            </a:endParaRPr>
          </a:p>
          <a:p>
            <a:pPr>
              <a:buFont typeface="Wingdings" pitchFamily="2" charset="2"/>
              <a:buChar char="Ø"/>
            </a:pPr>
            <a:r>
              <a:rPr lang="en-US" sz="2200" dirty="0" smtClean="0">
                <a:latin typeface="Arial Rounded MT Bold" pitchFamily="34" charset="0"/>
              </a:rPr>
              <a:t> Our objective is to assign the jobs to the machines at the minimum cost (or maximum profit).</a:t>
            </a:r>
          </a:p>
          <a:p>
            <a:pPr>
              <a:buFont typeface="Wingdings" pitchFamily="2" charset="2"/>
              <a:buChar char="Ø"/>
            </a:pPr>
            <a:endParaRPr lang="en-US" sz="2200" dirty="0">
              <a:latin typeface="Arial Rounded MT Bold" pitchFamily="34" charset="0"/>
            </a:endParaRPr>
          </a:p>
          <a:p>
            <a:pPr>
              <a:buFont typeface="Wingdings" pitchFamily="2" charset="2"/>
              <a:buChar char="Ø"/>
            </a:pPr>
            <a:endParaRPr lang="en-US" sz="2200" dirty="0" smtClean="0">
              <a:latin typeface="Arial Rounded MT Bold" pitchFamily="34" charset="0"/>
            </a:endParaRPr>
          </a:p>
          <a:p>
            <a:pPr>
              <a:buFont typeface="Wingdings" pitchFamily="2" charset="2"/>
              <a:buChar char="Ø"/>
            </a:pPr>
            <a:r>
              <a:rPr lang="en-US" sz="2200" dirty="0" smtClean="0">
                <a:latin typeface="Arial Rounded MT Bold" pitchFamily="34" charset="0"/>
              </a:rPr>
              <a:t> Under the assumption that each machine can perform each job but with varying degree of efficiencies.</a:t>
            </a:r>
            <a:endParaRPr lang="en-US" sz="2200"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a:solidFill>
            <a:schemeClr val="tx2">
              <a:lumMod val="40000"/>
              <a:lumOff val="60000"/>
            </a:schemeClr>
          </a:solidFill>
        </p:spPr>
        <p:txBody>
          <a:bodyPr>
            <a:normAutofit fontScale="90000"/>
          </a:bodyPr>
          <a:lstStyle/>
          <a:p>
            <a:pPr algn="ctr"/>
            <a:r>
              <a:rPr lang="en-US" b="1" dirty="0" smtClean="0">
                <a:latin typeface="Algerian" pitchFamily="82" charset="0"/>
              </a:rPr>
              <a:t>ASSIGMENT ALGORITHM (OR) HUNGARIAN METHOD </a:t>
            </a:r>
            <a:endParaRPr lang="en-US" b="1" dirty="0">
              <a:latin typeface="Algerian" pitchFamily="82" charset="0"/>
            </a:endParaRPr>
          </a:p>
        </p:txBody>
      </p:sp>
      <p:sp>
        <p:nvSpPr>
          <p:cNvPr id="3" name="Content Placeholder 2"/>
          <p:cNvSpPr>
            <a:spLocks noGrp="1"/>
          </p:cNvSpPr>
          <p:nvPr>
            <p:ph idx="1"/>
          </p:nvPr>
        </p:nvSpPr>
        <p:spPr>
          <a:xfrm>
            <a:off x="457200" y="2087880"/>
            <a:ext cx="8229600" cy="4389120"/>
          </a:xfrm>
          <a:solidFill>
            <a:schemeClr val="bg2">
              <a:lumMod val="75000"/>
            </a:schemeClr>
          </a:solidFill>
        </p:spPr>
        <p:txBody>
          <a:bodyPr>
            <a:normAutofit fontScale="92500" lnSpcReduction="10000"/>
          </a:bodyPr>
          <a:lstStyle/>
          <a:p>
            <a:pPr>
              <a:buFont typeface="Wingdings" pitchFamily="2" charset="2"/>
              <a:buChar char="q"/>
            </a:pPr>
            <a:r>
              <a:rPr lang="en-US" sz="2000" dirty="0" smtClean="0">
                <a:latin typeface="Arial Rounded MT Bold" pitchFamily="34" charset="0"/>
              </a:rPr>
              <a:t>First check whether the number of rows is equal to number of columns, if it is so, the assignment problem is said to be balanced. Then proceed to step 1. If it is not balanced, then it should be balanced before applying the algorithm.</a:t>
            </a:r>
          </a:p>
          <a:p>
            <a:pPr>
              <a:buNone/>
            </a:pPr>
            <a:endParaRPr lang="en-US" sz="2000" dirty="0" smtClean="0">
              <a:latin typeface="Arial Rounded MT Bold" pitchFamily="34" charset="0"/>
            </a:endParaRPr>
          </a:p>
          <a:p>
            <a:pPr>
              <a:buFont typeface="Wingdings" pitchFamily="2" charset="2"/>
              <a:buChar char="q"/>
            </a:pPr>
            <a:r>
              <a:rPr lang="en-US" sz="2000" dirty="0" smtClean="0">
                <a:latin typeface="Arial Rounded MT Bold" pitchFamily="34" charset="0"/>
              </a:rPr>
              <a:t> Step 1:</a:t>
            </a:r>
          </a:p>
          <a:p>
            <a:pPr>
              <a:buNone/>
            </a:pPr>
            <a:r>
              <a:rPr lang="en-US" sz="2000" dirty="0">
                <a:latin typeface="Arial Rounded MT Bold" pitchFamily="34" charset="0"/>
              </a:rPr>
              <a:t> </a:t>
            </a:r>
            <a:r>
              <a:rPr lang="en-US" sz="2000" dirty="0" smtClean="0">
                <a:latin typeface="Arial Rounded MT Bold" pitchFamily="34" charset="0"/>
              </a:rPr>
              <a:t>     Subtract the smallest cost element of each row from all the elements in the row of the given cost matrix. See that each row contains atleast one zero. </a:t>
            </a:r>
          </a:p>
          <a:p>
            <a:pPr>
              <a:buFont typeface="Wingdings" pitchFamily="2" charset="2"/>
              <a:buChar char="q"/>
            </a:pPr>
            <a:endParaRPr lang="en-US" sz="2000" dirty="0" smtClean="0">
              <a:latin typeface="Arial Rounded MT Bold" pitchFamily="34" charset="0"/>
            </a:endParaRPr>
          </a:p>
          <a:p>
            <a:pPr>
              <a:buFont typeface="Wingdings" pitchFamily="2" charset="2"/>
              <a:buChar char="q"/>
            </a:pPr>
            <a:r>
              <a:rPr lang="en-US" sz="2000" dirty="0" smtClean="0">
                <a:latin typeface="Arial Rounded MT Bold" pitchFamily="34" charset="0"/>
              </a:rPr>
              <a:t>Step 2:</a:t>
            </a:r>
          </a:p>
          <a:p>
            <a:pPr>
              <a:buNone/>
            </a:pPr>
            <a:r>
              <a:rPr lang="en-US" sz="2000" dirty="0">
                <a:latin typeface="Arial Rounded MT Bold" pitchFamily="34" charset="0"/>
              </a:rPr>
              <a:t> </a:t>
            </a:r>
            <a:r>
              <a:rPr lang="en-US" sz="2000" dirty="0" smtClean="0">
                <a:latin typeface="Arial Rounded MT Bold" pitchFamily="34" charset="0"/>
              </a:rPr>
              <a:t>      Subtract the smallest cost element of each column from all the elements in the column of the resulting cost matrix obtained by step 1 and make sure each column contains atleast one zero</a:t>
            </a:r>
            <a:endParaRPr lang="en-US" sz="2000"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7848600" cy="4401205"/>
          </a:xfrm>
          <a:prstGeom prst="rect">
            <a:avLst/>
          </a:prstGeom>
          <a:solidFill>
            <a:schemeClr val="accent2">
              <a:lumMod val="40000"/>
              <a:lumOff val="60000"/>
            </a:schemeClr>
          </a:solidFill>
        </p:spPr>
        <p:txBody>
          <a:bodyPr wrap="square">
            <a:spAutoFit/>
          </a:bodyPr>
          <a:lstStyle/>
          <a:p>
            <a:r>
              <a:rPr lang="en-US" sz="2000" dirty="0" smtClean="0">
                <a:latin typeface="Arial Rounded MT Bold" pitchFamily="34" charset="0"/>
              </a:rPr>
              <a:t>Step 3: (Assigning the zeros)</a:t>
            </a:r>
          </a:p>
          <a:p>
            <a:r>
              <a:rPr lang="en-US" sz="2000" dirty="0">
                <a:latin typeface="Arial Rounded MT Bold" pitchFamily="34" charset="0"/>
              </a:rPr>
              <a:t> </a:t>
            </a:r>
            <a:endParaRPr lang="en-US" sz="2000" dirty="0" smtClean="0">
              <a:latin typeface="Arial Rounded MT Bold" pitchFamily="34" charset="0"/>
            </a:endParaRPr>
          </a:p>
          <a:p>
            <a:r>
              <a:rPr lang="en-US" sz="2000" dirty="0" smtClean="0">
                <a:latin typeface="Arial Rounded MT Bold" pitchFamily="34" charset="0"/>
              </a:rPr>
              <a:t> (a) Examine the rows successively until a row with exactly one unmarked zero is found. Make an assignment to this single unmarked zero by encircling it. Cross all other zeros in the column of this encircled zero, as these will not be considered for any future assignment. Continue in this way until all the rows have been examined. </a:t>
            </a:r>
          </a:p>
          <a:p>
            <a:endParaRPr lang="en-US" sz="2000" dirty="0">
              <a:latin typeface="Arial Rounded MT Bold" pitchFamily="34" charset="0"/>
            </a:endParaRPr>
          </a:p>
          <a:p>
            <a:r>
              <a:rPr lang="en-US" sz="2000" dirty="0" smtClean="0">
                <a:latin typeface="Arial Rounded MT Bold" pitchFamily="34" charset="0"/>
              </a:rPr>
              <a:t>(b) Examine the columns successively until a column with exactly one unmarked zero is found. Make an assignment to this single unmarked zero by encircling it and cross any other zero in its row. Continue until all the columns have been examined.</a:t>
            </a:r>
            <a:endParaRPr lang="en-US" sz="2000" dirty="0">
              <a:latin typeface="Arial Rounded MT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0"/>
            <a:ext cx="7696200" cy="3785652"/>
          </a:xfrm>
          <a:prstGeom prst="rect">
            <a:avLst/>
          </a:prstGeom>
          <a:solidFill>
            <a:schemeClr val="bg1">
              <a:lumMod val="65000"/>
            </a:schemeClr>
          </a:solidFill>
        </p:spPr>
        <p:txBody>
          <a:bodyPr wrap="square">
            <a:spAutoFit/>
          </a:bodyPr>
          <a:lstStyle/>
          <a:p>
            <a:r>
              <a:rPr lang="en-US" sz="2000" dirty="0" smtClean="0">
                <a:latin typeface="Arial Rounded MT Bold" pitchFamily="34" charset="0"/>
              </a:rPr>
              <a:t>Step 4: (Apply Optimal Test)</a:t>
            </a:r>
          </a:p>
          <a:p>
            <a:endParaRPr lang="en-US" sz="2000" dirty="0">
              <a:latin typeface="Arial Rounded MT Bold" pitchFamily="34" charset="0"/>
            </a:endParaRPr>
          </a:p>
          <a:p>
            <a:r>
              <a:rPr lang="en-US" sz="2000" dirty="0" smtClean="0">
                <a:latin typeface="Arial Rounded MT Bold" pitchFamily="34" charset="0"/>
              </a:rPr>
              <a:t> (a) If each row and each column contain exactly one encircled zero, then the current assignment is optimal.</a:t>
            </a:r>
          </a:p>
          <a:p>
            <a:endParaRPr lang="en-US" sz="2000" dirty="0">
              <a:latin typeface="Arial Rounded MT Bold" pitchFamily="34" charset="0"/>
            </a:endParaRPr>
          </a:p>
          <a:p>
            <a:r>
              <a:rPr lang="en-US" sz="2000" dirty="0" smtClean="0">
                <a:latin typeface="Arial Rounded MT Bold" pitchFamily="34" charset="0"/>
              </a:rPr>
              <a:t> (b) If atleast one row or column is without an assignment (i.e., if there is atleast one row or column is without one encircled zero), then the current assignment is not optimal. Go to step 5. Subtract the smallest cost element of each column from all the elements in the column of the resulting cost matrix obtained by step 1 and make sure each column contains atleast one zero.</a:t>
            </a:r>
            <a:endParaRPr lang="en-US" sz="2000" dirty="0">
              <a:latin typeface="Arial Rounded MT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696200" cy="5324535"/>
          </a:xfrm>
          <a:prstGeom prst="rect">
            <a:avLst/>
          </a:prstGeom>
          <a:solidFill>
            <a:schemeClr val="accent2">
              <a:lumMod val="60000"/>
              <a:lumOff val="40000"/>
            </a:schemeClr>
          </a:solidFill>
        </p:spPr>
        <p:txBody>
          <a:bodyPr wrap="square">
            <a:spAutoFit/>
          </a:bodyPr>
          <a:lstStyle/>
          <a:p>
            <a:r>
              <a:rPr lang="en-US" sz="2000" dirty="0" smtClean="0">
                <a:latin typeface="Arial Rounded MT Bold" pitchFamily="34" charset="0"/>
              </a:rPr>
              <a:t>Step 5:</a:t>
            </a:r>
          </a:p>
          <a:p>
            <a:r>
              <a:rPr lang="en-US" sz="2000" dirty="0" smtClean="0">
                <a:latin typeface="Arial Rounded MT Bold" pitchFamily="34" charset="0"/>
              </a:rPr>
              <a:t> Cover all the zeros by drawing a minimum number of straight lines as follows:</a:t>
            </a:r>
          </a:p>
          <a:p>
            <a:endParaRPr lang="en-US" sz="2000" dirty="0">
              <a:latin typeface="Arial Rounded MT Bold" pitchFamily="34" charset="0"/>
            </a:endParaRPr>
          </a:p>
          <a:p>
            <a:r>
              <a:rPr lang="en-US" sz="2000" dirty="0" smtClean="0">
                <a:latin typeface="Arial Rounded MT Bold" pitchFamily="34" charset="0"/>
              </a:rPr>
              <a:t> (a) Mark the rows that do not have assignment.</a:t>
            </a:r>
          </a:p>
          <a:p>
            <a:endParaRPr lang="en-US" sz="2000" dirty="0">
              <a:latin typeface="Arial Rounded MT Bold" pitchFamily="34" charset="0"/>
            </a:endParaRPr>
          </a:p>
          <a:p>
            <a:r>
              <a:rPr lang="en-US" sz="2000" dirty="0" smtClean="0">
                <a:latin typeface="Arial Rounded MT Bold" pitchFamily="34" charset="0"/>
              </a:rPr>
              <a:t> (b) Mark the columns (not already marked) that have zeros in marked rows.</a:t>
            </a:r>
          </a:p>
          <a:p>
            <a:endParaRPr lang="en-US" sz="2000" dirty="0">
              <a:latin typeface="Arial Rounded MT Bold" pitchFamily="34" charset="0"/>
            </a:endParaRPr>
          </a:p>
          <a:p>
            <a:r>
              <a:rPr lang="en-US" sz="2000" dirty="0" smtClean="0">
                <a:latin typeface="Arial Rounded MT Bold" pitchFamily="34" charset="0"/>
              </a:rPr>
              <a:t> (c) Mark the rows (not already marked) that have assignments in marked columns.</a:t>
            </a:r>
          </a:p>
          <a:p>
            <a:endParaRPr lang="en-US" sz="2000" dirty="0">
              <a:latin typeface="Arial Rounded MT Bold" pitchFamily="34" charset="0"/>
            </a:endParaRPr>
          </a:p>
          <a:p>
            <a:r>
              <a:rPr lang="en-US" sz="2000" dirty="0" smtClean="0">
                <a:latin typeface="Arial Rounded MT Bold" pitchFamily="34" charset="0"/>
              </a:rPr>
              <a:t> (d) Repeat (b) and (c) until no more marking is required.</a:t>
            </a:r>
          </a:p>
          <a:p>
            <a:endParaRPr lang="en-US" sz="2000" dirty="0">
              <a:latin typeface="Arial Rounded MT Bold" pitchFamily="34" charset="0"/>
            </a:endParaRPr>
          </a:p>
          <a:p>
            <a:r>
              <a:rPr lang="en-US" sz="2000" dirty="0" smtClean="0">
                <a:latin typeface="Arial Rounded MT Bold" pitchFamily="34" charset="0"/>
              </a:rPr>
              <a:t> (e) Draw lines through all unmarked rows and marked columns. If the number of these lines is equal to the order of the matrix then it is an optimum solution otherwise not.</a:t>
            </a:r>
            <a:endParaRPr lang="en-US" sz="2000"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077200" cy="3477875"/>
          </a:xfrm>
          <a:prstGeom prst="rect">
            <a:avLst/>
          </a:prstGeom>
          <a:solidFill>
            <a:schemeClr val="accent3">
              <a:lumMod val="40000"/>
              <a:lumOff val="60000"/>
            </a:schemeClr>
          </a:solidFill>
        </p:spPr>
        <p:txBody>
          <a:bodyPr wrap="square">
            <a:spAutoFit/>
          </a:bodyPr>
          <a:lstStyle/>
          <a:p>
            <a:r>
              <a:rPr lang="en-US" sz="2000" dirty="0" smtClean="0">
                <a:latin typeface="Arial Rounded MT Bold" pitchFamily="34" charset="0"/>
              </a:rPr>
              <a:t>Step 6:</a:t>
            </a:r>
          </a:p>
          <a:p>
            <a:r>
              <a:rPr lang="en-US" sz="2000" dirty="0" smtClean="0">
                <a:latin typeface="Arial Rounded MT Bold" pitchFamily="34" charset="0"/>
              </a:rPr>
              <a:t> Determine the smallest cost element not covered by the straight lines. Subtract this smallest cost element from all the uncovered elements and add this to all those elements which are lying in the intersection of these straight lines and do not change the remaining elements which lie on the straight lines.</a:t>
            </a:r>
          </a:p>
          <a:p>
            <a:endParaRPr lang="en-US" sz="2000" dirty="0">
              <a:latin typeface="Arial Rounded MT Bold" pitchFamily="34" charset="0"/>
            </a:endParaRPr>
          </a:p>
          <a:p>
            <a:endParaRPr lang="en-US" sz="2000" dirty="0" smtClean="0">
              <a:latin typeface="Arial Rounded MT Bold" pitchFamily="34" charset="0"/>
            </a:endParaRPr>
          </a:p>
          <a:p>
            <a:r>
              <a:rPr lang="en-US" sz="2000" dirty="0" smtClean="0">
                <a:latin typeface="Arial Rounded MT Bold" pitchFamily="34" charset="0"/>
              </a:rPr>
              <a:t> Step 7:</a:t>
            </a:r>
          </a:p>
          <a:p>
            <a:r>
              <a:rPr lang="en-US" sz="2000" dirty="0" smtClean="0">
                <a:latin typeface="Arial Rounded MT Bold" pitchFamily="34" charset="0"/>
              </a:rPr>
              <a:t> Repeat steps (1) to (6), until an optimum assignment is obtained.</a:t>
            </a:r>
            <a:endParaRPr lang="en-US" sz="2000" dirty="0">
              <a:latin typeface="Arial Rounded MT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04800" y="381000"/>
            <a:ext cx="88392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dirty="0" smtClean="0">
              <a:ln>
                <a:noFill/>
              </a:ln>
              <a:solidFill>
                <a:srgbClr val="000000"/>
              </a:solidFill>
              <a:effectLst/>
              <a:latin typeface="Arial Rounded MT Bold"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u="sng" dirty="0" smtClean="0">
              <a:solidFill>
                <a:srgbClr val="000000"/>
              </a:solidFill>
              <a:latin typeface="Arial Rounded MT Bold"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000000"/>
                </a:solidFill>
                <a:effectLst/>
                <a:latin typeface="Arial Rounded MT Bold" pitchFamily="34" charset="0"/>
                <a:cs typeface="Times New Roman" pitchFamily="18" charset="0"/>
              </a:rPr>
              <a:t>Example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eaLnBrk="0" fontAlgn="base" hangingPunct="0">
              <a:spcBef>
                <a:spcPct val="0"/>
              </a:spcBef>
              <a:spcAft>
                <a:spcPct val="0"/>
              </a:spcAft>
            </a:pPr>
            <a:r>
              <a:rPr kumimoji="0" lang="en-US" sz="1800" b="0" i="0" u="none" strike="noStrike" cap="none" normalizeH="0" baseline="0" dirty="0" smtClean="0">
                <a:ln>
                  <a:noFill/>
                </a:ln>
                <a:solidFill>
                  <a:schemeClr val="tx1"/>
                </a:solidFill>
                <a:effectLst/>
                <a:latin typeface="Arial Rounded MT Bold" pitchFamily="34" charset="0"/>
                <a:cs typeface="Arial" pitchFamily="34" charset="0"/>
              </a:rPr>
              <a:t>Solve the following assignment problem.</a:t>
            </a:r>
            <a:r>
              <a:rPr kumimoji="0" lang="en-US" sz="1800" b="0" i="0" u="none" strike="noStrike" cap="none" normalizeH="0" dirty="0" smtClean="0">
                <a:ln>
                  <a:noFill/>
                </a:ln>
                <a:solidFill>
                  <a:schemeClr val="tx1"/>
                </a:solidFill>
                <a:effectLst/>
                <a:latin typeface="Arial Rounded MT Bold" pitchFamily="34" charset="0"/>
                <a:cs typeface="Arial" pitchFamily="34" charset="0"/>
              </a:rPr>
              <a:t> Cell values represent cost of assigning job A, B, C and D to the machines  </a:t>
            </a:r>
            <a:r>
              <a:rPr lang="en-US" dirty="0" smtClean="0">
                <a:latin typeface="Arial Rounded MT Bold" pitchFamily="34" charset="0"/>
                <a:cs typeface="Arial" pitchFamily="34" charset="0"/>
              </a:rPr>
              <a:t>I II III and IV.</a:t>
            </a:r>
          </a:p>
          <a:p>
            <a:pPr eaLnBrk="0" fontAlgn="base" hangingPunct="0">
              <a:spcBef>
                <a:spcPct val="0"/>
              </a:spcBef>
              <a:spcAft>
                <a:spcPct val="0"/>
              </a:spcAft>
            </a:pPr>
            <a:endParaRPr lang="en-US" dirty="0" smtClean="0">
              <a:latin typeface="Arial" pitchFamily="34" charset="0"/>
              <a:cs typeface="Arial" pitchFamily="34" charset="0"/>
            </a:endParaRPr>
          </a:p>
          <a:p>
            <a:pPr eaLnBrk="0" fontAlgn="base" hangingPunct="0">
              <a:spcBef>
                <a:spcPct val="0"/>
              </a:spcBef>
              <a:spcAft>
                <a:spcPct val="0"/>
              </a:spcAft>
            </a:pPr>
            <a:endParaRPr lang="en-US" dirty="0" smtClean="0"/>
          </a:p>
          <a:p>
            <a:pPr eaLnBrk="0" fontAlgn="base" hangingPunct="0">
              <a:spcBef>
                <a:spcPct val="0"/>
              </a:spcBef>
              <a:spcAft>
                <a:spcPct val="0"/>
              </a:spcAft>
            </a:pPr>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133600" y="3124200"/>
            <a:ext cx="685800" cy="369332"/>
          </a:xfrm>
          <a:prstGeom prst="rect">
            <a:avLst/>
          </a:prstGeom>
        </p:spPr>
        <p:txBody>
          <a:bodyPr wrap="square">
            <a:spAutoFit/>
          </a:bodyPr>
          <a:lstStyle/>
          <a:p>
            <a:r>
              <a:rPr lang="en-US" b="1" dirty="0" smtClean="0"/>
              <a:t>   </a:t>
            </a:r>
            <a:endParaRPr lang="en-US" b="1" dirty="0"/>
          </a:p>
        </p:txBody>
      </p:sp>
      <p:sp>
        <p:nvSpPr>
          <p:cNvPr id="11265" name="Rectangle 1"/>
          <p:cNvSpPr>
            <a:spLocks noChangeArrowheads="1"/>
          </p:cNvSpPr>
          <p:nvPr/>
        </p:nvSpPr>
        <p:spPr bwMode="auto">
          <a:xfrm>
            <a:off x="0" y="0"/>
            <a:ext cx="184731" cy="243143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100" b="0" i="0" u="none" strike="noStrike" cap="none" normalizeH="0" baseline="0" dirty="0" smtClean="0">
                <a:ln>
                  <a:noFill/>
                </a:ln>
                <a:solidFill>
                  <a:srgbClr val="333333"/>
                </a:solidFill>
                <a:effectLst/>
                <a:latin typeface="Helvetica Neue"/>
                <a:cs typeface="Arial" pitchFamily="34" charset="0"/>
              </a:rPr>
              <a:t/>
            </a:r>
            <a:br>
              <a:rPr kumimoji="0" lang="en-US" sz="12100" b="0" i="0" u="none" strike="noStrike" cap="none" normalizeH="0" baseline="0" dirty="0" smtClean="0">
                <a:ln>
                  <a:noFill/>
                </a:ln>
                <a:solidFill>
                  <a:srgbClr val="333333"/>
                </a:solidFill>
                <a:effectLst/>
                <a:latin typeface="Helvetica Neue"/>
                <a:cs typeface="Arial" pitchFamily="34" charset="0"/>
              </a:rPr>
            </a:b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33"/>
                </a:solidFill>
                <a:effectLst/>
                <a:latin typeface="Helvetica Neue"/>
                <a:cs typeface="Arial" pitchFamily="34" charset="0"/>
              </a:rPr>
              <a:t/>
            </a:r>
            <a:br>
              <a:rPr kumimoji="0" lang="en-US" sz="1000" b="0" i="0" u="none" strike="noStrike" cap="none" normalizeH="0" baseline="0" dirty="0" smtClean="0">
                <a:ln>
                  <a:noFill/>
                </a:ln>
                <a:solidFill>
                  <a:srgbClr val="333333"/>
                </a:solidFill>
                <a:effectLst/>
                <a:latin typeface="Helvetica Neue"/>
                <a:cs typeface="Arial" pitchFamily="34" charset="0"/>
              </a:rPr>
            </a:br>
            <a:endParaRPr kumimoji="0" lang="en-US" sz="1000" b="0" i="0" u="none" strike="noStrike" cap="none" normalizeH="0" baseline="0" dirty="0" smtClean="0">
              <a:ln>
                <a:noFill/>
              </a:ln>
              <a:solidFill>
                <a:srgbClr val="333333"/>
              </a:solidFill>
              <a:effectLst/>
              <a:latin typeface="Helvetica Neue"/>
              <a:cs typeface="Arial" pitchFamily="34" charset="0"/>
            </a:endParaRPr>
          </a:p>
        </p:txBody>
      </p:sp>
      <p:pic>
        <p:nvPicPr>
          <p:cNvPr id="11266" name="Picture 2" descr="https://img.brainkart.com/imagebk40/bTg336I.jpg"/>
          <p:cNvPicPr>
            <a:picLocks noChangeAspect="1" noChangeArrowheads="1"/>
          </p:cNvPicPr>
          <p:nvPr/>
        </p:nvPicPr>
        <p:blipFill>
          <a:blip r:embed="rId2"/>
          <a:srcRect/>
          <a:stretch>
            <a:fillRect/>
          </a:stretch>
        </p:blipFill>
        <p:spPr bwMode="auto">
          <a:xfrm>
            <a:off x="1905000" y="2819400"/>
            <a:ext cx="4495800" cy="2895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5">
            <a:lumMod val="60000"/>
            <a:lumOff val="40000"/>
          </a:schemeClr>
        </a:solidFill>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1423</Words>
  <Application>Microsoft Office PowerPoint</Application>
  <PresentationFormat>On-screen Show (4:3)</PresentationFormat>
  <Paragraphs>171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ASSIGNMENT PROBLEM </vt:lpstr>
      <vt:lpstr>INTRODUCTION TO ASSIGNMENT PROBLEM </vt:lpstr>
      <vt:lpstr>Slide 3</vt:lpstr>
      <vt:lpstr>ASSIGMENT ALGORITHM (OR) HUNGARIAN METHOD </vt:lpstr>
      <vt:lpstr>Slide 5</vt:lpstr>
      <vt:lpstr>Slide 6</vt:lpstr>
      <vt:lpstr>Slide 7</vt:lpstr>
      <vt:lpstr>Slide 8</vt:lpstr>
      <vt:lpstr>Slide 9</vt:lpstr>
      <vt:lpstr>Slide 10</vt:lpstr>
      <vt:lpstr>Slide 11</vt:lpstr>
      <vt:lpstr>Slide 12</vt:lpstr>
      <vt:lpstr>Slide 13</vt:lpstr>
      <vt:lpstr>Slide 14</vt:lpstr>
      <vt:lpstr>Slide 15</vt:lpstr>
      <vt:lpstr> MCQ QUESTIONS WITH ANSWER</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KAJAL</dc:creator>
  <cp:lastModifiedBy>sudhir verma</cp:lastModifiedBy>
  <cp:revision>33</cp:revision>
  <dcterms:created xsi:type="dcterms:W3CDTF">2021-12-28T11:35:34Z</dcterms:created>
  <dcterms:modified xsi:type="dcterms:W3CDTF">2022-11-22T15:35:14Z</dcterms:modified>
</cp:coreProperties>
</file>