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3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8" r:id="rId9"/>
    <p:sldId id="266" r:id="rId10"/>
    <p:sldId id="267" r:id="rId11"/>
    <p:sldId id="270" r:id="rId12"/>
    <p:sldId id="271" r:id="rId13"/>
    <p:sldId id="272" r:id="rId14"/>
    <p:sldId id="275" r:id="rId15"/>
    <p:sldId id="276" r:id="rId16"/>
    <p:sldId id="274" r:id="rId17"/>
    <p:sldId id="277" r:id="rId18"/>
    <p:sldId id="280" r:id="rId19"/>
    <p:sldId id="281" r:id="rId20"/>
    <p:sldId id="278" r:id="rId21"/>
    <p:sldId id="282" r:id="rId22"/>
    <p:sldId id="283" r:id="rId23"/>
    <p:sldId id="284" r:id="rId24"/>
    <p:sldId id="286" r:id="rId25"/>
    <p:sldId id="285" r:id="rId26"/>
    <p:sldId id="287" r:id="rId27"/>
    <p:sldId id="289" r:id="rId28"/>
    <p:sldId id="290" r:id="rId29"/>
    <p:sldId id="291" r:id="rId30"/>
    <p:sldId id="292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F9900"/>
    <a:srgbClr val="D99B01"/>
    <a:srgbClr val="FF66CC"/>
    <a:srgbClr val="FF67AC"/>
    <a:srgbClr val="CC0099"/>
    <a:srgbClr val="FFDC47"/>
    <a:srgbClr val="5EEC3C"/>
    <a:srgbClr val="CCCC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>
      <p:cViewPr>
        <p:scale>
          <a:sx n="109" d="100"/>
          <a:sy n="109" d="100"/>
        </p:scale>
        <p:origin x="-1686" y="-11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11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F3A11-05B2-420A-985B-9A9F19398BA4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A11AD-0E51-42C2-8A1D-E4A1226F4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57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AE066EA-6421-4352-AE73-7D9742E11D78}" type="datetime1">
              <a:rPr lang="en-US" smtClean="0"/>
              <a:t>10/20/2023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IN" smtClean="0"/>
              <a:t>Essentials of Medical Microbiology © 2018, Jaypee Brothers Medical Publishers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DF5CA1-6FE6-436F-BB74-444515CD600E}" type="datetime1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Essentials of Medical Microbiology © 2018, Jaypee Brothers Medical Publishers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A73A76-1BCF-41C1-8324-BFB2C2ED8DD4}" type="datetime1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Essentials of Medical Microbiology © 2018, Jaypee Brothers Medical Publishers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9978F3B5-C1BB-4004-968A-3E3E8A691A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6F7A9F-E666-4543-93EE-0B2D9A3A2B48}" type="datetime1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Essentials of Medical Microbiology © 2018, Jaypee Brothers Medical Publishers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4D24A4-7E9F-4F0F-BDDA-B142734F796F}" type="datetime1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Essentials of Medical Microbiology © 2018, Jaypee Brothers Medical Publishers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C9527C-EA2D-48B6-BAD4-7DED6ECFF8C5}" type="datetime1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Essentials of Medical Microbiology © 2018, Jaypee Brothers Medical Publishers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7F17C-C390-49D7-879A-1FCA1F4476AF}" type="datetime1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Essentials of Medical Microbiology © 2018, Jaypee Brothers Medical Publishers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1F3168-44BF-4329-81A2-6A0472F0F139}" type="datetime1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Essentials of Medical Microbiology © 2018, Jaypee Brothers Medical Publishers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5444DD-C9A6-4BB5-B647-8A3EA35A3897}" type="datetime1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Essentials of Medical Microbiology © 2018, Jaypee Brothers Medical Publishers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91B2A06B-036E-4A71-9980-F6ECEE7C1297}" type="datetime1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Essentials of Medical Microbiology © 2018, Jaypee Brothers Medical Publishers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F7C42A-CA87-4325-9B05-74040F7B21E0}" type="datetime1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IN" smtClean="0"/>
              <a:t>Essentials of Medical Microbiology © 2018, Jaypee Brothers Medical Publishers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135AF4F-C7DC-4E70-9487-AF0330CDF858}" type="datetime1">
              <a:rPr lang="en-US" smtClean="0"/>
              <a:t>10/20/2023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IN" smtClean="0"/>
              <a:t>Essentials of Medical Microbiology © 2018, Jaypee Brothers Medical Publishers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B364F1B-2610-4915-B5CD-C31AECC93816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5305">
            <a:off x="922702" y="1934669"/>
            <a:ext cx="7013297" cy="13098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71" y="1073524"/>
            <a:ext cx="9031458" cy="3512209"/>
          </a:xfrm>
        </p:spPr>
        <p:txBody>
          <a:bodyPr/>
          <a:lstStyle/>
          <a:p>
            <a:r>
              <a:rPr lang="en-IN" sz="2500" dirty="0"/>
              <a:t>C</a:t>
            </a:r>
            <a:r>
              <a:rPr lang="en-IN" sz="2500" dirty="0" smtClean="0"/>
              <a:t>ondition </a:t>
            </a:r>
            <a:r>
              <a:rPr lang="en-IN" sz="2500" dirty="0"/>
              <a:t>in which the body’s own immunologically competent cells or antibodies act against its self-antigens resulting in structural or functional damage</a:t>
            </a:r>
            <a:r>
              <a:rPr lang="en-IN" sz="2500" dirty="0" smtClean="0"/>
              <a:t>.</a:t>
            </a:r>
          </a:p>
          <a:p>
            <a:r>
              <a:rPr lang="en-IN" sz="2500" dirty="0" smtClean="0"/>
              <a:t> </a:t>
            </a:r>
            <a:r>
              <a:rPr lang="en-IN" sz="2500" dirty="0"/>
              <a:t>Paul Ehrlich had first introduced the concept of autoimmunity; he termed this condition as “horror </a:t>
            </a:r>
            <a:r>
              <a:rPr lang="en-IN" sz="2500" dirty="0" err="1"/>
              <a:t>autotoxicus</a:t>
            </a:r>
            <a:r>
              <a:rPr lang="en-IN" sz="2500" dirty="0"/>
              <a:t>”.</a:t>
            </a:r>
            <a:endParaRPr lang="en-US" sz="25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>
                <a:effectLst/>
              </a:rPr>
              <a:t>AUTOIMMUNITY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255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070" y="1093882"/>
            <a:ext cx="9163070" cy="3768443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IN" sz="3300" b="1" i="1" dirty="0" smtClean="0"/>
              <a:t>Regulatory </a:t>
            </a:r>
            <a:r>
              <a:rPr lang="en-IN" sz="3300" b="1" i="1" dirty="0"/>
              <a:t>T cells</a:t>
            </a:r>
            <a:r>
              <a:rPr lang="en-IN" sz="3300" dirty="0"/>
              <a:t> (</a:t>
            </a:r>
            <a:r>
              <a:rPr lang="en-IN" sz="3300" b="1" i="1" dirty="0" err="1"/>
              <a:t>T</a:t>
            </a:r>
            <a:r>
              <a:rPr lang="en-IN" sz="3300" b="1" i="1" baseline="-25000" dirty="0" err="1"/>
              <a:t>reg</a:t>
            </a:r>
            <a:r>
              <a:rPr lang="en-IN" sz="3300" b="1" i="1" baseline="-25000" dirty="0"/>
              <a:t> </a:t>
            </a:r>
            <a:r>
              <a:rPr lang="en-IN" sz="3300" b="1" i="1" dirty="0" smtClean="0"/>
              <a:t>cells):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3300" dirty="0" err="1" smtClean="0"/>
              <a:t>T</a:t>
            </a:r>
            <a:r>
              <a:rPr lang="en-IN" sz="3300" baseline="-25000" dirty="0" err="1" smtClean="0"/>
              <a:t>reg</a:t>
            </a:r>
            <a:r>
              <a:rPr lang="en-IN" sz="3300" dirty="0" smtClean="0"/>
              <a:t> </a:t>
            </a:r>
            <a:r>
              <a:rPr lang="en-IN" sz="3300" dirty="0"/>
              <a:t>cells can down regulate the self-reactive T cells through secreting certain cytokines (e.g., IL-10 and transforming growth factor β [TGF-β]) or killing by direct cell to cell contact.</a:t>
            </a:r>
            <a:endParaRPr lang="en-US" sz="3300" dirty="0"/>
          </a:p>
          <a:p>
            <a:pPr lvl="0"/>
            <a:r>
              <a:rPr lang="en-IN" sz="3300" b="1" i="1" dirty="0"/>
              <a:t>Dendritic cells (DCs</a:t>
            </a:r>
            <a:r>
              <a:rPr lang="en-IN" sz="3300" b="1" i="1" dirty="0" smtClean="0"/>
              <a:t>):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3300" dirty="0" smtClean="0"/>
              <a:t>Immature </a:t>
            </a:r>
            <a:r>
              <a:rPr lang="en-IN" sz="3300" dirty="0"/>
              <a:t>DCs and </a:t>
            </a:r>
            <a:r>
              <a:rPr lang="en-IN" sz="3300" dirty="0" err="1"/>
              <a:t>tolerogenic</a:t>
            </a:r>
            <a:r>
              <a:rPr lang="en-IN" sz="3300" dirty="0"/>
              <a:t> DCs capture the self-antigen for </a:t>
            </a:r>
            <a:r>
              <a:rPr lang="en-IN" sz="3300" dirty="0" smtClean="0"/>
              <a:t>processing.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3300" dirty="0" smtClean="0"/>
              <a:t>Down </a:t>
            </a:r>
            <a:r>
              <a:rPr lang="en-IN" sz="3300" dirty="0"/>
              <a:t>regulate the expression of molecules of co-stimulatory ligands such as CD40 and B7 molecules or act indirectly by induction of regulatory T cells.</a:t>
            </a:r>
            <a:endParaRPr lang="en-US" sz="3300" dirty="0"/>
          </a:p>
          <a:p>
            <a:pPr lvl="0"/>
            <a:r>
              <a:rPr lang="en-IN" sz="3300" b="1" i="1" dirty="0"/>
              <a:t>Sequestration of </a:t>
            </a:r>
            <a:r>
              <a:rPr lang="en-IN" sz="3300" b="1" i="1" dirty="0" smtClean="0"/>
              <a:t>self-antigen: </a:t>
            </a:r>
            <a:r>
              <a:rPr lang="en-IN" sz="3300" dirty="0"/>
              <a:t>Certain self-antigens can evade immune recognition by sequestration in immunologically privileged sites, e.g. corneal proteins, testicular antigens and antigens from brain.</a:t>
            </a:r>
            <a:endParaRPr lang="en-US" sz="33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smtClean="0"/>
              <a:t/>
            </a:r>
            <a:br>
              <a:rPr lang="en-IN" b="1" smtClean="0"/>
            </a:br>
            <a:r>
              <a:rPr lang="en-IN" b="1" smtClean="0"/>
              <a:t>Peripheral </a:t>
            </a:r>
            <a:r>
              <a:rPr lang="en-IN" b="1" dirty="0"/>
              <a:t>tolerance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370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24" y="1210446"/>
            <a:ext cx="9000445" cy="3693739"/>
          </a:xfrm>
        </p:spPr>
        <p:txBody>
          <a:bodyPr>
            <a:normAutofit/>
          </a:bodyPr>
          <a:lstStyle/>
          <a:p>
            <a:pPr lvl="0"/>
            <a:r>
              <a:rPr lang="en-IN" sz="2500" b="1" dirty="0"/>
              <a:t>Breakdown of T-Cell </a:t>
            </a:r>
            <a:r>
              <a:rPr lang="en-IN" sz="2500" b="1" dirty="0" err="1" smtClean="0"/>
              <a:t>Anergy</a:t>
            </a:r>
            <a:r>
              <a:rPr lang="en-IN" sz="2500" b="1" dirty="0" smtClean="0"/>
              <a:t>:</a:t>
            </a:r>
            <a:r>
              <a:rPr lang="en-IN" sz="2500" dirty="0" smtClean="0"/>
              <a:t> In the </a:t>
            </a:r>
            <a:r>
              <a:rPr lang="en-IN" sz="2500" dirty="0"/>
              <a:t>presence of tissue necrosis and local </a:t>
            </a:r>
            <a:r>
              <a:rPr lang="en-IN" sz="2500" dirty="0" smtClean="0"/>
              <a:t>inflammation express </a:t>
            </a:r>
            <a:r>
              <a:rPr lang="en-IN" sz="2500" dirty="0"/>
              <a:t>co-stimulatory molecules (B7) </a:t>
            </a:r>
            <a:r>
              <a:rPr lang="en-IN" sz="2500" dirty="0" smtClean="0"/>
              <a:t>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500" dirty="0" smtClean="0"/>
              <a:t>Multiple sclerosis, rheumatoid arthritis and psoriasis</a:t>
            </a:r>
            <a:endParaRPr lang="en-US" sz="2500" dirty="0"/>
          </a:p>
          <a:p>
            <a:pPr lvl="0"/>
            <a:r>
              <a:rPr lang="en-IN" sz="2500" b="1" dirty="0"/>
              <a:t>Failure of AICD</a:t>
            </a:r>
            <a:r>
              <a:rPr lang="en-IN" sz="2500" dirty="0"/>
              <a:t>- Failure of the auto reactive activated T cells to undergo activation induced cell </a:t>
            </a:r>
            <a:r>
              <a:rPr lang="en-IN" sz="2500" dirty="0" smtClean="0"/>
              <a:t>death </a:t>
            </a:r>
            <a:r>
              <a:rPr lang="en-IN" sz="2500" dirty="0"/>
              <a:t>(AICD) </a:t>
            </a:r>
            <a:endParaRPr lang="en-IN" sz="25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500" dirty="0" smtClean="0"/>
              <a:t>SLE </a:t>
            </a:r>
            <a:r>
              <a:rPr lang="en-IN" sz="2500" dirty="0"/>
              <a:t>(systemic lupus erythematosus</a:t>
            </a:r>
            <a:r>
              <a:rPr lang="en-IN" sz="2500" dirty="0" smtClean="0"/>
              <a:t>)</a:t>
            </a:r>
            <a:endParaRPr lang="en-US" sz="2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effectLst/>
              </a:rPr>
              <a:t/>
            </a:r>
            <a:br>
              <a:rPr lang="en-IN" b="1" dirty="0" smtClean="0">
                <a:effectLst/>
              </a:rPr>
            </a:br>
            <a:r>
              <a:rPr lang="en-IN" b="1" dirty="0" smtClean="0">
                <a:effectLst/>
              </a:rPr>
              <a:t>MECHANISMS </a:t>
            </a:r>
            <a:r>
              <a:rPr lang="en-IN" b="1" dirty="0">
                <a:effectLst/>
              </a:rPr>
              <a:t>OF AUTOIMMUNITY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24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93689"/>
            <a:ext cx="9000445" cy="3615931"/>
          </a:xfrm>
        </p:spPr>
        <p:txBody>
          <a:bodyPr>
            <a:normAutofit/>
          </a:bodyPr>
          <a:lstStyle/>
          <a:p>
            <a:pPr lvl="0"/>
            <a:r>
              <a:rPr lang="en-IN" sz="2500" b="1" dirty="0" smtClean="0"/>
              <a:t>Loss </a:t>
            </a:r>
            <a:r>
              <a:rPr lang="en-IN" sz="2500" b="1" dirty="0"/>
              <a:t>of </a:t>
            </a:r>
            <a:r>
              <a:rPr lang="en-IN" sz="2500" b="1" dirty="0" err="1"/>
              <a:t>T</a:t>
            </a:r>
            <a:r>
              <a:rPr lang="en-IN" sz="2500" b="1" baseline="-25000" dirty="0" err="1"/>
              <a:t>reg</a:t>
            </a:r>
            <a:r>
              <a:rPr lang="en-IN" sz="2500" b="1" dirty="0"/>
              <a:t> </a:t>
            </a:r>
            <a:r>
              <a:rPr lang="en-IN" sz="2500" b="1" dirty="0" smtClean="0"/>
              <a:t>cells.</a:t>
            </a:r>
          </a:p>
          <a:p>
            <a:pPr lvl="0"/>
            <a:r>
              <a:rPr lang="en-IN" sz="2500" b="1" dirty="0" smtClean="0"/>
              <a:t>Providing </a:t>
            </a:r>
            <a:r>
              <a:rPr lang="en-IN" sz="2500" b="1" dirty="0"/>
              <a:t>T cell help to stimulate self-reacting B </a:t>
            </a:r>
            <a:r>
              <a:rPr lang="en-IN" sz="2500" b="1" dirty="0" smtClean="0"/>
              <a:t>cells</a:t>
            </a:r>
            <a:r>
              <a:rPr lang="en-IN" sz="2500" dirty="0" smtClean="0"/>
              <a:t>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500" dirty="0" smtClean="0"/>
              <a:t>Antibody </a:t>
            </a:r>
            <a:r>
              <a:rPr lang="en-IN" sz="2500" dirty="0"/>
              <a:t>response to self-antigens occurs only when potentially self-reactive B cells receive help from T cells</a:t>
            </a:r>
            <a:r>
              <a:rPr lang="en-IN" sz="2500" dirty="0" smtClean="0"/>
              <a:t>.</a:t>
            </a:r>
          </a:p>
          <a:p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effectLst/>
              </a:rPr>
              <a:t/>
            </a:r>
            <a:br>
              <a:rPr lang="en-IN" b="1" dirty="0" smtClean="0">
                <a:effectLst/>
              </a:rPr>
            </a:br>
            <a:r>
              <a:rPr lang="en-IN" b="1" dirty="0" smtClean="0">
                <a:effectLst/>
              </a:rPr>
              <a:t>MECHANISMS </a:t>
            </a:r>
            <a:r>
              <a:rPr lang="en-IN" b="1" dirty="0">
                <a:effectLst/>
              </a:rPr>
              <a:t>OF AUTOIMMUNITY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116" y="2779495"/>
            <a:ext cx="3664920" cy="198776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96260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0" y="1096820"/>
            <a:ext cx="9162300" cy="3512209"/>
          </a:xfrm>
        </p:spPr>
        <p:txBody>
          <a:bodyPr>
            <a:normAutofit/>
          </a:bodyPr>
          <a:lstStyle/>
          <a:p>
            <a:pPr lvl="0"/>
            <a:r>
              <a:rPr lang="en-IN" sz="2400" b="1" dirty="0"/>
              <a:t>Release of Sequestered </a:t>
            </a:r>
            <a:r>
              <a:rPr lang="en-IN" sz="2400" b="1" dirty="0" smtClean="0"/>
              <a:t>Antigens: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400" dirty="0" smtClean="0"/>
              <a:t>Sequestered </a:t>
            </a:r>
            <a:r>
              <a:rPr lang="en-IN" sz="2400" dirty="0"/>
              <a:t>antigens </a:t>
            </a:r>
            <a:r>
              <a:rPr lang="en-IN" sz="2400" dirty="0" smtClean="0"/>
              <a:t>-never </a:t>
            </a:r>
            <a:r>
              <a:rPr lang="en-IN" sz="2400" dirty="0"/>
              <a:t>been exposed to the tolerance mechanisms during development of immune system</a:t>
            </a:r>
            <a:r>
              <a:rPr lang="en-IN" sz="2400" dirty="0" smtClean="0"/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400" dirty="0" smtClean="0"/>
              <a:t>Injury </a:t>
            </a:r>
            <a:r>
              <a:rPr lang="en-IN" sz="2400" dirty="0"/>
              <a:t>to the organs leads to release of such sequestered antigens which are very well capable of mounting an immune response. </a:t>
            </a:r>
            <a:endParaRPr lang="en-IN" sz="24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400" dirty="0" smtClean="0"/>
              <a:t>Spermatozoa </a:t>
            </a:r>
            <a:r>
              <a:rPr lang="en-IN" sz="2400" dirty="0"/>
              <a:t>and ocular antigens release can cause post vasectomy orchitis and post-traumatic uveitis. </a:t>
            </a: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effectLst/>
              </a:rPr>
              <a:t/>
            </a:r>
            <a:br>
              <a:rPr lang="en-IN" b="1" dirty="0" smtClean="0">
                <a:effectLst/>
              </a:rPr>
            </a:br>
            <a:r>
              <a:rPr lang="en-IN" b="1" dirty="0" smtClean="0">
                <a:effectLst/>
              </a:rPr>
              <a:t>MECHANISMS </a:t>
            </a:r>
            <a:r>
              <a:rPr lang="en-IN" b="1" dirty="0">
                <a:effectLst/>
              </a:rPr>
              <a:t>OF AUTOIMMUNITY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34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73524"/>
            <a:ext cx="9000445" cy="3512209"/>
          </a:xfrm>
        </p:spPr>
        <p:txBody>
          <a:bodyPr>
            <a:normAutofit/>
          </a:bodyPr>
          <a:lstStyle/>
          <a:p>
            <a:pPr lvl="0"/>
            <a:r>
              <a:rPr lang="en-IN" sz="2400" b="1" dirty="0" smtClean="0"/>
              <a:t>Molecular Mimicry: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400" dirty="0" smtClean="0"/>
              <a:t>Some microorganisms </a:t>
            </a:r>
            <a:r>
              <a:rPr lang="en-IN" sz="2400" dirty="0"/>
              <a:t>share antigenic determinants (epitopes) with </a:t>
            </a:r>
            <a:r>
              <a:rPr lang="en-IN" sz="2400" dirty="0" smtClean="0"/>
              <a:t>self-antigens.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400" dirty="0" smtClean="0"/>
              <a:t>Immune </a:t>
            </a:r>
            <a:r>
              <a:rPr lang="en-IN" sz="2400" dirty="0"/>
              <a:t>response against such microbes would produce antibodies that can cross-react with self-antigen. </a:t>
            </a:r>
            <a:endParaRPr lang="en-US" sz="2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400" dirty="0" smtClean="0"/>
              <a:t>Example: Acute </a:t>
            </a:r>
            <a:r>
              <a:rPr lang="en-IN" sz="2400" dirty="0"/>
              <a:t>rheumatic fever </a:t>
            </a:r>
            <a:r>
              <a:rPr lang="en-IN" sz="2400" dirty="0" smtClean="0"/>
              <a:t>and </a:t>
            </a:r>
            <a:r>
              <a:rPr lang="en-IN" sz="2400" dirty="0"/>
              <a:t>multiple </a:t>
            </a:r>
            <a:r>
              <a:rPr lang="en-IN" sz="2400" dirty="0" smtClean="0"/>
              <a:t>sclerosis (molecular </a:t>
            </a:r>
            <a:r>
              <a:rPr lang="en-IN" sz="2400" dirty="0"/>
              <a:t>mimicry involving T-cell </a:t>
            </a:r>
            <a:r>
              <a:rPr lang="en-IN" sz="2400" dirty="0" smtClean="0"/>
              <a:t>epitopes). </a:t>
            </a: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effectLst/>
              </a:rPr>
              <a:t/>
            </a:r>
            <a:br>
              <a:rPr lang="en-IN" b="1" dirty="0" smtClean="0">
                <a:effectLst/>
              </a:rPr>
            </a:br>
            <a:r>
              <a:rPr lang="en-IN" b="1" dirty="0" smtClean="0">
                <a:effectLst/>
              </a:rPr>
              <a:t>MECHANISMS </a:t>
            </a:r>
            <a:r>
              <a:rPr lang="en-IN" b="1" dirty="0">
                <a:effectLst/>
              </a:rPr>
              <a:t>OF AUTOIMMUNITY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94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073524"/>
            <a:ext cx="8856890" cy="3512209"/>
          </a:xfrm>
        </p:spPr>
        <p:txBody>
          <a:bodyPr>
            <a:normAutofit lnSpcReduction="10000"/>
          </a:bodyPr>
          <a:lstStyle/>
          <a:p>
            <a:pPr lvl="0"/>
            <a:r>
              <a:rPr lang="en-IN" sz="2500" b="1" dirty="0"/>
              <a:t>Polyclonal Lymphocyte </a:t>
            </a:r>
            <a:r>
              <a:rPr lang="en-IN" sz="2500" b="1" dirty="0" smtClean="0"/>
              <a:t>Activation</a:t>
            </a:r>
            <a:endParaRPr lang="en-IN" sz="25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500" i="1" dirty="0" smtClean="0"/>
              <a:t>Polyclonal </a:t>
            </a:r>
            <a:r>
              <a:rPr lang="en-IN" sz="2500" i="1" dirty="0"/>
              <a:t>T cell activation</a:t>
            </a:r>
            <a:r>
              <a:rPr lang="en-IN" sz="2500" b="1" dirty="0"/>
              <a:t> - </a:t>
            </a:r>
            <a:r>
              <a:rPr lang="en-IN" sz="2500" dirty="0" err="1"/>
              <a:t>Superantigens</a:t>
            </a:r>
            <a:r>
              <a:rPr lang="en-IN" sz="2500" dirty="0"/>
              <a:t> released from microbes (e.g. </a:t>
            </a:r>
            <a:r>
              <a:rPr lang="en-IN" sz="2500" i="1" dirty="0"/>
              <a:t>Staphylococcus aureus</a:t>
            </a:r>
            <a:r>
              <a:rPr lang="en-IN" sz="2500" dirty="0"/>
              <a:t>), </a:t>
            </a:r>
            <a:r>
              <a:rPr lang="en-IN" sz="2500" dirty="0" err="1"/>
              <a:t>polyclonally</a:t>
            </a:r>
            <a:r>
              <a:rPr lang="en-IN" sz="2500" dirty="0"/>
              <a:t> activate the T cells directly by binding to antigen non-specific Vβ region of T cell receptors.</a:t>
            </a:r>
            <a:endParaRPr lang="en-US" sz="25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500" i="1" dirty="0"/>
              <a:t>Polyclonal B cell activation</a:t>
            </a:r>
            <a:r>
              <a:rPr lang="en-IN" sz="2500" dirty="0"/>
              <a:t> can be induced by products of various microbes such as Epstein Barr virus, HIV, etc.</a:t>
            </a:r>
            <a:endParaRPr lang="en-US" sz="25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effectLst/>
              </a:rPr>
              <a:t/>
            </a:r>
            <a:br>
              <a:rPr lang="en-IN" b="1" dirty="0" smtClean="0">
                <a:effectLst/>
              </a:rPr>
            </a:br>
            <a:r>
              <a:rPr lang="en-IN" b="1" dirty="0" smtClean="0">
                <a:effectLst/>
              </a:rPr>
              <a:t>MECHANISMS </a:t>
            </a:r>
            <a:r>
              <a:rPr lang="en-IN" b="1" dirty="0">
                <a:effectLst/>
              </a:rPr>
              <a:t>OF AUTOIMMUNITY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91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4" y="1255054"/>
            <a:ext cx="9000445" cy="3512209"/>
          </a:xfrm>
        </p:spPr>
        <p:txBody>
          <a:bodyPr>
            <a:normAutofit/>
          </a:bodyPr>
          <a:lstStyle/>
          <a:p>
            <a:pPr lvl="0"/>
            <a:r>
              <a:rPr lang="en-IN" sz="2500" b="1" dirty="0" smtClean="0"/>
              <a:t>Bystander activation: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500" dirty="0" smtClean="0"/>
              <a:t>Nonspecific </a:t>
            </a:r>
            <a:r>
              <a:rPr lang="en-IN" sz="2500" dirty="0"/>
              <a:t>activation of bystander self-reactive T</a:t>
            </a:r>
            <a:r>
              <a:rPr lang="en-IN" sz="2500" baseline="-25000" dirty="0"/>
              <a:t>H</a:t>
            </a:r>
            <a:r>
              <a:rPr lang="en-IN" sz="2500" dirty="0"/>
              <a:t>1 cells</a:t>
            </a:r>
            <a:r>
              <a:rPr lang="en-IN" sz="2500" dirty="0" smtClean="0"/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500" dirty="0" smtClean="0"/>
              <a:t>Leads </a:t>
            </a:r>
            <a:r>
              <a:rPr lang="en-IN" sz="2500" dirty="0"/>
              <a:t>to cytokine influx which causes an increased infiltration of various non-specific T cells at the site of infection. </a:t>
            </a:r>
            <a:endParaRPr lang="en-US" sz="2500" dirty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effectLst/>
              </a:rPr>
              <a:t/>
            </a:r>
            <a:br>
              <a:rPr lang="en-IN" b="1" dirty="0" smtClean="0">
                <a:effectLst/>
              </a:rPr>
            </a:br>
            <a:r>
              <a:rPr lang="en-IN" b="1" dirty="0" smtClean="0">
                <a:effectLst/>
              </a:rPr>
              <a:t>MECHANISMS </a:t>
            </a:r>
            <a:r>
              <a:rPr lang="en-IN" b="1" dirty="0">
                <a:effectLst/>
              </a:rPr>
              <a:t>OF AUTOIMMUNITY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694471"/>
              </p:ext>
            </p:extLst>
          </p:nvPr>
        </p:nvGraphicFramePr>
        <p:xfrm>
          <a:off x="143555" y="1086803"/>
          <a:ext cx="8856890" cy="473202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35374"/>
                <a:gridCol w="1712751"/>
                <a:gridCol w="2862756"/>
                <a:gridCol w="3946009"/>
              </a:tblGrid>
              <a:tr h="79291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Single Organ or Cell Type Autoimmune Diseases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29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Disease 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Self-antigen present on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Type of immune response &amp; Important features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</a:tr>
              <a:tr h="7929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Autoimmune anemias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</a:tr>
              <a:tr h="2378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Autoimmune hemolytic anemia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RBC membrane proteins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Auto-antibodies to RBC antigens triggers complement mediated lysis or antibody-mediated</a:t>
                      </a:r>
                      <a:endParaRPr lang="en-US" sz="15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opsonization of the RBCs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</a:tr>
              <a:tr h="1585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Drug induced hemolytic anemia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Drugs alter the red cell membrane antigens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Drugs such as penicillin or methyldopa interact with RBCs so that the cells become antigenic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</a:tr>
              <a:tr h="1585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Pernicious anemia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Intrinsic factor (a membrane-bound protein on gastric parietal cells)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Auto-antibodies to intrinsic factor block the  uptake of vitamin B 12; leads to megaloblastic </a:t>
                      </a:r>
                      <a:r>
                        <a:rPr lang="en-IN" sz="1500" dirty="0" err="1">
                          <a:effectLst/>
                        </a:rPr>
                        <a:t>anemia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</a:tr>
              <a:tr h="15858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Idiopathic Thrombocytopenic Purpura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Platelet membrane proteins (glycoproteins </a:t>
                      </a:r>
                      <a:r>
                        <a:rPr lang="en-IN" sz="1500" dirty="0" err="1">
                          <a:effectLst/>
                        </a:rPr>
                        <a:t>IIb-IIIa</a:t>
                      </a:r>
                      <a:r>
                        <a:rPr lang="en-IN" sz="1500" dirty="0">
                          <a:effectLst/>
                        </a:rPr>
                        <a:t> or </a:t>
                      </a:r>
                      <a:r>
                        <a:rPr lang="en-IN" sz="1500" dirty="0" err="1">
                          <a:effectLst/>
                        </a:rPr>
                        <a:t>Ib</a:t>
                      </a:r>
                      <a:r>
                        <a:rPr lang="en-IN" sz="1500" dirty="0">
                          <a:effectLst/>
                        </a:rPr>
                        <a:t>-IX)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Auto-antibodies against platelet membrane antigens leads to ↓platelet count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effectLst/>
              </a:rPr>
              <a:t/>
            </a:r>
            <a:br>
              <a:rPr lang="en-IN" b="1" dirty="0" smtClean="0">
                <a:effectLst/>
              </a:rPr>
            </a:br>
            <a:r>
              <a:rPr lang="en-IN" b="1" dirty="0" smtClean="0">
                <a:effectLst/>
              </a:rPr>
              <a:t>AUTOIMMUNE </a:t>
            </a:r>
            <a:r>
              <a:rPr lang="en-IN" b="1" dirty="0">
                <a:effectLst/>
              </a:rPr>
              <a:t>DISEASES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328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803127"/>
              </p:ext>
            </p:extLst>
          </p:nvPr>
        </p:nvGraphicFramePr>
        <p:xfrm>
          <a:off x="143555" y="1197405"/>
          <a:ext cx="8704186" cy="398117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450698"/>
                <a:gridCol w="1756107"/>
                <a:gridCol w="5497381"/>
              </a:tblGrid>
              <a:tr h="283707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Single Organ or Cell Type Autoimmune Diseases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28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Disease 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Self-antigen present on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Type of immune response &amp; Important features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</a:tr>
              <a:tr h="12114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 err="1">
                          <a:effectLst/>
                        </a:rPr>
                        <a:t>Goodpasture</a:t>
                      </a:r>
                      <a:r>
                        <a:rPr lang="en-IN" sz="1500" dirty="0">
                          <a:effectLst/>
                        </a:rPr>
                        <a:t> syndrome 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Renal and lung basement membranes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Auto-antibodies bind to basement-membrane antigens on kidney glomeruli and the alveoli of the</a:t>
                      </a:r>
                      <a:endParaRPr lang="en-US" sz="15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lungs followed by complement mediated injury leads to progressive kidney damage and pulmonary </a:t>
                      </a:r>
                      <a:r>
                        <a:rPr lang="en-IN" sz="1500" dirty="0" smtClean="0">
                          <a:effectLst/>
                        </a:rPr>
                        <a:t>haemorrhage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</a:tr>
              <a:tr h="908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Myasthenia gravis 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Acetylcholine receptors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Blocking type of auto-antibody directed against  Ach receptors present on motor nerve endings, leads to progressive weakening of the skeletal muscles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</a:tr>
              <a:tr h="7634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Graves’ disease 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Thyroid-stimulating hormone (TSH) receptor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Anti TSH- auto-antibody (stimulates thyroid follicles, leads to hyperthyroid state)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effectLst/>
              </a:rPr>
              <a:t/>
            </a:r>
            <a:br>
              <a:rPr lang="en-IN" b="1" dirty="0" smtClean="0">
                <a:effectLst/>
              </a:rPr>
            </a:br>
            <a:r>
              <a:rPr lang="en-IN" b="1" dirty="0" smtClean="0">
                <a:effectLst/>
              </a:rPr>
              <a:t>AUTOIMMUNE </a:t>
            </a:r>
            <a:r>
              <a:rPr lang="en-IN" b="1" dirty="0">
                <a:effectLst/>
              </a:rPr>
              <a:t>DISEASES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203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619753"/>
              </p:ext>
            </p:extLst>
          </p:nvPr>
        </p:nvGraphicFramePr>
        <p:xfrm>
          <a:off x="296259" y="1197405"/>
          <a:ext cx="8704186" cy="341757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012813"/>
                <a:gridCol w="1652108"/>
                <a:gridCol w="5039265"/>
              </a:tblGrid>
              <a:tr h="1585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Disease 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Self-antigen present on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Type of immune response &amp; Important features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</a:tr>
              <a:tr h="1585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Hashimoto’s thyroiditis 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Thyroid proteins and cells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Auto-antibodies and T</a:t>
                      </a:r>
                      <a:r>
                        <a:rPr lang="en-IN" sz="1500" baseline="-25000" dirty="0">
                          <a:effectLst/>
                        </a:rPr>
                        <a:t>DTH</a:t>
                      </a:r>
                      <a:r>
                        <a:rPr lang="en-IN" sz="1500" dirty="0">
                          <a:effectLst/>
                        </a:rPr>
                        <a:t> cells targeted against thyroid antigen leads to suppression of thyroid gland.</a:t>
                      </a:r>
                      <a:endParaRPr lang="en-US" sz="15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500" dirty="0">
                          <a:effectLst/>
                        </a:rPr>
                        <a:t>Seen in middle aged females</a:t>
                      </a:r>
                      <a:endParaRPr lang="en-US" sz="15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500" dirty="0">
                          <a:effectLst/>
                        </a:rPr>
                        <a:t>Hypothyroid state is produced (↓ production of thyroid hormones)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</a:tr>
              <a:tr h="1585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Post-streptococcal glomerulonephritis 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Kidney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Streptococcal antigen- antibody complexes are deposited on glomerular basement membrane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</a:tr>
              <a:tr h="1585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Insulin-dependent diabetes mellitus 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Beta cells present in islets of Langerhans of pancreas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T</a:t>
                      </a:r>
                      <a:r>
                        <a:rPr lang="en-IN" sz="1500" baseline="-25000" dirty="0">
                          <a:effectLst/>
                        </a:rPr>
                        <a:t>DTH</a:t>
                      </a:r>
                      <a:r>
                        <a:rPr lang="en-IN" sz="1500" dirty="0">
                          <a:effectLst/>
                        </a:rPr>
                        <a:t> cells and auto-antibodies directed against pancreatic beta cells cause ↓ production of insulin 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effectLst/>
              </a:rPr>
              <a:t/>
            </a:r>
            <a:br>
              <a:rPr lang="en-IN" b="1" dirty="0" smtClean="0">
                <a:effectLst/>
              </a:rPr>
            </a:br>
            <a:r>
              <a:rPr lang="en-IN" b="1" dirty="0" smtClean="0">
                <a:effectLst/>
              </a:rPr>
              <a:t>AUTOIMMUNE </a:t>
            </a:r>
            <a:r>
              <a:rPr lang="en-IN" b="1" dirty="0">
                <a:effectLst/>
              </a:rPr>
              <a:t>DISEASES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81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71" y="1073524"/>
            <a:ext cx="9031458" cy="3512209"/>
          </a:xfrm>
        </p:spPr>
        <p:txBody>
          <a:bodyPr>
            <a:normAutofit/>
          </a:bodyPr>
          <a:lstStyle/>
          <a:p>
            <a:pPr lvl="0"/>
            <a:r>
              <a:rPr lang="en-IN" sz="2600" dirty="0"/>
              <a:t>Normally immune system does not react to its own antigens due to a protective mechanism called tolerance. </a:t>
            </a:r>
            <a:endParaRPr lang="en-IN" sz="2600" dirty="0" smtClean="0"/>
          </a:p>
          <a:p>
            <a:pPr lvl="0"/>
            <a:r>
              <a:rPr lang="en-IN" sz="2600" dirty="0" smtClean="0"/>
              <a:t>Any </a:t>
            </a:r>
            <a:r>
              <a:rPr lang="en-IN" sz="2600" dirty="0"/>
              <a:t>breach in tolerance mechanisms predispose to several autoimmune diseases. </a:t>
            </a: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>
                <a:effectLst/>
              </a:rPr>
              <a:t>AUTOIMMUNITY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429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620931"/>
              </p:ext>
            </p:extLst>
          </p:nvPr>
        </p:nvGraphicFramePr>
        <p:xfrm>
          <a:off x="143555" y="1120844"/>
          <a:ext cx="8856890" cy="341757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048125"/>
                <a:gridCol w="2627584"/>
                <a:gridCol w="4181181"/>
              </a:tblGrid>
              <a:tr h="4337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Single Organ or Cell Type Autoimmune Diseases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37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Systemic Autoimmune Diseases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3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Disease 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Self-antigen present on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Type of immune response &amp; Important features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</a:tr>
              <a:tr h="2602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Systemic lupus erythematosus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Auto-antibodies are produced against various tissue antigens such as DNA, nuclear protein, RBC and platelet membranes.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500" dirty="0">
                          <a:effectLst/>
                        </a:rPr>
                        <a:t>Age &amp; sex- Women (20-40 years of age) are commonly affected; female to male ratio is-10:1. </a:t>
                      </a:r>
                      <a:endParaRPr lang="en-US" sz="15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500" dirty="0">
                          <a:effectLst/>
                        </a:rPr>
                        <a:t>Immune complexes (self Ag- auto Ab) are formed; which are deposited in various organs</a:t>
                      </a:r>
                      <a:endParaRPr lang="en-US" sz="15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500" dirty="0">
                          <a:effectLst/>
                        </a:rPr>
                        <a:t>Major symptoms- Fever, butterfly rash over the cheeks, arthritis, pleurisy, and kidney dysfunction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effectLst/>
              </a:rPr>
              <a:t/>
            </a:r>
            <a:br>
              <a:rPr lang="en-IN" b="1" dirty="0" smtClean="0">
                <a:effectLst/>
              </a:rPr>
            </a:br>
            <a:r>
              <a:rPr lang="en-IN" b="1" dirty="0" smtClean="0">
                <a:effectLst/>
              </a:rPr>
              <a:t>AUTOIMMUNE </a:t>
            </a:r>
            <a:r>
              <a:rPr lang="en-IN" b="1" dirty="0">
                <a:effectLst/>
              </a:rPr>
              <a:t>DISEASES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441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202138"/>
              </p:ext>
            </p:extLst>
          </p:nvPr>
        </p:nvGraphicFramePr>
        <p:xfrm>
          <a:off x="143552" y="1085742"/>
          <a:ext cx="8856892" cy="499491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048126"/>
                <a:gridCol w="2627584"/>
                <a:gridCol w="4181182"/>
              </a:tblGrid>
              <a:tr h="4337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Single Organ or Cell Type Autoimmune Diseases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37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Systemic Autoimmune Diseases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3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Disease 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Self-antigen present on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Type of immune response &amp; Important features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</a:tr>
              <a:tr h="4770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Rheumatoid arthritis 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Here, a group of auto-antibodies against the host IgG antibodies are produced called RA factor. It is an IgM antibody directed against the Fc region of IgG. </a:t>
                      </a:r>
                      <a:endParaRPr lang="en-US" sz="15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ACPA (Anti </a:t>
                      </a:r>
                      <a:r>
                        <a:rPr lang="en-IN" sz="1500" dirty="0" err="1">
                          <a:effectLst/>
                        </a:rPr>
                        <a:t>citrullinated</a:t>
                      </a:r>
                      <a:r>
                        <a:rPr lang="en-IN" sz="1500" dirty="0">
                          <a:effectLst/>
                        </a:rPr>
                        <a:t> peptide antibodies) are also produced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500" dirty="0">
                          <a:effectLst/>
                        </a:rPr>
                        <a:t>Age &amp; sex- Women (40-60 years of age) affected</a:t>
                      </a:r>
                      <a:endParaRPr lang="en-US" sz="15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500" dirty="0">
                          <a:effectLst/>
                        </a:rPr>
                        <a:t>Auto-antibodies bind to circulating IgG, forming IgM-IgG complexes that are deposited in the joints and can activate the complement cascade.</a:t>
                      </a:r>
                      <a:endParaRPr lang="en-US" sz="15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500" dirty="0">
                          <a:effectLst/>
                        </a:rPr>
                        <a:t>Major symptoms-</a:t>
                      </a:r>
                      <a:endParaRPr lang="en-US" sz="1500" dirty="0">
                        <a:effectLst/>
                      </a:endParaRPr>
                    </a:p>
                    <a:p>
                      <a:pPr marL="11176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Main feature-Arthritis (chronic inflammation of the joints, begins at synovium; most common joints involved are-small joints of the hands, feet and cervical spine) </a:t>
                      </a:r>
                      <a:endParaRPr lang="en-US" sz="1500" dirty="0">
                        <a:effectLst/>
                      </a:endParaRPr>
                    </a:p>
                    <a:p>
                      <a:pPr marL="11176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Other features-hematologic, cardiovascular, and respiratory systems are also frequently affected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effectLst/>
              </a:rPr>
              <a:t/>
            </a:r>
            <a:br>
              <a:rPr lang="en-IN" b="1" dirty="0" smtClean="0">
                <a:effectLst/>
              </a:rPr>
            </a:br>
            <a:r>
              <a:rPr lang="en-IN" b="1" dirty="0" smtClean="0">
                <a:effectLst/>
              </a:rPr>
              <a:t>AUTOIMMUNE </a:t>
            </a:r>
            <a:r>
              <a:rPr lang="en-IN" b="1" dirty="0">
                <a:effectLst/>
              </a:rPr>
              <a:t>DISEASES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35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0432144"/>
              </p:ext>
            </p:extLst>
          </p:nvPr>
        </p:nvGraphicFramePr>
        <p:xfrm>
          <a:off x="143554" y="1085742"/>
          <a:ext cx="8704186" cy="3162205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012813"/>
                <a:gridCol w="2582281"/>
                <a:gridCol w="4109092"/>
              </a:tblGrid>
              <a:tr h="37663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Single Organ or Cell Type Autoimmune Diseases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663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Systemic Autoimmune Diseases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66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Disease 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Self-antigen present on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Type of immune response &amp; Important features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</a:tr>
              <a:tr h="18831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 err="1">
                          <a:effectLst/>
                        </a:rPr>
                        <a:t>Sjögren</a:t>
                      </a:r>
                      <a:r>
                        <a:rPr lang="en-IN" sz="1500" dirty="0">
                          <a:effectLst/>
                        </a:rPr>
                        <a:t> syndrome 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Ribonucleoprotein (RNP) antigens SS-A (Ro) and SS-B (La) present on salivary gland, lacrimal gland, liver, kidney, thyroid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Auto-antibodies to the RNP antigens SS-A (Ro) and SS-B (La); leads to immune-mediated destruction of the lacrimal and salivary glands resulting in dry eyes (</a:t>
                      </a:r>
                      <a:r>
                        <a:rPr lang="en-IN" sz="1500" dirty="0" err="1">
                          <a:effectLst/>
                        </a:rPr>
                        <a:t>keratoconjunctivitis</a:t>
                      </a:r>
                      <a:r>
                        <a:rPr lang="en-IN" sz="1500" dirty="0">
                          <a:effectLst/>
                        </a:rPr>
                        <a:t> sicca) and dry mouth (xerostomia)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effectLst/>
              </a:rPr>
              <a:t/>
            </a:r>
            <a:br>
              <a:rPr lang="en-IN" b="1" dirty="0" smtClean="0">
                <a:effectLst/>
              </a:rPr>
            </a:br>
            <a:r>
              <a:rPr lang="en-IN" b="1" dirty="0" smtClean="0">
                <a:effectLst/>
              </a:rPr>
              <a:t>AUTOIMMUNE </a:t>
            </a:r>
            <a:r>
              <a:rPr lang="en-IN" b="1" dirty="0">
                <a:effectLst/>
              </a:rPr>
              <a:t>DISEASES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264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737381"/>
              </p:ext>
            </p:extLst>
          </p:nvPr>
        </p:nvGraphicFramePr>
        <p:xfrm>
          <a:off x="448965" y="1197405"/>
          <a:ext cx="8551481" cy="473202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977501"/>
                <a:gridCol w="2536977"/>
                <a:gridCol w="4037003"/>
              </a:tblGrid>
              <a:tr h="4337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Single Organ or Cell Type Autoimmune Diseases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37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Systemic Autoimmune Diseases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3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Disease 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Self-antigen present on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Type of immune response &amp; Important features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</a:tr>
              <a:tr h="3903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Scleroderma</a:t>
                      </a:r>
                      <a:endParaRPr lang="en-US" sz="15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(Systemic Sclerosis)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Nuclear antigens such as DNA topoisomerase and centromere present in heart, lungs, GIT, kidney, etc</a:t>
                      </a:r>
                      <a:endParaRPr lang="en-US" sz="15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Helper T cell (mainly) and auto-antibody mediated.</a:t>
                      </a:r>
                      <a:endParaRPr lang="en-US" sz="15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Excessive fibrosis of the skin, throughout the body </a:t>
                      </a:r>
                      <a:endParaRPr lang="en-US" sz="15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u="sng" dirty="0">
                          <a:effectLst/>
                        </a:rPr>
                        <a:t>Two types-</a:t>
                      </a:r>
                      <a:endParaRPr lang="en-US" sz="15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1.Diffuse scleroderma- Auto-antibodies against DNA topoisomerase I (anti-</a:t>
                      </a:r>
                      <a:r>
                        <a:rPr lang="en-IN" sz="1500" dirty="0" err="1">
                          <a:effectLst/>
                        </a:rPr>
                        <a:t>Scl</a:t>
                      </a:r>
                      <a:r>
                        <a:rPr lang="en-IN" sz="1500" dirty="0">
                          <a:effectLst/>
                        </a:rPr>
                        <a:t> 70) is elevated</a:t>
                      </a:r>
                      <a:endParaRPr lang="en-US" sz="15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2.Limited scleroderma- ↑</a:t>
                      </a:r>
                      <a:r>
                        <a:rPr lang="en-IN" sz="1500" dirty="0" err="1">
                          <a:effectLst/>
                        </a:rPr>
                        <a:t>Anticentromere</a:t>
                      </a:r>
                      <a:r>
                        <a:rPr lang="en-IN" sz="1500" dirty="0">
                          <a:effectLst/>
                        </a:rPr>
                        <a:t> antibody,</a:t>
                      </a:r>
                      <a:endParaRPr lang="en-US" sz="15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characterized by CREST syndrome-calcinosis, Raynaud phenomenon, </a:t>
                      </a:r>
                      <a:r>
                        <a:rPr lang="en-IN" sz="1500" dirty="0" err="1">
                          <a:effectLst/>
                        </a:rPr>
                        <a:t>esophageal</a:t>
                      </a:r>
                      <a:r>
                        <a:rPr lang="en-IN" sz="1500" dirty="0">
                          <a:effectLst/>
                        </a:rPr>
                        <a:t> </a:t>
                      </a:r>
                      <a:r>
                        <a:rPr lang="en-IN" sz="1500" dirty="0" err="1">
                          <a:effectLst/>
                        </a:rPr>
                        <a:t>dysmotility</a:t>
                      </a:r>
                      <a:r>
                        <a:rPr lang="en-IN" sz="1500" dirty="0">
                          <a:effectLst/>
                        </a:rPr>
                        <a:t>, </a:t>
                      </a:r>
                      <a:r>
                        <a:rPr lang="en-IN" sz="1500" dirty="0" err="1">
                          <a:effectLst/>
                        </a:rPr>
                        <a:t>sclerodactyly</a:t>
                      </a:r>
                      <a:r>
                        <a:rPr lang="en-IN" sz="1500" dirty="0">
                          <a:effectLst/>
                        </a:rPr>
                        <a:t>, and telangiectasia 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effectLst/>
              </a:rPr>
              <a:t/>
            </a:r>
            <a:br>
              <a:rPr lang="en-IN" b="1" dirty="0" smtClean="0">
                <a:effectLst/>
              </a:rPr>
            </a:br>
            <a:r>
              <a:rPr lang="en-IN" b="1" dirty="0" smtClean="0">
                <a:effectLst/>
              </a:rPr>
              <a:t>AUTOIMMUNE </a:t>
            </a:r>
            <a:r>
              <a:rPr lang="en-IN" b="1" dirty="0">
                <a:effectLst/>
              </a:rPr>
              <a:t>DISEASES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761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554049"/>
              </p:ext>
            </p:extLst>
          </p:nvPr>
        </p:nvGraphicFramePr>
        <p:xfrm>
          <a:off x="148130" y="1164125"/>
          <a:ext cx="8847739" cy="420624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046009"/>
                <a:gridCol w="2624869"/>
                <a:gridCol w="4176861"/>
              </a:tblGrid>
              <a:tr h="4337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Single Organ or Cell Type Autoimmune Diseases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37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Systemic Autoimmune Diseases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3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Disease 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Self-antigen present on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Type of immune response &amp; Important features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</a:tr>
              <a:tr h="4337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Seronegative </a:t>
                      </a:r>
                      <a:r>
                        <a:rPr lang="en-IN" sz="1500" dirty="0" err="1">
                          <a:effectLst/>
                        </a:rPr>
                        <a:t>Spondyloarthropathies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Sacroiliac joints &amp; other vertebrae</a:t>
                      </a:r>
                      <a:endParaRPr lang="en-US" sz="15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Several types-</a:t>
                      </a:r>
                      <a:endParaRPr lang="en-US" sz="15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500" dirty="0">
                          <a:effectLst/>
                        </a:rPr>
                        <a:t>Ankylosing spondylitis </a:t>
                      </a:r>
                      <a:endParaRPr lang="en-US" sz="15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500" dirty="0">
                          <a:effectLst/>
                        </a:rPr>
                        <a:t>Reiter Syndrome </a:t>
                      </a:r>
                      <a:endParaRPr lang="en-US" sz="15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500" dirty="0">
                          <a:effectLst/>
                        </a:rPr>
                        <a:t>Psoriatic Arthritis </a:t>
                      </a:r>
                      <a:endParaRPr lang="en-US" sz="15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500" dirty="0">
                          <a:effectLst/>
                        </a:rPr>
                        <a:t>Spondylitis With Inflammatory Bowel Disease </a:t>
                      </a:r>
                      <a:endParaRPr lang="en-US" sz="15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500" dirty="0">
                          <a:effectLst/>
                        </a:rPr>
                        <a:t>Reactive arthritis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Common characteristics- They present as rheumatoid arthritis like features, but differ from it by-</a:t>
                      </a:r>
                      <a:endParaRPr lang="en-US" sz="15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500" dirty="0">
                          <a:effectLst/>
                        </a:rPr>
                        <a:t>Association with HLA-B27</a:t>
                      </a:r>
                      <a:endParaRPr lang="en-US" sz="15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500" dirty="0">
                          <a:effectLst/>
                        </a:rPr>
                        <a:t>Pathologic changes begin in the ligamentous attachments to the bone rather than in the synovium</a:t>
                      </a:r>
                      <a:endParaRPr lang="en-US" sz="15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500" dirty="0">
                          <a:effectLst/>
                        </a:rPr>
                        <a:t>Involvement of the sacroiliac joints, and/or arthritis in other peripheral joints</a:t>
                      </a:r>
                      <a:endParaRPr lang="en-US" sz="15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500" dirty="0">
                          <a:effectLst/>
                        </a:rPr>
                        <a:t>Absence of RFs (hence the name "seronegative")</a:t>
                      </a:r>
                      <a:endParaRPr lang="en-US" sz="15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500" dirty="0">
                          <a:effectLst/>
                        </a:rPr>
                        <a:t>Auto-Ab and immune complex mediated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effectLst/>
              </a:rPr>
              <a:t/>
            </a:r>
            <a:br>
              <a:rPr lang="en-IN" b="1" dirty="0" smtClean="0">
                <a:effectLst/>
              </a:rPr>
            </a:br>
            <a:r>
              <a:rPr lang="en-IN" b="1" dirty="0" smtClean="0">
                <a:effectLst/>
              </a:rPr>
              <a:t>AUTOIMMUNE </a:t>
            </a:r>
            <a:r>
              <a:rPr lang="en-IN" b="1" dirty="0">
                <a:effectLst/>
              </a:rPr>
              <a:t>DISEASES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593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80140"/>
              </p:ext>
            </p:extLst>
          </p:nvPr>
        </p:nvGraphicFramePr>
        <p:xfrm>
          <a:off x="143555" y="1350109"/>
          <a:ext cx="8704186" cy="275091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012813"/>
                <a:gridCol w="2582281"/>
                <a:gridCol w="4109092"/>
              </a:tblGrid>
              <a:tr h="370855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Single Organ or Cell Type Autoimmune Diseases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55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Systemic Autoimmune Diseases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Disease 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Self-antigen present on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Type of immune response &amp; Important features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</a:tr>
              <a:tr h="14834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Multiple sclerosis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Brain (white matter)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>
                          <a:effectLst/>
                        </a:rPr>
                        <a:t>Self-reactive T cells produce characteristic inflammatory lesions in brain that destroys the myelin sheath of nerve </a:t>
                      </a:r>
                      <a:r>
                        <a:rPr lang="en-IN" sz="1500" dirty="0" err="1">
                          <a:effectLst/>
                        </a:rPr>
                        <a:t>fibers</a:t>
                      </a:r>
                      <a:r>
                        <a:rPr lang="en-IN" sz="1500" dirty="0">
                          <a:effectLst/>
                        </a:rPr>
                        <a:t>; leads to numerous neurologic dysfunctions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8857" marR="18857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effectLst/>
              </a:rPr>
              <a:t/>
            </a:r>
            <a:br>
              <a:rPr lang="en-IN" b="1" dirty="0" smtClean="0">
                <a:effectLst/>
              </a:rPr>
            </a:br>
            <a:r>
              <a:rPr lang="en-IN" b="1" dirty="0" smtClean="0">
                <a:effectLst/>
              </a:rPr>
              <a:t>AUTOIMMUNE </a:t>
            </a:r>
            <a:r>
              <a:rPr lang="en-IN" b="1" dirty="0">
                <a:effectLst/>
              </a:rPr>
              <a:t>DISEASES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768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1175"/>
            <a:ext cx="9144000" cy="610820"/>
          </a:xfrm>
        </p:spPr>
        <p:txBody>
          <a:bodyPr>
            <a:noAutofit/>
          </a:bodyPr>
          <a:lstStyle/>
          <a:p>
            <a:r>
              <a:rPr lang="en-IN" sz="2800" b="1" dirty="0"/>
              <a:t>LABORATORY DIAGNOSIS OF AUTOIMMUNE DISEASES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246167"/>
              </p:ext>
            </p:extLst>
          </p:nvPr>
        </p:nvGraphicFramePr>
        <p:xfrm>
          <a:off x="143555" y="1270069"/>
          <a:ext cx="8856890" cy="328684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725199"/>
                <a:gridCol w="6131691"/>
              </a:tblGrid>
              <a:tr h="443512">
                <a:tc>
                  <a:txBody>
                    <a:bodyPr/>
                    <a:lstStyle/>
                    <a:p>
                      <a:r>
                        <a:rPr lang="en-IN" sz="1800" b="1" dirty="0" smtClean="0"/>
                        <a:t>Autoimmune diseases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Laboratory diagnosis</a:t>
                      </a:r>
                      <a:endParaRPr lang="en-US" dirty="0"/>
                    </a:p>
                  </a:txBody>
                  <a:tcPr/>
                </a:tc>
              </a:tr>
              <a:tr h="1421667">
                <a:tc>
                  <a:txBody>
                    <a:bodyPr/>
                    <a:lstStyle/>
                    <a:p>
                      <a:r>
                        <a:rPr lang="en-IN" b="1" dirty="0" smtClean="0"/>
                        <a:t>Autoimmune </a:t>
                      </a:r>
                      <a:r>
                        <a:rPr lang="en-IN" b="1" dirty="0" err="1" smtClean="0"/>
                        <a:t>hemolytic</a:t>
                      </a:r>
                      <a:r>
                        <a:rPr lang="en-IN" b="1" dirty="0" smtClean="0"/>
                        <a:t> </a:t>
                      </a:r>
                      <a:r>
                        <a:rPr lang="en-IN" b="1" dirty="0" err="1" smtClean="0"/>
                        <a:t>anemias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buFont typeface="Courier New" panose="02070309020205020404" pitchFamily="49" charset="0"/>
                        <a:buChar char="o"/>
                      </a:pPr>
                      <a:r>
                        <a:rPr lang="en-IN" dirty="0" smtClean="0"/>
                        <a:t>Coombs test - red cells are incubated with an anti–human IgG antiserum</a:t>
                      </a:r>
                      <a:r>
                        <a:rPr lang="en-IN" baseline="0" dirty="0" smtClean="0"/>
                        <a:t> </a:t>
                      </a:r>
                      <a:r>
                        <a:rPr lang="en-IN" baseline="0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IN" dirty="0" smtClean="0"/>
                        <a:t> IgG auto-antibodies are present on the red cells, the cells are agglutinated by the antiserum</a:t>
                      </a:r>
                      <a:endParaRPr lang="en-US" dirty="0"/>
                    </a:p>
                  </a:txBody>
                  <a:tcPr/>
                </a:tc>
              </a:tr>
              <a:tr h="1421667">
                <a:tc>
                  <a:txBody>
                    <a:bodyPr/>
                    <a:lstStyle/>
                    <a:p>
                      <a:r>
                        <a:rPr lang="en-IN" b="1" dirty="0" err="1" smtClean="0"/>
                        <a:t>Goodpasture</a:t>
                      </a:r>
                      <a:r>
                        <a:rPr lang="en-IN" b="1" dirty="0" smtClean="0"/>
                        <a:t> syndrome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Biopsies from patients are stained with fluorescent-</a:t>
                      </a:r>
                      <a:r>
                        <a:rPr lang="en-IN" dirty="0" err="1" smtClean="0"/>
                        <a:t>labeled</a:t>
                      </a:r>
                      <a:r>
                        <a:rPr lang="en-IN" dirty="0" smtClean="0"/>
                        <a:t> anti-IgG and anti-C3b reveal linear deposits of IgG and C3b along the basement membranes.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329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1175"/>
            <a:ext cx="9144000" cy="610820"/>
          </a:xfrm>
        </p:spPr>
        <p:txBody>
          <a:bodyPr>
            <a:noAutofit/>
          </a:bodyPr>
          <a:lstStyle/>
          <a:p>
            <a:r>
              <a:rPr lang="en-IN" sz="2800" b="1" dirty="0"/>
              <a:t>LABORATORY DIAGNOSIS OF AUTOIMMUNE DISEASES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047751"/>
              </p:ext>
            </p:extLst>
          </p:nvPr>
        </p:nvGraphicFramePr>
        <p:xfrm>
          <a:off x="143555" y="1229429"/>
          <a:ext cx="8856890" cy="4297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985165"/>
                <a:gridCol w="6871725"/>
              </a:tblGrid>
              <a:tr h="587240">
                <a:tc>
                  <a:txBody>
                    <a:bodyPr/>
                    <a:lstStyle/>
                    <a:p>
                      <a:r>
                        <a:rPr lang="en-IN" sz="1800" b="1" dirty="0" smtClean="0"/>
                        <a:t>Autoimmune diseases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Laboratory diagnosis</a:t>
                      </a:r>
                      <a:endParaRPr lang="en-US" dirty="0"/>
                    </a:p>
                  </a:txBody>
                  <a:tcPr/>
                </a:tc>
              </a:tr>
              <a:tr h="2498139">
                <a:tc>
                  <a:txBody>
                    <a:bodyPr/>
                    <a:lstStyle/>
                    <a:p>
                      <a:r>
                        <a:rPr lang="en-IN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SLE (Systemic lupus erythematosus)</a:t>
                      </a: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Detection of autoantibodies by indirect immunofluorescence assay (most widely used) and ELISA based techniques.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 (antinuclear antibody)- Positive in &gt;90% cases</a:t>
                      </a:r>
                      <a:r>
                        <a:rPr lang="en-IN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(screening test)</a:t>
                      </a: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Anti-double stranded DNA (dsDNA)-Highly specific</a:t>
                      </a:r>
                      <a:r>
                        <a:rPr lang="en-IN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(C</a:t>
                      </a: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onfirmation).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Anti-Sm antibodies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IN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Lupus band test</a:t>
                      </a: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Direct immunofluorescence test</a:t>
                      </a:r>
                      <a:r>
                        <a:rPr lang="en-IN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detect deposits of immunoglobulins and complement proteins in the patient's skin. 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IN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cell test</a:t>
                      </a: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No longer used because the LE cells are only found in 50–75% of SLE cases.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C:\Users\User\Pictures\ana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7" r="24302" b="43078"/>
          <a:stretch/>
        </p:blipFill>
        <p:spPr bwMode="auto">
          <a:xfrm>
            <a:off x="7626100" y="671254"/>
            <a:ext cx="1184960" cy="11163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6222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1175"/>
            <a:ext cx="9144000" cy="610820"/>
          </a:xfrm>
        </p:spPr>
        <p:txBody>
          <a:bodyPr>
            <a:noAutofit/>
          </a:bodyPr>
          <a:lstStyle/>
          <a:p>
            <a:r>
              <a:rPr lang="en-IN" sz="2800" b="1" dirty="0"/>
              <a:t>LABORATORY DIAGNOSIS OF AUTOIMMUNE DISEASES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066045"/>
              </p:ext>
            </p:extLst>
          </p:nvPr>
        </p:nvGraphicFramePr>
        <p:xfrm>
          <a:off x="287110" y="1350108"/>
          <a:ext cx="8856890" cy="259598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725199"/>
                <a:gridCol w="6131691"/>
              </a:tblGrid>
              <a:tr h="667964">
                <a:tc>
                  <a:txBody>
                    <a:bodyPr/>
                    <a:lstStyle/>
                    <a:p>
                      <a:r>
                        <a:rPr lang="en-IN" sz="1800" b="1" dirty="0" smtClean="0"/>
                        <a:t>Autoimmune diseases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Laboratory diagnosis</a:t>
                      </a:r>
                      <a:endParaRPr lang="en-US" dirty="0"/>
                    </a:p>
                  </a:txBody>
                  <a:tcPr/>
                </a:tc>
              </a:tr>
              <a:tr h="964011">
                <a:tc>
                  <a:txBody>
                    <a:bodyPr/>
                    <a:lstStyle/>
                    <a:p>
                      <a:pPr lvl="0"/>
                      <a:r>
                        <a:rPr lang="en-IN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Scleroderma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Courier New" panose="02070309020205020404" pitchFamily="49" charset="0"/>
                        <a:buNone/>
                      </a:pP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Anti-</a:t>
                      </a:r>
                      <a:r>
                        <a:rPr lang="en-IN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Scl</a:t>
                      </a: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70 antibody is raised, detected by indirect immunofluorescence assay</a:t>
                      </a:r>
                      <a:endParaRPr lang="en-US" dirty="0"/>
                    </a:p>
                  </a:txBody>
                  <a:tcPr/>
                </a:tc>
              </a:tr>
              <a:tr h="964011">
                <a:tc>
                  <a:txBody>
                    <a:bodyPr/>
                    <a:lstStyle/>
                    <a:p>
                      <a:r>
                        <a:rPr lang="en-IN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Sjögren’s</a:t>
                      </a:r>
                      <a:r>
                        <a:rPr lang="en-IN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syndrome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Detection of SS-A (or anti-Ro) and SS-B (or anti-La) antibodies by indirect immunofluorescence assay.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0228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1175"/>
            <a:ext cx="9144000" cy="610820"/>
          </a:xfrm>
        </p:spPr>
        <p:txBody>
          <a:bodyPr>
            <a:noAutofit/>
          </a:bodyPr>
          <a:lstStyle/>
          <a:p>
            <a:r>
              <a:rPr lang="en-IN" sz="2800" b="1" dirty="0"/>
              <a:t>LABORATORY DIAGNOSIS OF AUTOIMMUNE DISEASES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625373"/>
              </p:ext>
            </p:extLst>
          </p:nvPr>
        </p:nvGraphicFramePr>
        <p:xfrm>
          <a:off x="287110" y="1350110"/>
          <a:ext cx="8856890" cy="34747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147020"/>
                <a:gridCol w="6709870"/>
              </a:tblGrid>
              <a:tr h="443512">
                <a:tc>
                  <a:txBody>
                    <a:bodyPr/>
                    <a:lstStyle/>
                    <a:p>
                      <a:r>
                        <a:rPr lang="en-IN" sz="1800" b="1" dirty="0" smtClean="0"/>
                        <a:t>Autoimmune diseases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Laboratory diagnosis</a:t>
                      </a:r>
                      <a:endParaRPr lang="en-US" dirty="0"/>
                    </a:p>
                  </a:txBody>
                  <a:tcPr/>
                </a:tc>
              </a:tr>
              <a:tr h="523499">
                <a:tc>
                  <a:txBody>
                    <a:bodyPr/>
                    <a:lstStyle/>
                    <a:p>
                      <a:pPr lvl="0"/>
                      <a:r>
                        <a:rPr lang="en-IN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Rheumatoid arthritis</a:t>
                      </a:r>
                      <a:endParaRPr lang="en-IN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IN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 factor</a:t>
                      </a: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(by latex agglutination test)- RA factor is an IgM autoantibody directed against Fc portion </a:t>
                      </a:r>
                      <a:r>
                        <a:rPr lang="en-IN" sz="180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IgG,</a:t>
                      </a:r>
                      <a:r>
                        <a:rPr lang="en-IN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good sensitivity. 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False positive - seen in other autoimmune diseases.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IN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ACPA</a:t>
                      </a: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(Anti-</a:t>
                      </a:r>
                      <a:r>
                        <a:rPr lang="en-IN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citrullinated</a:t>
                      </a: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peptide antibodies) is an auto-antibody to </a:t>
                      </a:r>
                      <a:r>
                        <a:rPr lang="en-IN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citrullin</a:t>
                      </a: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protein. It is positive only in 67% of cases; but is </a:t>
                      </a:r>
                      <a:r>
                        <a:rPr lang="en-IN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highly specific</a:t>
                      </a: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IN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Rose-</a:t>
                      </a:r>
                      <a:r>
                        <a:rPr lang="en-IN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Waaler</a:t>
                      </a:r>
                      <a:r>
                        <a:rPr lang="en-IN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test</a:t>
                      </a: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detect RA factor is of historical importance, no longer used now.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458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73524"/>
            <a:ext cx="9000445" cy="3512209"/>
          </a:xfrm>
        </p:spPr>
        <p:txBody>
          <a:bodyPr/>
          <a:lstStyle/>
          <a:p>
            <a:r>
              <a:rPr lang="en-IN" sz="2600" dirty="0"/>
              <a:t>S</a:t>
            </a:r>
            <a:r>
              <a:rPr lang="en-IN" sz="2600" dirty="0" smtClean="0"/>
              <a:t>tate </a:t>
            </a:r>
            <a:r>
              <a:rPr lang="en-IN" sz="2600" dirty="0"/>
              <a:t>in which an individual is incapable of developing an immune response against his own tissue antigens. </a:t>
            </a:r>
            <a:endParaRPr lang="en-IN" sz="2600" dirty="0" smtClean="0"/>
          </a:p>
          <a:p>
            <a:r>
              <a:rPr lang="en-IN" sz="2600" dirty="0" smtClean="0"/>
              <a:t>Mediated </a:t>
            </a:r>
            <a:r>
              <a:rPr lang="en-IN" sz="2600" dirty="0"/>
              <a:t>by two broad </a:t>
            </a:r>
            <a:r>
              <a:rPr lang="en-IN" sz="2600" dirty="0" smtClean="0"/>
              <a:t>mechanisms: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600" dirty="0" smtClean="0"/>
              <a:t>Central tolerance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600" dirty="0" smtClean="0"/>
              <a:t>Peripheral </a:t>
            </a:r>
            <a:r>
              <a:rPr lang="en-IN" sz="2600" dirty="0"/>
              <a:t>tolerance.</a:t>
            </a:r>
            <a:endParaRPr lang="en-US" sz="26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effectLst/>
              </a:rPr>
              <a:t/>
            </a:r>
            <a:br>
              <a:rPr lang="en-IN" b="1" dirty="0" smtClean="0">
                <a:effectLst/>
              </a:rPr>
            </a:br>
            <a:r>
              <a:rPr lang="en-IN" b="1" dirty="0" smtClean="0">
                <a:effectLst/>
              </a:rPr>
              <a:t>IMMUNOLOGICAL </a:t>
            </a:r>
            <a:r>
              <a:rPr lang="en-IN" b="1" dirty="0">
                <a:effectLst/>
              </a:rPr>
              <a:t>TOLERANCE 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028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Text Book Of Medical Microbiology by </a:t>
            </a:r>
            <a:r>
              <a:rPr lang="en-US" dirty="0" err="1"/>
              <a:t>Ananth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Narayan </a:t>
            </a:r>
            <a:r>
              <a:rPr lang="en-US" dirty="0" err="1"/>
              <a:t>Paniker</a:t>
            </a:r>
            <a:endParaRPr lang="en-US" dirty="0"/>
          </a:p>
          <a:p>
            <a:r>
              <a:rPr lang="en-US" dirty="0"/>
              <a:t>Text Book Of Medical Microbiology by D R </a:t>
            </a:r>
            <a:r>
              <a:rPr lang="en-US" dirty="0" err="1"/>
              <a:t>Arora</a:t>
            </a:r>
            <a:endParaRPr lang="en-US" dirty="0"/>
          </a:p>
          <a:p>
            <a:r>
              <a:rPr lang="en-US" dirty="0"/>
              <a:t>Text Book Of Medical Microbiology by A S </a:t>
            </a:r>
            <a:r>
              <a:rPr lang="en-US" dirty="0" err="1"/>
              <a:t>Sastry</a:t>
            </a:r>
            <a:endParaRPr lang="en-US" dirty="0"/>
          </a:p>
          <a:p>
            <a:r>
              <a:rPr lang="en-US" dirty="0"/>
              <a:t>Text Book Of Medical Microbiology by </a:t>
            </a:r>
            <a:r>
              <a:rPr lang="en-US" dirty="0" err="1"/>
              <a:t>Baweja</a:t>
            </a:r>
            <a:endParaRPr lang="en-US" dirty="0"/>
          </a:p>
          <a:p>
            <a:r>
              <a:rPr lang="en-US" dirty="0"/>
              <a:t>Text Book Of Medical Microbiology by </a:t>
            </a:r>
            <a:r>
              <a:rPr lang="en-US" dirty="0" err="1"/>
              <a:t>Satish</a:t>
            </a:r>
            <a:r>
              <a:rPr lang="en-US" dirty="0"/>
              <a:t> </a:t>
            </a:r>
            <a:r>
              <a:rPr lang="en-US" dirty="0" err="1"/>
              <a:t>Gupte</a:t>
            </a:r>
            <a:endParaRPr lang="en-US" dirty="0"/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7584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3338"/>
            <a:ext cx="8847740" cy="3748987"/>
          </a:xfrm>
        </p:spPr>
        <p:txBody>
          <a:bodyPr>
            <a:normAutofit fontScale="85000" lnSpcReduction="20000"/>
          </a:bodyPr>
          <a:lstStyle/>
          <a:p>
            <a:r>
              <a:rPr lang="en-IN" sz="2700" dirty="0"/>
              <a:t>R</a:t>
            </a:r>
            <a:r>
              <a:rPr lang="en-IN" sz="2700" dirty="0" smtClean="0"/>
              <a:t>efers </a:t>
            </a:r>
            <a:r>
              <a:rPr lang="en-IN" sz="2700" dirty="0"/>
              <a:t>to the deletion of self-reactive T and B lymphocytes during their maturation in central lymphoid organs (i.e., in the thymus for T cells and in the bone marrow for B cells).</a:t>
            </a:r>
            <a:endParaRPr lang="en-US" sz="2700" dirty="0"/>
          </a:p>
          <a:p>
            <a:pPr lvl="0"/>
            <a:r>
              <a:rPr lang="en-IN" sz="2700" dirty="0"/>
              <a:t>In </a:t>
            </a:r>
            <a:r>
              <a:rPr lang="en-IN" sz="2700" dirty="0" smtClean="0"/>
              <a:t>thymus: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700" dirty="0" smtClean="0"/>
              <a:t>During </a:t>
            </a:r>
            <a:r>
              <a:rPr lang="en-IN" sz="2700" dirty="0"/>
              <a:t>the T cell development in </a:t>
            </a:r>
            <a:r>
              <a:rPr lang="en-IN" sz="2700" dirty="0" smtClean="0"/>
              <a:t>thymus </a:t>
            </a:r>
            <a:r>
              <a:rPr lang="en-IN" sz="2700" dirty="0" smtClean="0">
                <a:sym typeface="Wingdings" panose="05000000000000000000" pitchFamily="2" charset="2"/>
              </a:rPr>
              <a:t></a:t>
            </a:r>
            <a:r>
              <a:rPr lang="en-IN" sz="2700" dirty="0" smtClean="0"/>
              <a:t> </a:t>
            </a:r>
            <a:r>
              <a:rPr lang="en-IN" sz="2700" dirty="0"/>
              <a:t>any self-antigens are </a:t>
            </a:r>
            <a:r>
              <a:rPr lang="en-IN" sz="2700" dirty="0" smtClean="0"/>
              <a:t>encountered </a:t>
            </a:r>
            <a:r>
              <a:rPr lang="en-IN" sz="2700" dirty="0" smtClean="0">
                <a:sym typeface="Wingdings" panose="05000000000000000000" pitchFamily="2" charset="2"/>
              </a:rPr>
              <a:t> </a:t>
            </a:r>
            <a:r>
              <a:rPr lang="en-IN" sz="2700" dirty="0" smtClean="0"/>
              <a:t>processed </a:t>
            </a:r>
            <a:r>
              <a:rPr lang="en-IN" sz="2700" dirty="0"/>
              <a:t>and presented by </a:t>
            </a:r>
            <a:r>
              <a:rPr lang="en-IN" sz="2700" dirty="0" err="1"/>
              <a:t>thymic</a:t>
            </a:r>
            <a:r>
              <a:rPr lang="en-IN" sz="2700" dirty="0"/>
              <a:t> antigen presenting cells (APCs) in association with self-MHC. </a:t>
            </a:r>
            <a:endParaRPr lang="en-IN" sz="27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700" dirty="0" smtClean="0"/>
              <a:t>Any </a:t>
            </a:r>
            <a:r>
              <a:rPr lang="en-IN" sz="2700" dirty="0"/>
              <a:t>developing T cell that expresses a receptor for such self-antigen is negatively selected (i.e. deleted by apoptosis</a:t>
            </a:r>
            <a:r>
              <a:rPr lang="en-IN" sz="2700" dirty="0" smtClean="0"/>
              <a:t>). </a:t>
            </a:r>
            <a:endParaRPr lang="en-US" sz="27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/>
            </a:r>
            <a:br>
              <a:rPr lang="en-IN" b="1" dirty="0" smtClean="0"/>
            </a:br>
            <a:r>
              <a:rPr lang="en-IN" b="1" dirty="0" smtClean="0"/>
              <a:t>Central </a:t>
            </a:r>
            <a:r>
              <a:rPr lang="en-IN" b="1" dirty="0"/>
              <a:t>tolerance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76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2026" y="1073524"/>
            <a:ext cx="9206026" cy="3512209"/>
          </a:xfrm>
        </p:spPr>
        <p:txBody>
          <a:bodyPr>
            <a:normAutofit lnSpcReduction="10000"/>
          </a:bodyPr>
          <a:lstStyle/>
          <a:p>
            <a:pPr lvl="0"/>
            <a:r>
              <a:rPr lang="en-IN" sz="2600" dirty="0" smtClean="0"/>
              <a:t>In </a:t>
            </a:r>
            <a:r>
              <a:rPr lang="en-IN" sz="2600" dirty="0"/>
              <a:t>bone </a:t>
            </a:r>
            <a:r>
              <a:rPr lang="en-IN" sz="2600" dirty="0" smtClean="0"/>
              <a:t>marrow:  Self antigens are eliminated by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600" b="1" i="1" dirty="0" smtClean="0"/>
              <a:t>Receptor editing - </a:t>
            </a:r>
            <a:r>
              <a:rPr lang="en-IN" sz="2600" dirty="0" smtClean="0"/>
              <a:t>process </a:t>
            </a:r>
            <a:r>
              <a:rPr lang="en-IN" sz="2600" dirty="0"/>
              <a:t>by which many of the B cells reactivate the machinery of antigen receptor gene rearrangement (mainly genes coding for light chains), so that a different (edited) B cell receptor will be produced which no longer recognizes the self-antigen.   </a:t>
            </a:r>
            <a:endParaRPr lang="en-US" sz="2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600" b="1" i="1" dirty="0"/>
              <a:t>Negative selection</a:t>
            </a:r>
            <a:r>
              <a:rPr lang="en-IN" sz="2600" dirty="0"/>
              <a:t>- </a:t>
            </a:r>
            <a:r>
              <a:rPr lang="en-IN" sz="2600" dirty="0" smtClean="0"/>
              <a:t>If </a:t>
            </a:r>
            <a:r>
              <a:rPr lang="en-IN" sz="2600" dirty="0"/>
              <a:t>receptor </a:t>
            </a:r>
            <a:r>
              <a:rPr lang="en-IN" sz="2600" dirty="0" smtClean="0"/>
              <a:t>editing fails, they </a:t>
            </a:r>
            <a:r>
              <a:rPr lang="en-IN" sz="2600" dirty="0"/>
              <a:t>undergo apoptosis.</a:t>
            </a:r>
            <a:endParaRPr lang="en-US" sz="2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smtClean="0"/>
              <a:t/>
            </a:r>
            <a:br>
              <a:rPr lang="en-IN" b="1" smtClean="0"/>
            </a:br>
            <a:r>
              <a:rPr lang="en-IN" b="1" smtClean="0"/>
              <a:t>Central </a:t>
            </a:r>
            <a:r>
              <a:rPr lang="en-IN" b="1" dirty="0"/>
              <a:t>tolerance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607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197405"/>
            <a:ext cx="8856890" cy="3512209"/>
          </a:xfrm>
        </p:spPr>
        <p:txBody>
          <a:bodyPr>
            <a:normAutofit/>
          </a:bodyPr>
          <a:lstStyle/>
          <a:p>
            <a:r>
              <a:rPr lang="en-IN" dirty="0"/>
              <a:t>B</a:t>
            </a:r>
            <a:r>
              <a:rPr lang="en-IN" dirty="0" smtClean="0"/>
              <a:t>ack-up </a:t>
            </a:r>
            <a:r>
              <a:rPr lang="en-IN" dirty="0"/>
              <a:t>mechanisms that occur in the </a:t>
            </a:r>
            <a:r>
              <a:rPr lang="en-IN" i="1" dirty="0"/>
              <a:t>peripheral </a:t>
            </a:r>
            <a:r>
              <a:rPr lang="en-IN" dirty="0"/>
              <a:t>tissues to counteract the self-reactive T cells that escape central </a:t>
            </a:r>
            <a:r>
              <a:rPr lang="en-IN" dirty="0" smtClean="0"/>
              <a:t>tolerance.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/>
            </a:r>
            <a:br>
              <a:rPr lang="en-IN" b="1" dirty="0" smtClean="0"/>
            </a:br>
            <a:r>
              <a:rPr lang="en-IN" b="1" dirty="0" smtClean="0"/>
              <a:t>Peripheral </a:t>
            </a:r>
            <a:r>
              <a:rPr lang="en-IN" b="1" dirty="0"/>
              <a:t>tolerance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125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239941"/>
            <a:ext cx="6566315" cy="363609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IN" b="1" i="1" dirty="0" smtClean="0"/>
              <a:t>Ignorance- </a:t>
            </a:r>
            <a:r>
              <a:rPr lang="en-IN" dirty="0"/>
              <a:t>S</a:t>
            </a:r>
            <a:r>
              <a:rPr lang="en-IN" dirty="0" smtClean="0"/>
              <a:t>elf-reactive </a:t>
            </a:r>
            <a:r>
              <a:rPr lang="en-IN" dirty="0"/>
              <a:t>T cells might never encounter the self-antigen which they </a:t>
            </a:r>
            <a:r>
              <a:rPr lang="en-IN" dirty="0" smtClean="0"/>
              <a:t>recognize.</a:t>
            </a:r>
            <a:endParaRPr lang="en-US" dirty="0"/>
          </a:p>
          <a:p>
            <a:pPr lvl="0"/>
            <a:r>
              <a:rPr lang="en-IN" b="1" i="1" dirty="0" err="1" smtClean="0"/>
              <a:t>Anergy</a:t>
            </a:r>
            <a:r>
              <a:rPr lang="en-IN" b="1" i="1" dirty="0" smtClean="0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 smtClean="0"/>
              <a:t>Defined </a:t>
            </a:r>
            <a:r>
              <a:rPr lang="en-IN" dirty="0"/>
              <a:t>as unresponsiveness to antigenic stimulus. </a:t>
            </a:r>
            <a:endParaRPr lang="en-IN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 smtClean="0"/>
              <a:t>The </a:t>
            </a:r>
            <a:r>
              <a:rPr lang="en-IN" dirty="0"/>
              <a:t>self-reactive T cells interact with the APCs presenting the self antigen, but the co-stimulatory signal is blocked. </a:t>
            </a:r>
            <a:endParaRPr lang="en-IN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 smtClean="0"/>
              <a:t>The </a:t>
            </a:r>
            <a:r>
              <a:rPr lang="en-IN" dirty="0"/>
              <a:t>B7 molecules on APC bind to CTLA-4 molecules on T cells instead of CD28 molecules</a:t>
            </a:r>
            <a:r>
              <a:rPr lang="en-IN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/>
            </a:r>
            <a:br>
              <a:rPr lang="en-IN" b="1" dirty="0" smtClean="0"/>
            </a:br>
            <a:r>
              <a:rPr lang="en-IN" b="1" dirty="0" smtClean="0"/>
              <a:t>Peripheral tolerance - Mechanisms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574" y="1635667"/>
            <a:ext cx="2054607" cy="30541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59921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5" y="1073524"/>
            <a:ext cx="6004005" cy="3693739"/>
          </a:xfrm>
        </p:spPr>
        <p:txBody>
          <a:bodyPr>
            <a:normAutofit/>
          </a:bodyPr>
          <a:lstStyle/>
          <a:p>
            <a:pPr lvl="0"/>
            <a:r>
              <a:rPr lang="en-IN" sz="2600" b="1" i="1" dirty="0" smtClean="0"/>
              <a:t>Phenotypic skewing: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600" dirty="0" smtClean="0"/>
              <a:t>Self-reactive </a:t>
            </a:r>
            <a:r>
              <a:rPr lang="en-IN" sz="2600" dirty="0"/>
              <a:t>T cells interacting with APCs presented with self-antigens, undergo full </a:t>
            </a:r>
            <a:r>
              <a:rPr lang="en-IN" sz="2600" dirty="0" smtClean="0"/>
              <a:t>activation.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600" dirty="0" smtClean="0"/>
              <a:t>Secrete </a:t>
            </a:r>
            <a:r>
              <a:rPr lang="en-IN" sz="2600" dirty="0"/>
              <a:t>non-pathogenic cytokines and chemokine receptors </a:t>
            </a:r>
            <a:r>
              <a:rPr lang="en-IN" sz="2600" dirty="0" smtClean="0"/>
              <a:t>profile.</a:t>
            </a: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smtClean="0"/>
              <a:t/>
            </a:r>
            <a:br>
              <a:rPr lang="en-IN" b="1" smtClean="0"/>
            </a:br>
            <a:r>
              <a:rPr lang="en-IN" b="1" smtClean="0"/>
              <a:t>Peripheral </a:t>
            </a:r>
            <a:r>
              <a:rPr lang="en-IN" b="1" dirty="0"/>
              <a:t>tolerance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460" y="1402506"/>
            <a:ext cx="2290575" cy="350167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26023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97" y="1055415"/>
            <a:ext cx="5897603" cy="3693739"/>
          </a:xfrm>
        </p:spPr>
        <p:txBody>
          <a:bodyPr>
            <a:normAutofit/>
          </a:bodyPr>
          <a:lstStyle/>
          <a:p>
            <a:pPr lvl="0"/>
            <a:r>
              <a:rPr lang="en-IN" sz="2600" b="1" i="1" dirty="0" smtClean="0"/>
              <a:t>Apoptosis </a:t>
            </a:r>
            <a:r>
              <a:rPr lang="en-IN" sz="2600" b="1" i="1" dirty="0"/>
              <a:t>by </a:t>
            </a:r>
            <a:r>
              <a:rPr lang="en-IN" sz="2600" b="1" i="1" dirty="0" smtClean="0"/>
              <a:t>AICD</a:t>
            </a:r>
            <a:r>
              <a:rPr lang="en-IN" sz="2600" dirty="0" smtClean="0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600" dirty="0"/>
              <a:t>A</a:t>
            </a:r>
            <a:r>
              <a:rPr lang="en-IN" sz="2600" dirty="0" smtClean="0"/>
              <a:t>ctivation-induced </a:t>
            </a:r>
            <a:r>
              <a:rPr lang="en-IN" sz="2600" dirty="0"/>
              <a:t>cell death </a:t>
            </a:r>
            <a:endParaRPr lang="en-IN" sz="26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600" dirty="0" smtClean="0"/>
              <a:t>Activation </a:t>
            </a:r>
            <a:r>
              <a:rPr lang="en-IN" sz="2600" dirty="0"/>
              <a:t>of T cells induces upregulation of </a:t>
            </a:r>
            <a:r>
              <a:rPr lang="en-IN" sz="2600" dirty="0" err="1"/>
              <a:t>Fas</a:t>
            </a:r>
            <a:r>
              <a:rPr lang="en-IN" sz="2600" dirty="0"/>
              <a:t> ligand which subsequently interacts with the death receptor </a:t>
            </a:r>
            <a:r>
              <a:rPr lang="en-IN" sz="2600" dirty="0" err="1"/>
              <a:t>Fas</a:t>
            </a:r>
            <a:r>
              <a:rPr lang="en-IN" sz="2600" dirty="0"/>
              <a:t> leading to apoptosis. </a:t>
            </a: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smtClean="0"/>
              <a:t/>
            </a:r>
            <a:br>
              <a:rPr lang="en-IN" b="1" smtClean="0"/>
            </a:br>
            <a:r>
              <a:rPr lang="en-IN" b="1" smtClean="0"/>
              <a:t>Peripheral </a:t>
            </a:r>
            <a:r>
              <a:rPr lang="en-IN" b="1" dirty="0"/>
              <a:t>tolerance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949" y="1615479"/>
            <a:ext cx="2029359" cy="278873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210646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3530</TotalTime>
  <Words>1993</Words>
  <Application>Microsoft Office PowerPoint</Application>
  <PresentationFormat>On-screen Show (16:9)</PresentationFormat>
  <Paragraphs>242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Concourse</vt:lpstr>
      <vt:lpstr>AUTOIMMUNITY</vt:lpstr>
      <vt:lpstr>AUTOIMMUNITY</vt:lpstr>
      <vt:lpstr> IMMUNOLOGICAL TOLERANCE   </vt:lpstr>
      <vt:lpstr> Central tolerance  </vt:lpstr>
      <vt:lpstr> Central tolerance  </vt:lpstr>
      <vt:lpstr> Peripheral tolerance </vt:lpstr>
      <vt:lpstr> Peripheral tolerance - Mechanisms </vt:lpstr>
      <vt:lpstr> Peripheral tolerance </vt:lpstr>
      <vt:lpstr> Peripheral tolerance </vt:lpstr>
      <vt:lpstr> Peripheral tolerance </vt:lpstr>
      <vt:lpstr> MECHANISMS OF AUTOIMMUNITY </vt:lpstr>
      <vt:lpstr> MECHANISMS OF AUTOIMMUNITY </vt:lpstr>
      <vt:lpstr> MECHANISMS OF AUTOIMMUNITY </vt:lpstr>
      <vt:lpstr> MECHANISMS OF AUTOIMMUNITY </vt:lpstr>
      <vt:lpstr> MECHANISMS OF AUTOIMMUNITY </vt:lpstr>
      <vt:lpstr> MECHANISMS OF AUTOIMMUNITY </vt:lpstr>
      <vt:lpstr> AUTOIMMUNE DISEASES </vt:lpstr>
      <vt:lpstr> AUTOIMMUNE DISEASES </vt:lpstr>
      <vt:lpstr> AUTOIMMUNE DISEASES </vt:lpstr>
      <vt:lpstr> AUTOIMMUNE DISEASES </vt:lpstr>
      <vt:lpstr> AUTOIMMUNE DISEASES </vt:lpstr>
      <vt:lpstr> AUTOIMMUNE DISEASES </vt:lpstr>
      <vt:lpstr> AUTOIMMUNE DISEASES </vt:lpstr>
      <vt:lpstr> AUTOIMMUNE DISEASES </vt:lpstr>
      <vt:lpstr> AUTOIMMUNE DISEASES </vt:lpstr>
      <vt:lpstr>LABORATORY DIAGNOSIS OF AUTOIMMUNE DISEASES </vt:lpstr>
      <vt:lpstr>LABORATORY DIAGNOSIS OF AUTOIMMUNE DISEASES </vt:lpstr>
      <vt:lpstr>LABORATORY DIAGNOSIS OF AUTOIMMUNE DISEASES </vt:lpstr>
      <vt:lpstr>LABORATORY DIAGNOSIS OF AUTOIMMUNE DISEASES </vt:lpstr>
      <vt:lpstr>References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Dr Munish</cp:lastModifiedBy>
  <cp:revision>726</cp:revision>
  <dcterms:created xsi:type="dcterms:W3CDTF">2013-08-21T19:17:07Z</dcterms:created>
  <dcterms:modified xsi:type="dcterms:W3CDTF">2023-10-20T10:51:56Z</dcterms:modified>
</cp:coreProperties>
</file>