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81" r:id="rId3"/>
    <p:sldId id="270" r:id="rId4"/>
    <p:sldId id="260" r:id="rId5"/>
    <p:sldId id="271" r:id="rId6"/>
    <p:sldId id="279" r:id="rId7"/>
    <p:sldId id="272" r:id="rId8"/>
    <p:sldId id="274" r:id="rId9"/>
    <p:sldId id="282" r:id="rId10"/>
    <p:sldId id="276" r:id="rId11"/>
    <p:sldId id="283" r:id="rId12"/>
  </p:sldIdLst>
  <p:sldSz cx="9144000" cy="6858000" type="screen4x3"/>
  <p:notesSz cx="9144000" cy="6858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29816-0E4D-4B63-9CCB-72F7015A3183}" v="62" dt="2021-11-19T02:20:00.954"/>
    <p1510:client id="{54DB2AB7-5277-4A96-8330-748D29FAE44D}" v="28" dt="2021-11-18T16:03:02.176"/>
    <p1510:client id="{B53070FB-4719-4226-82F3-525B93E19A75}" v="539" dt="2021-11-19T03:10:29.840"/>
    <p1510:client id="{BB50B0FE-F4D9-4506-9644-5AF6D913E4F6}" v="95" dt="2021-11-20T16:33:30.563"/>
    <p1510:client id="{C949791A-EECD-425E-A324-CE3335A7FF39}" v="1580" dt="2021-11-19T17:36:42.625"/>
    <p1510:client id="{EE6677AA-16E6-4FFA-916F-74677C06CF12}" v="767" dt="2021-11-18T17:16:55.765"/>
    <p1510:client id="{F7DBFE57-0988-4D6D-AA0C-18372442B92D}" v="385" dt="2021-11-19T18:44:02.9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a:extLst>
              <a:ext uri="{FF2B5EF4-FFF2-40B4-BE49-F238E27FC236}">
                <a16:creationId xmlns:a16="http://schemas.microsoft.com/office/drawing/2014/main" id="{FE7C1E2D-2DC3-46A6-84B7-B645037DADA3}"/>
              </a:ext>
            </a:extLst>
          </p:cNvP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otes Placeholder">
            <a:extLst>
              <a:ext uri="{FF2B5EF4-FFF2-40B4-BE49-F238E27FC236}">
                <a16:creationId xmlns:a16="http://schemas.microsoft.com/office/drawing/2014/main" id="{FDB26BDC-2116-4071-BBB0-826EA215C9B8}"/>
              </a:ext>
            </a:extLst>
          </p:cNvP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a:extLst>
              <a:ext uri="{FF2B5EF4-FFF2-40B4-BE49-F238E27FC236}">
                <a16:creationId xmlns:a16="http://schemas.microsoft.com/office/drawing/2014/main" id="{FE7C1E2D-2DC3-46A6-84B7-B645037DADA3}"/>
              </a:ext>
            </a:extLst>
          </p:cNvP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id-ID"/>
          </a:p>
        </p:txBody>
      </p:sp>
    </p:spTree>
    <p:extLst>
      <p:ext uri="{BB962C8B-B14F-4D97-AF65-F5344CB8AC3E}">
        <p14:creationId xmlns:p14="http://schemas.microsoft.com/office/powerpoint/2010/main" val="288709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a:extLst>
              <a:ext uri="{FF2B5EF4-FFF2-40B4-BE49-F238E27FC236}">
                <a16:creationId xmlns:a16="http://schemas.microsoft.com/office/drawing/2014/main" id="{FE7C1E2D-2DC3-46A6-84B7-B645037DADA3}"/>
              </a:ext>
            </a:extLst>
          </p:cNvP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id-ID"/>
          </a:p>
        </p:txBody>
      </p:sp>
    </p:spTree>
    <p:extLst>
      <p:ext uri="{BB962C8B-B14F-4D97-AF65-F5344CB8AC3E}">
        <p14:creationId xmlns:p14="http://schemas.microsoft.com/office/powerpoint/2010/main" val="256465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a:lstStyle>
            <a:lvl1pPr>
              <a:defRPr/>
            </a:lvl1pPr>
          </a:lstStyle>
          <a:p>
            <a:endParaRPr/>
          </a:p>
        </p:txBody>
      </p:sp>
      <p:sp>
        <p:nvSpPr>
          <p:cNvPr id="4" name="Holder 4">
            <a:extLst>
              <a:ext uri="{FF2B5EF4-FFF2-40B4-BE49-F238E27FC236}">
                <a16:creationId xmlns:a16="http://schemas.microsoft.com/office/drawing/2014/main" id="{CBA30BF3-B700-4602-9644-4E2A20ED2516}"/>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8CCA0A19-D130-489D-B8B7-C67D9A11E6C3}"/>
              </a:ext>
            </a:extLst>
          </p:cNvPr>
          <p:cNvSpPr>
            <a:spLocks noGrp="1"/>
          </p:cNvSpPr>
          <p:nvPr>
            <p:ph type="dt" sz="half" idx="11"/>
          </p:nvPr>
        </p:nvSpPr>
        <p:spPr/>
        <p:txBody>
          <a:bodyPr/>
          <a:lstStyle>
            <a:lvl1pPr>
              <a:defRPr/>
            </a:lvl1pPr>
          </a:lstStyle>
          <a:p>
            <a:pPr>
              <a:defRPr/>
            </a:pPr>
            <a:fld id="{288E793A-365D-43FE-B492-124824781981}" type="datetimeFigureOut">
              <a:rPr lang="en-US"/>
              <a:pPr>
                <a:defRPr/>
              </a:pPr>
              <a:t>11/20/2021</a:t>
            </a:fld>
            <a:endParaRPr lang="en-US"/>
          </a:p>
        </p:txBody>
      </p:sp>
      <p:sp>
        <p:nvSpPr>
          <p:cNvPr id="6" name="Holder 6">
            <a:extLst>
              <a:ext uri="{FF2B5EF4-FFF2-40B4-BE49-F238E27FC236}">
                <a16:creationId xmlns:a16="http://schemas.microsoft.com/office/drawing/2014/main" id="{F80C9018-DECF-4665-BDCB-1D58F707CEB1}"/>
              </a:ext>
            </a:extLst>
          </p:cNvPr>
          <p:cNvSpPr>
            <a:spLocks noGrp="1"/>
          </p:cNvSpPr>
          <p:nvPr>
            <p:ph type="sldNum" sz="quarter" idx="12"/>
          </p:nvPr>
        </p:nvSpPr>
        <p:spPr/>
        <p:txBody>
          <a:bodyPr/>
          <a:lstStyle>
            <a:lvl1pPr>
              <a:defRPr/>
            </a:lvl1pPr>
          </a:lstStyle>
          <a:p>
            <a:fld id="{691E039B-B06C-45CC-B3F7-16C3B99C20E5}" type="slidenum">
              <a:rPr lang="en-US" altLang="id-ID"/>
              <a:pPr/>
              <a:t>‹#›</a:t>
            </a:fld>
            <a:endParaRPr lang="en-US" altLang="id-ID"/>
          </a:p>
        </p:txBody>
      </p:sp>
    </p:spTree>
    <p:extLst>
      <p:ext uri="{BB962C8B-B14F-4D97-AF65-F5344CB8AC3E}">
        <p14:creationId xmlns:p14="http://schemas.microsoft.com/office/powerpoint/2010/main" val="406831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150" b="0" i="0">
                <a:solidFill>
                  <a:srgbClr val="FF5050"/>
                </a:solidFill>
                <a:latin typeface="Times New Roman"/>
                <a:cs typeface="Times New Roman"/>
              </a:defRPr>
            </a:lvl1pPr>
          </a:lstStyle>
          <a:p>
            <a:endParaRPr/>
          </a:p>
        </p:txBody>
      </p:sp>
      <p:sp>
        <p:nvSpPr>
          <p:cNvPr id="3" name="Holder 3"/>
          <p:cNvSpPr>
            <a:spLocks noGrp="1"/>
          </p:cNvSpPr>
          <p:nvPr>
            <p:ph type="body" idx="1"/>
          </p:nvPr>
        </p:nvSpPr>
        <p:spPr/>
        <p:txBody>
          <a:bodyPr/>
          <a:lstStyle>
            <a:lvl1pPr>
              <a:defRPr sz="2400" b="0" i="0">
                <a:solidFill>
                  <a:srgbClr val="00AE50"/>
                </a:solidFill>
                <a:latin typeface="Times New Roman"/>
                <a:cs typeface="Times New Roman"/>
              </a:defRPr>
            </a:lvl1pPr>
          </a:lstStyle>
          <a:p>
            <a:endParaRPr/>
          </a:p>
        </p:txBody>
      </p:sp>
      <p:sp>
        <p:nvSpPr>
          <p:cNvPr id="4" name="Holder 4">
            <a:extLst>
              <a:ext uri="{FF2B5EF4-FFF2-40B4-BE49-F238E27FC236}">
                <a16:creationId xmlns:a16="http://schemas.microsoft.com/office/drawing/2014/main" id="{1A12536E-9633-4324-B892-3BD2867DA34D}"/>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956A0F22-4273-4371-A2AF-957EC596BD43}"/>
              </a:ext>
            </a:extLst>
          </p:cNvPr>
          <p:cNvSpPr>
            <a:spLocks noGrp="1"/>
          </p:cNvSpPr>
          <p:nvPr>
            <p:ph type="dt" sz="half" idx="11"/>
          </p:nvPr>
        </p:nvSpPr>
        <p:spPr/>
        <p:txBody>
          <a:bodyPr/>
          <a:lstStyle>
            <a:lvl1pPr>
              <a:defRPr/>
            </a:lvl1pPr>
          </a:lstStyle>
          <a:p>
            <a:pPr>
              <a:defRPr/>
            </a:pPr>
            <a:fld id="{AD797601-F874-4CBF-9190-6FF3A2AB4CD1}" type="datetimeFigureOut">
              <a:rPr lang="en-US"/>
              <a:pPr>
                <a:defRPr/>
              </a:pPr>
              <a:t>11/20/2021</a:t>
            </a:fld>
            <a:endParaRPr lang="en-US"/>
          </a:p>
        </p:txBody>
      </p:sp>
      <p:sp>
        <p:nvSpPr>
          <p:cNvPr id="6" name="Holder 6">
            <a:extLst>
              <a:ext uri="{FF2B5EF4-FFF2-40B4-BE49-F238E27FC236}">
                <a16:creationId xmlns:a16="http://schemas.microsoft.com/office/drawing/2014/main" id="{B89C26BC-0A48-4BD8-83D6-EEF2ADE0FC28}"/>
              </a:ext>
            </a:extLst>
          </p:cNvPr>
          <p:cNvSpPr>
            <a:spLocks noGrp="1"/>
          </p:cNvSpPr>
          <p:nvPr>
            <p:ph type="sldNum" sz="quarter" idx="12"/>
          </p:nvPr>
        </p:nvSpPr>
        <p:spPr/>
        <p:txBody>
          <a:bodyPr/>
          <a:lstStyle>
            <a:lvl1pPr>
              <a:defRPr/>
            </a:lvl1pPr>
          </a:lstStyle>
          <a:p>
            <a:fld id="{2DDC8071-30CB-4A9C-8B45-60D029377B11}" type="slidenum">
              <a:rPr lang="en-US" altLang="id-ID"/>
              <a:pPr/>
              <a:t>‹#›</a:t>
            </a:fld>
            <a:endParaRPr lang="en-US" altLang="id-ID"/>
          </a:p>
        </p:txBody>
      </p:sp>
    </p:spTree>
    <p:extLst>
      <p:ext uri="{BB962C8B-B14F-4D97-AF65-F5344CB8AC3E}">
        <p14:creationId xmlns:p14="http://schemas.microsoft.com/office/powerpoint/2010/main" val="318853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150" b="0" i="0">
                <a:solidFill>
                  <a:srgbClr val="FF505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a:lstStyle>
            <a:lvl1pPr>
              <a:defRPr/>
            </a:lvl1pPr>
          </a:lstStyle>
          <a:p>
            <a:endParaRPr/>
          </a:p>
        </p:txBody>
      </p:sp>
      <p:sp>
        <p:nvSpPr>
          <p:cNvPr id="5" name="Holder 4">
            <a:extLst>
              <a:ext uri="{FF2B5EF4-FFF2-40B4-BE49-F238E27FC236}">
                <a16:creationId xmlns:a16="http://schemas.microsoft.com/office/drawing/2014/main" id="{4BDDDB41-FBA1-434E-9CFA-680627287303}"/>
              </a:ext>
            </a:extLst>
          </p:cNvPr>
          <p:cNvSpPr>
            <a:spLocks noGrp="1"/>
          </p:cNvSpPr>
          <p:nvPr>
            <p:ph type="ftr" sz="quarter" idx="10"/>
          </p:nvPr>
        </p:nvSpPr>
        <p:spPr/>
        <p:txBody>
          <a:bodyPr/>
          <a:lstStyle>
            <a:lvl1pPr>
              <a:defRPr/>
            </a:lvl1pPr>
          </a:lstStyle>
          <a:p>
            <a:pPr>
              <a:defRPr/>
            </a:pPr>
            <a:endParaRPr/>
          </a:p>
        </p:txBody>
      </p:sp>
      <p:sp>
        <p:nvSpPr>
          <p:cNvPr id="6" name="Holder 5">
            <a:extLst>
              <a:ext uri="{FF2B5EF4-FFF2-40B4-BE49-F238E27FC236}">
                <a16:creationId xmlns:a16="http://schemas.microsoft.com/office/drawing/2014/main" id="{9A2B31DE-1675-4F20-81DB-65DAA64BAF6D}"/>
              </a:ext>
            </a:extLst>
          </p:cNvPr>
          <p:cNvSpPr>
            <a:spLocks noGrp="1"/>
          </p:cNvSpPr>
          <p:nvPr>
            <p:ph type="dt" sz="half" idx="11"/>
          </p:nvPr>
        </p:nvSpPr>
        <p:spPr/>
        <p:txBody>
          <a:bodyPr/>
          <a:lstStyle>
            <a:lvl1pPr>
              <a:defRPr/>
            </a:lvl1pPr>
          </a:lstStyle>
          <a:p>
            <a:pPr>
              <a:defRPr/>
            </a:pPr>
            <a:fld id="{D98D495B-DE4F-44C5-B1BA-348B5E04483A}" type="datetimeFigureOut">
              <a:rPr lang="en-US"/>
              <a:pPr>
                <a:defRPr/>
              </a:pPr>
              <a:t>11/20/2021</a:t>
            </a:fld>
            <a:endParaRPr lang="en-US"/>
          </a:p>
        </p:txBody>
      </p:sp>
      <p:sp>
        <p:nvSpPr>
          <p:cNvPr id="7" name="Holder 6">
            <a:extLst>
              <a:ext uri="{FF2B5EF4-FFF2-40B4-BE49-F238E27FC236}">
                <a16:creationId xmlns:a16="http://schemas.microsoft.com/office/drawing/2014/main" id="{4AE435DA-D01B-45AF-B83B-418715BFA9E4}"/>
              </a:ext>
            </a:extLst>
          </p:cNvPr>
          <p:cNvSpPr>
            <a:spLocks noGrp="1"/>
          </p:cNvSpPr>
          <p:nvPr>
            <p:ph type="sldNum" sz="quarter" idx="12"/>
          </p:nvPr>
        </p:nvSpPr>
        <p:spPr/>
        <p:txBody>
          <a:bodyPr/>
          <a:lstStyle>
            <a:lvl1pPr>
              <a:defRPr/>
            </a:lvl1pPr>
          </a:lstStyle>
          <a:p>
            <a:fld id="{CCF10538-87D3-4A03-87DB-3203504FD838}" type="slidenum">
              <a:rPr lang="en-US" altLang="id-ID"/>
              <a:pPr/>
              <a:t>‹#›</a:t>
            </a:fld>
            <a:endParaRPr lang="en-US" altLang="id-ID"/>
          </a:p>
        </p:txBody>
      </p:sp>
    </p:spTree>
    <p:extLst>
      <p:ext uri="{BB962C8B-B14F-4D97-AF65-F5344CB8AC3E}">
        <p14:creationId xmlns:p14="http://schemas.microsoft.com/office/powerpoint/2010/main" val="2073127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150" b="0" i="0">
                <a:solidFill>
                  <a:srgbClr val="FF5050"/>
                </a:solidFill>
                <a:latin typeface="Times New Roman"/>
                <a:cs typeface="Times New Roman"/>
              </a:defRPr>
            </a:lvl1pPr>
          </a:lstStyle>
          <a:p>
            <a:endParaRPr/>
          </a:p>
        </p:txBody>
      </p:sp>
      <p:sp>
        <p:nvSpPr>
          <p:cNvPr id="3" name="Holder 4">
            <a:extLst>
              <a:ext uri="{FF2B5EF4-FFF2-40B4-BE49-F238E27FC236}">
                <a16:creationId xmlns:a16="http://schemas.microsoft.com/office/drawing/2014/main" id="{4A662915-C6D2-45CA-AC1D-BD9699B7F87F}"/>
              </a:ext>
            </a:extLst>
          </p:cNvPr>
          <p:cNvSpPr>
            <a:spLocks noGrp="1"/>
          </p:cNvSpPr>
          <p:nvPr>
            <p:ph type="ftr" sz="quarter" idx="10"/>
          </p:nvPr>
        </p:nvSpPr>
        <p:spPr/>
        <p:txBody>
          <a:bodyPr/>
          <a:lstStyle>
            <a:lvl1pPr>
              <a:defRPr/>
            </a:lvl1pPr>
          </a:lstStyle>
          <a:p>
            <a:pPr>
              <a:defRPr/>
            </a:pPr>
            <a:endParaRPr/>
          </a:p>
        </p:txBody>
      </p:sp>
      <p:sp>
        <p:nvSpPr>
          <p:cNvPr id="4" name="Holder 5">
            <a:extLst>
              <a:ext uri="{FF2B5EF4-FFF2-40B4-BE49-F238E27FC236}">
                <a16:creationId xmlns:a16="http://schemas.microsoft.com/office/drawing/2014/main" id="{89C62C65-09B1-404B-8010-8B7713406860}"/>
              </a:ext>
            </a:extLst>
          </p:cNvPr>
          <p:cNvSpPr>
            <a:spLocks noGrp="1"/>
          </p:cNvSpPr>
          <p:nvPr>
            <p:ph type="dt" sz="half" idx="11"/>
          </p:nvPr>
        </p:nvSpPr>
        <p:spPr/>
        <p:txBody>
          <a:bodyPr/>
          <a:lstStyle>
            <a:lvl1pPr>
              <a:defRPr/>
            </a:lvl1pPr>
          </a:lstStyle>
          <a:p>
            <a:pPr>
              <a:defRPr/>
            </a:pPr>
            <a:fld id="{ABE60128-1CFB-4E6C-A856-49E983948ABA}" type="datetimeFigureOut">
              <a:rPr lang="en-US"/>
              <a:pPr>
                <a:defRPr/>
              </a:pPr>
              <a:t>11/20/2021</a:t>
            </a:fld>
            <a:endParaRPr lang="en-US"/>
          </a:p>
        </p:txBody>
      </p:sp>
      <p:sp>
        <p:nvSpPr>
          <p:cNvPr id="5" name="Holder 6">
            <a:extLst>
              <a:ext uri="{FF2B5EF4-FFF2-40B4-BE49-F238E27FC236}">
                <a16:creationId xmlns:a16="http://schemas.microsoft.com/office/drawing/2014/main" id="{9D06258A-4C36-4E5A-A9A8-816058D1914A}"/>
              </a:ext>
            </a:extLst>
          </p:cNvPr>
          <p:cNvSpPr>
            <a:spLocks noGrp="1"/>
          </p:cNvSpPr>
          <p:nvPr>
            <p:ph type="sldNum" sz="quarter" idx="12"/>
          </p:nvPr>
        </p:nvSpPr>
        <p:spPr/>
        <p:txBody>
          <a:bodyPr/>
          <a:lstStyle>
            <a:lvl1pPr>
              <a:defRPr/>
            </a:lvl1pPr>
          </a:lstStyle>
          <a:p>
            <a:fld id="{D1AC3619-277D-49C1-A28B-3FE2CD73D8E0}" type="slidenum">
              <a:rPr lang="en-US" altLang="id-ID"/>
              <a:pPr/>
              <a:t>‹#›</a:t>
            </a:fld>
            <a:endParaRPr lang="en-US" altLang="id-ID"/>
          </a:p>
        </p:txBody>
      </p:sp>
    </p:spTree>
    <p:extLst>
      <p:ext uri="{BB962C8B-B14F-4D97-AF65-F5344CB8AC3E}">
        <p14:creationId xmlns:p14="http://schemas.microsoft.com/office/powerpoint/2010/main" val="23838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bk object 16">
            <a:extLst>
              <a:ext uri="{FF2B5EF4-FFF2-40B4-BE49-F238E27FC236}">
                <a16:creationId xmlns:a16="http://schemas.microsoft.com/office/drawing/2014/main" id="{E6994CA9-04E9-447D-B571-1789033CE200}"/>
              </a:ext>
            </a:extLst>
          </p:cNvPr>
          <p:cNvSpPr>
            <a:spLocks/>
          </p:cNvSpPr>
          <p:nvPr/>
        </p:nvSpPr>
        <p:spPr bwMode="auto">
          <a:xfrm>
            <a:off x="8764588" y="1588"/>
            <a:ext cx="0" cy="6856412"/>
          </a:xfrm>
          <a:custGeom>
            <a:avLst/>
            <a:gdLst>
              <a:gd name="T0" fmla="*/ 0 h 6856730"/>
              <a:gd name="T1" fmla="*/ 6856401 h 6856730"/>
              <a:gd name="T2" fmla="*/ 0 60000 65536"/>
              <a:gd name="T3" fmla="*/ 0 60000 65536"/>
            </a:gdLst>
            <a:ahLst/>
            <a:cxnLst>
              <a:cxn ang="T2">
                <a:pos x="0" y="T0"/>
              </a:cxn>
              <a:cxn ang="T3">
                <a:pos x="0" y="T1"/>
              </a:cxn>
            </a:cxnLst>
            <a:rect l="0" t="0" r="r" b="b"/>
            <a:pathLst>
              <a:path h="6856730">
                <a:moveTo>
                  <a:pt x="0" y="0"/>
                </a:moveTo>
                <a:lnTo>
                  <a:pt x="0" y="6856719"/>
                </a:lnTo>
              </a:path>
            </a:pathLst>
          </a:custGeom>
          <a:noFill/>
          <a:ln w="39623">
            <a:solidFill>
              <a:srgbClr val="ACCED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id-ID"/>
          </a:p>
        </p:txBody>
      </p:sp>
      <p:sp>
        <p:nvSpPr>
          <p:cNvPr id="3" name="bk object 17">
            <a:extLst>
              <a:ext uri="{FF2B5EF4-FFF2-40B4-BE49-F238E27FC236}">
                <a16:creationId xmlns:a16="http://schemas.microsoft.com/office/drawing/2014/main" id="{D30DD326-4C90-4C54-8A36-F20AEE8C540C}"/>
              </a:ext>
            </a:extLst>
          </p:cNvPr>
          <p:cNvSpPr>
            <a:spLocks/>
          </p:cNvSpPr>
          <p:nvPr/>
        </p:nvSpPr>
        <p:spPr bwMode="auto">
          <a:xfrm>
            <a:off x="8156575" y="5715000"/>
            <a:ext cx="547688" cy="549275"/>
          </a:xfrm>
          <a:custGeom>
            <a:avLst/>
            <a:gdLst>
              <a:gd name="T0" fmla="*/ 273843 w 548640"/>
              <a:gd name="T1" fmla="*/ 0 h 548639"/>
              <a:gd name="T2" fmla="*/ 224399 w 548640"/>
              <a:gd name="T3" fmla="*/ 4445 h 548639"/>
              <a:gd name="T4" fmla="*/ 178150 w 548640"/>
              <a:gd name="T5" fmla="*/ 17164 h 548639"/>
              <a:gd name="T6" fmla="*/ 135674 w 548640"/>
              <a:gd name="T7" fmla="*/ 37512 h 548639"/>
              <a:gd name="T8" fmla="*/ 97001 w 548640"/>
              <a:gd name="T9" fmla="*/ 64844 h 548639"/>
              <a:gd name="T10" fmla="*/ 64049 w 548640"/>
              <a:gd name="T11" fmla="*/ 97898 h 548639"/>
              <a:gd name="T12" fmla="*/ 37425 w 548640"/>
              <a:gd name="T13" fmla="*/ 136043 h 548639"/>
              <a:gd name="T14" fmla="*/ 17130 w 548640"/>
              <a:gd name="T15" fmla="*/ 178646 h 548639"/>
              <a:gd name="T16" fmla="*/ 4442 w 548640"/>
              <a:gd name="T17" fmla="*/ 225050 h 548639"/>
              <a:gd name="T18" fmla="*/ 0 w 548640"/>
              <a:gd name="T19" fmla="*/ 274637 h 548639"/>
              <a:gd name="T20" fmla="*/ 4442 w 548640"/>
              <a:gd name="T21" fmla="*/ 324224 h 548639"/>
              <a:gd name="T22" fmla="*/ 17130 w 548640"/>
              <a:gd name="T23" fmla="*/ 370629 h 548639"/>
              <a:gd name="T24" fmla="*/ 37425 w 548640"/>
              <a:gd name="T25" fmla="*/ 413232 h 548639"/>
              <a:gd name="T26" fmla="*/ 64049 w 548640"/>
              <a:gd name="T27" fmla="*/ 451377 h 548639"/>
              <a:gd name="T28" fmla="*/ 97001 w 548640"/>
              <a:gd name="T29" fmla="*/ 484430 h 548639"/>
              <a:gd name="T30" fmla="*/ 135674 w 548640"/>
              <a:gd name="T31" fmla="*/ 511763 h 548639"/>
              <a:gd name="T32" fmla="*/ 178150 w 548640"/>
              <a:gd name="T33" fmla="*/ 532110 h 548639"/>
              <a:gd name="T34" fmla="*/ 224399 w 548640"/>
              <a:gd name="T35" fmla="*/ 544830 h 548639"/>
              <a:gd name="T36" fmla="*/ 273843 w 548640"/>
              <a:gd name="T37" fmla="*/ 549275 h 548639"/>
              <a:gd name="T38" fmla="*/ 322679 w 548640"/>
              <a:gd name="T39" fmla="*/ 544830 h 548639"/>
              <a:gd name="T40" fmla="*/ 369568 w 548640"/>
              <a:gd name="T41" fmla="*/ 532110 h 548639"/>
              <a:gd name="T42" fmla="*/ 412044 w 548640"/>
              <a:gd name="T43" fmla="*/ 511763 h 548639"/>
              <a:gd name="T44" fmla="*/ 450078 w 548640"/>
              <a:gd name="T45" fmla="*/ 484430 h 548639"/>
              <a:gd name="T46" fmla="*/ 483029 w 548640"/>
              <a:gd name="T47" fmla="*/ 451377 h 548639"/>
              <a:gd name="T48" fmla="*/ 510293 w 548640"/>
              <a:gd name="T49" fmla="*/ 413232 h 548639"/>
              <a:gd name="T50" fmla="*/ 530588 w 548640"/>
              <a:gd name="T51" fmla="*/ 370629 h 548639"/>
              <a:gd name="T52" fmla="*/ 543276 w 548640"/>
              <a:gd name="T53" fmla="*/ 324224 h 548639"/>
              <a:gd name="T54" fmla="*/ 547687 w 548640"/>
              <a:gd name="T55" fmla="*/ 274637 h 548639"/>
              <a:gd name="T56" fmla="*/ 543276 w 548640"/>
              <a:gd name="T57" fmla="*/ 225050 h 548639"/>
              <a:gd name="T58" fmla="*/ 530588 w 548640"/>
              <a:gd name="T59" fmla="*/ 178646 h 548639"/>
              <a:gd name="T60" fmla="*/ 510293 w 548640"/>
              <a:gd name="T61" fmla="*/ 136043 h 548639"/>
              <a:gd name="T62" fmla="*/ 483029 w 548640"/>
              <a:gd name="T63" fmla="*/ 97898 h 548639"/>
              <a:gd name="T64" fmla="*/ 450078 w 548640"/>
              <a:gd name="T65" fmla="*/ 64844 h 548639"/>
              <a:gd name="T66" fmla="*/ 412044 w 548640"/>
              <a:gd name="T67" fmla="*/ 37512 h 548639"/>
              <a:gd name="T68" fmla="*/ 369568 w 548640"/>
              <a:gd name="T69" fmla="*/ 17164 h 548639"/>
              <a:gd name="T70" fmla="*/ 322679 w 548640"/>
              <a:gd name="T71" fmla="*/ 4445 h 548639"/>
              <a:gd name="T72" fmla="*/ 273843 w 548640"/>
              <a:gd name="T73" fmla="*/ 0 h 5486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48640" h="548639">
                <a:moveTo>
                  <a:pt x="274319" y="0"/>
                </a:moveTo>
                <a:lnTo>
                  <a:pt x="224789" y="4440"/>
                </a:lnTo>
                <a:lnTo>
                  <a:pt x="178460" y="17144"/>
                </a:lnTo>
                <a:lnTo>
                  <a:pt x="135910" y="37469"/>
                </a:lnTo>
                <a:lnTo>
                  <a:pt x="97170" y="64769"/>
                </a:lnTo>
                <a:lnTo>
                  <a:pt x="64160" y="97785"/>
                </a:lnTo>
                <a:lnTo>
                  <a:pt x="37490" y="135885"/>
                </a:lnTo>
                <a:lnTo>
                  <a:pt x="17160" y="178439"/>
                </a:lnTo>
                <a:lnTo>
                  <a:pt x="4450" y="224789"/>
                </a:lnTo>
                <a:lnTo>
                  <a:pt x="0" y="274319"/>
                </a:lnTo>
                <a:lnTo>
                  <a:pt x="4450" y="323849"/>
                </a:lnTo>
                <a:lnTo>
                  <a:pt x="17160" y="370200"/>
                </a:lnTo>
                <a:lnTo>
                  <a:pt x="37490" y="412754"/>
                </a:lnTo>
                <a:lnTo>
                  <a:pt x="64160" y="450854"/>
                </a:lnTo>
                <a:lnTo>
                  <a:pt x="97170" y="483869"/>
                </a:lnTo>
                <a:lnTo>
                  <a:pt x="135910" y="511170"/>
                </a:lnTo>
                <a:lnTo>
                  <a:pt x="178460" y="531494"/>
                </a:lnTo>
                <a:lnTo>
                  <a:pt x="224789" y="544199"/>
                </a:lnTo>
                <a:lnTo>
                  <a:pt x="274319" y="548639"/>
                </a:lnTo>
                <a:lnTo>
                  <a:pt x="323240" y="544199"/>
                </a:lnTo>
                <a:lnTo>
                  <a:pt x="370210" y="531494"/>
                </a:lnTo>
                <a:lnTo>
                  <a:pt x="412760" y="511170"/>
                </a:lnTo>
                <a:lnTo>
                  <a:pt x="450860" y="483869"/>
                </a:lnTo>
                <a:lnTo>
                  <a:pt x="483869" y="450854"/>
                </a:lnTo>
                <a:lnTo>
                  <a:pt x="511180" y="412754"/>
                </a:lnTo>
                <a:lnTo>
                  <a:pt x="531510" y="370200"/>
                </a:lnTo>
                <a:lnTo>
                  <a:pt x="544220" y="323849"/>
                </a:lnTo>
                <a:lnTo>
                  <a:pt x="548639" y="274319"/>
                </a:lnTo>
                <a:lnTo>
                  <a:pt x="544220" y="224789"/>
                </a:lnTo>
                <a:lnTo>
                  <a:pt x="531510" y="178439"/>
                </a:lnTo>
                <a:lnTo>
                  <a:pt x="511180" y="135885"/>
                </a:lnTo>
                <a:lnTo>
                  <a:pt x="483869" y="97785"/>
                </a:lnTo>
                <a:lnTo>
                  <a:pt x="450860" y="64769"/>
                </a:lnTo>
                <a:lnTo>
                  <a:pt x="412760" y="37469"/>
                </a:lnTo>
                <a:lnTo>
                  <a:pt x="370210" y="17144"/>
                </a:lnTo>
                <a:lnTo>
                  <a:pt x="323240" y="4440"/>
                </a:lnTo>
                <a:lnTo>
                  <a:pt x="274319" y="0"/>
                </a:lnTo>
                <a:close/>
              </a:path>
            </a:pathLst>
          </a:custGeom>
          <a:solidFill>
            <a:srgbClr val="2CA0B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4" name="Holder 2">
            <a:extLst>
              <a:ext uri="{FF2B5EF4-FFF2-40B4-BE49-F238E27FC236}">
                <a16:creationId xmlns:a16="http://schemas.microsoft.com/office/drawing/2014/main" id="{7C8A8929-5327-4204-B1CE-8D2DBB4A7473}"/>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5" name="Holder 3">
            <a:extLst>
              <a:ext uri="{FF2B5EF4-FFF2-40B4-BE49-F238E27FC236}">
                <a16:creationId xmlns:a16="http://schemas.microsoft.com/office/drawing/2014/main" id="{F060B62B-E14F-4129-8372-A0F7E7939449}"/>
              </a:ext>
            </a:extLst>
          </p:cNvPr>
          <p:cNvSpPr>
            <a:spLocks noGrp="1"/>
          </p:cNvSpPr>
          <p:nvPr>
            <p:ph type="dt" sz="half" idx="11"/>
          </p:nvPr>
        </p:nvSpPr>
        <p:spPr/>
        <p:txBody>
          <a:bodyPr/>
          <a:lstStyle>
            <a:lvl1pPr algn="l">
              <a:defRPr>
                <a:solidFill>
                  <a:schemeClr val="tx1">
                    <a:tint val="75000"/>
                  </a:schemeClr>
                </a:solidFill>
              </a:defRPr>
            </a:lvl1pPr>
          </a:lstStyle>
          <a:p>
            <a:pPr>
              <a:defRPr/>
            </a:pPr>
            <a:fld id="{0587CBE5-5789-44D0-A50B-B33CD12BFBAE}" type="datetimeFigureOut">
              <a:rPr lang="en-US"/>
              <a:pPr>
                <a:defRPr/>
              </a:pPr>
              <a:t>11/20/2021</a:t>
            </a:fld>
            <a:endParaRPr lang="en-US"/>
          </a:p>
        </p:txBody>
      </p:sp>
      <p:sp>
        <p:nvSpPr>
          <p:cNvPr id="6" name="Holder 4">
            <a:extLst>
              <a:ext uri="{FF2B5EF4-FFF2-40B4-BE49-F238E27FC236}">
                <a16:creationId xmlns:a16="http://schemas.microsoft.com/office/drawing/2014/main" id="{104EDDB9-235A-451B-9BB3-E7BD4A78BF89}"/>
              </a:ext>
            </a:extLst>
          </p:cNvPr>
          <p:cNvSpPr>
            <a:spLocks noGrp="1"/>
          </p:cNvSpPr>
          <p:nvPr>
            <p:ph type="sldNum" sz="quarter" idx="12"/>
          </p:nvPr>
        </p:nvSpPr>
        <p:spPr/>
        <p:txBody>
          <a:bodyPr/>
          <a:lstStyle>
            <a:lvl1pPr>
              <a:defRPr/>
            </a:lvl1pPr>
          </a:lstStyle>
          <a:p>
            <a:fld id="{1916AE99-08B4-4E74-8790-B637623E4868}" type="slidenum">
              <a:rPr lang="en-US" altLang="id-ID"/>
              <a:pPr/>
              <a:t>‹#›</a:t>
            </a:fld>
            <a:endParaRPr lang="en-US" altLang="id-ID"/>
          </a:p>
        </p:txBody>
      </p:sp>
    </p:spTree>
    <p:extLst>
      <p:ext uri="{BB962C8B-B14F-4D97-AF65-F5344CB8AC3E}">
        <p14:creationId xmlns:p14="http://schemas.microsoft.com/office/powerpoint/2010/main" val="990599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27E0DA8D-012F-4275-B9A2-51C6A05FA3DF}"/>
              </a:ext>
            </a:extLst>
          </p:cNvPr>
          <p:cNvSpPr>
            <a:spLocks noGrp="1"/>
          </p:cNvSpPr>
          <p:nvPr>
            <p:ph type="title"/>
          </p:nvPr>
        </p:nvSpPr>
        <p:spPr>
          <a:xfrm>
            <a:off x="841375" y="566738"/>
            <a:ext cx="7461250" cy="368300"/>
          </a:xfrm>
          <a:prstGeom prst="rect">
            <a:avLst/>
          </a:prstGeom>
        </p:spPr>
        <p:txBody>
          <a:bodyPr wrap="square" lIns="0" tIns="0" rIns="0" bIns="0">
            <a:spAutoFit/>
          </a:bodyPr>
          <a:lstStyle>
            <a:lvl1pPr>
              <a:defRPr sz="2150" b="0" i="0">
                <a:solidFill>
                  <a:srgbClr val="FF5050"/>
                </a:solidFill>
                <a:latin typeface="Times New Roman"/>
                <a:cs typeface="Times New Roman"/>
              </a:defRPr>
            </a:lvl1pPr>
          </a:lstStyle>
          <a:p>
            <a:endParaRPr/>
          </a:p>
        </p:txBody>
      </p:sp>
      <p:sp>
        <p:nvSpPr>
          <p:cNvPr id="1027" name="Holder 3">
            <a:extLst>
              <a:ext uri="{FF2B5EF4-FFF2-40B4-BE49-F238E27FC236}">
                <a16:creationId xmlns:a16="http://schemas.microsoft.com/office/drawing/2014/main" id="{B9D7C6FD-9A5F-49E9-966B-1B58F74BCB4A}"/>
              </a:ext>
            </a:extLst>
          </p:cNvPr>
          <p:cNvSpPr>
            <a:spLocks noGrp="1"/>
          </p:cNvSpPr>
          <p:nvPr>
            <p:ph type="body" idx="1"/>
          </p:nvPr>
        </p:nvSpPr>
        <p:spPr bwMode="auto">
          <a:xfrm>
            <a:off x="406400" y="1300163"/>
            <a:ext cx="83312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id-ID"/>
          </a:p>
        </p:txBody>
      </p:sp>
      <p:sp>
        <p:nvSpPr>
          <p:cNvPr id="4" name="Holder 4">
            <a:extLst>
              <a:ext uri="{FF2B5EF4-FFF2-40B4-BE49-F238E27FC236}">
                <a16:creationId xmlns:a16="http://schemas.microsoft.com/office/drawing/2014/main" id="{1CD1F7B2-A6A6-457C-A577-DF2C8CAF1CBC}"/>
              </a:ext>
            </a:extLst>
          </p:cNvPr>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cs typeface="+mn-cs"/>
              </a:defRPr>
            </a:lvl1pPr>
          </a:lstStyle>
          <a:p>
            <a:pPr>
              <a:defRPr/>
            </a:pPr>
            <a:endParaRPr/>
          </a:p>
        </p:txBody>
      </p:sp>
      <p:sp>
        <p:nvSpPr>
          <p:cNvPr id="5" name="Holder 5">
            <a:extLst>
              <a:ext uri="{FF2B5EF4-FFF2-40B4-BE49-F238E27FC236}">
                <a16:creationId xmlns:a16="http://schemas.microsoft.com/office/drawing/2014/main" id="{2619D51A-04AE-479F-A1F3-CB4D7B29ABAD}"/>
              </a:ext>
            </a:extLst>
          </p:cNvPr>
          <p:cNvSpPr>
            <a:spLocks noGrp="1"/>
          </p:cNvSpPr>
          <p:nvPr>
            <p:ph type="dt" sz="half" idx="6"/>
          </p:nvPr>
        </p:nvSpPr>
        <p:spPr>
          <a:xfrm>
            <a:off x="457200" y="6378575"/>
            <a:ext cx="2103438" cy="342900"/>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cs typeface="+mn-cs"/>
              </a:defRPr>
            </a:lvl1pPr>
          </a:lstStyle>
          <a:p>
            <a:pPr>
              <a:defRPr/>
            </a:pPr>
            <a:fld id="{F4532863-AE76-4B92-AF8A-26854DF9A158}" type="datetimeFigureOut">
              <a:rPr lang="en-US"/>
              <a:pPr>
                <a:defRPr/>
              </a:pPr>
              <a:t>11/20/2021</a:t>
            </a:fld>
            <a:endParaRPr lang="en-US"/>
          </a:p>
        </p:txBody>
      </p:sp>
      <p:sp>
        <p:nvSpPr>
          <p:cNvPr id="6" name="Holder 6">
            <a:extLst>
              <a:ext uri="{FF2B5EF4-FFF2-40B4-BE49-F238E27FC236}">
                <a16:creationId xmlns:a16="http://schemas.microsoft.com/office/drawing/2014/main" id="{157CBF9C-A5A4-4AA3-9377-9C251130D3CD}"/>
              </a:ext>
            </a:extLst>
          </p:cNvPr>
          <p:cNvSpPr>
            <a:spLocks noGrp="1"/>
          </p:cNvSpPr>
          <p:nvPr>
            <p:ph type="sldNum" sz="quarter" idx="7"/>
          </p:nvPr>
        </p:nvSpPr>
        <p:spPr>
          <a:xfrm>
            <a:off x="6583363" y="6378575"/>
            <a:ext cx="2103437" cy="342900"/>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defRPr>
            </a:lvl1pPr>
          </a:lstStyle>
          <a:p>
            <a:fld id="{2D054166-D489-4C5F-A02B-A14815F2F0E7}" type="slidenum">
              <a:rPr lang="en-US" altLang="id-ID"/>
              <a:pPr/>
              <a:t>‹#›</a:t>
            </a:fld>
            <a:endParaRPr lang="en-US" alt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Text&#10;&#10;Description automatically generated">
            <a:extLst>
              <a:ext uri="{FF2B5EF4-FFF2-40B4-BE49-F238E27FC236}">
                <a16:creationId xmlns:a16="http://schemas.microsoft.com/office/drawing/2014/main" id="{4B50CBA3-57C5-4CCB-97DC-31B9509BF783}"/>
              </a:ext>
            </a:extLst>
          </p:cNvPr>
          <p:cNvPicPr>
            <a:picLocks noChangeAspect="1"/>
          </p:cNvPicPr>
          <p:nvPr/>
        </p:nvPicPr>
        <p:blipFill rotWithShape="1">
          <a:blip r:embed="rId3"/>
          <a:srcRect t="1720" r="2" b="2"/>
          <a:stretch/>
        </p:blipFill>
        <p:spPr>
          <a:xfrm>
            <a:off x="342900" y="457200"/>
            <a:ext cx="8458200" cy="5943600"/>
          </a:xfrm>
          <a:prstGeom prst="rect">
            <a:avLst/>
          </a:prstGeom>
        </p:spPr>
      </p:pic>
      <p:pic>
        <p:nvPicPr>
          <p:cNvPr id="3" name="Picture 3" descr="A picture containing text&#10;&#10;Description automatically generated">
            <a:extLst>
              <a:ext uri="{FF2B5EF4-FFF2-40B4-BE49-F238E27FC236}">
                <a16:creationId xmlns:a16="http://schemas.microsoft.com/office/drawing/2014/main" id="{AC7294F2-A8DD-46AC-80DC-F1132997ACB5}"/>
              </a:ext>
            </a:extLst>
          </p:cNvPr>
          <p:cNvPicPr>
            <a:picLocks noChangeAspect="1"/>
          </p:cNvPicPr>
          <p:nvPr/>
        </p:nvPicPr>
        <p:blipFill>
          <a:blip r:embed="rId4"/>
          <a:stretch>
            <a:fillRect/>
          </a:stretch>
        </p:blipFill>
        <p:spPr>
          <a:xfrm>
            <a:off x="514634" y="629290"/>
            <a:ext cx="762000" cy="7715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E69C-770D-42C6-973E-EC3CAB2341E0}"/>
              </a:ext>
            </a:extLst>
          </p:cNvPr>
          <p:cNvSpPr>
            <a:spLocks noGrp="1"/>
          </p:cNvSpPr>
          <p:nvPr>
            <p:ph type="title"/>
          </p:nvPr>
        </p:nvSpPr>
        <p:spPr>
          <a:xfrm>
            <a:off x="815786" y="379081"/>
            <a:ext cx="7461250" cy="738664"/>
          </a:xfrm>
        </p:spPr>
        <p:txBody>
          <a:bodyPr wrap="square" lIns="0" tIns="0" rIns="0" bIns="0" anchor="t">
            <a:spAutoFit/>
          </a:bodyPr>
          <a:lstStyle/>
          <a:p>
            <a:r>
              <a:rPr lang="en-US" sz="2400" b="1" dirty="0">
                <a:solidFill>
                  <a:schemeClr val="tx2">
                    <a:lumMod val="60000"/>
                    <a:lumOff val="40000"/>
                  </a:schemeClr>
                </a:solidFill>
              </a:rPr>
              <a:t>ENZYMES ARE USED AS MARKER DURING SUBCELLULAR FRACTIONATION </a:t>
            </a:r>
          </a:p>
        </p:txBody>
      </p:sp>
      <p:sp>
        <p:nvSpPr>
          <p:cNvPr id="3" name="Text Placeholder 2">
            <a:extLst>
              <a:ext uri="{FF2B5EF4-FFF2-40B4-BE49-F238E27FC236}">
                <a16:creationId xmlns:a16="http://schemas.microsoft.com/office/drawing/2014/main" id="{34E3AFFD-C16D-41C5-A42F-A9C6BC555D62}"/>
              </a:ext>
            </a:extLst>
          </p:cNvPr>
          <p:cNvSpPr>
            <a:spLocks noGrp="1"/>
          </p:cNvSpPr>
          <p:nvPr>
            <p:ph sz="half" idx="2"/>
          </p:nvPr>
        </p:nvSpPr>
        <p:spPr>
          <a:xfrm>
            <a:off x="423080" y="4835743"/>
            <a:ext cx="8370513" cy="871008"/>
          </a:xfrm>
        </p:spPr>
        <p:txBody>
          <a:bodyPr/>
          <a:lstStyle/>
          <a:p>
            <a:pPr marL="298450" indent="-285750">
              <a:lnSpc>
                <a:spcPts val="2080"/>
              </a:lnSpc>
              <a:spcBef>
                <a:spcPts val="0"/>
              </a:spcBef>
              <a:spcAft>
                <a:spcPts val="0"/>
              </a:spcAft>
              <a:buFont typeface="Arial"/>
              <a:buChar char="•"/>
            </a:pPr>
            <a:endParaRPr lang="en-US" dirty="0">
              <a:latin typeface="Times New Roman"/>
              <a:ea typeface="+mn-lt"/>
              <a:cs typeface="Times New Roman"/>
            </a:endParaRPr>
          </a:p>
          <a:p>
            <a:pPr marL="12700">
              <a:lnSpc>
                <a:spcPts val="2080"/>
              </a:lnSpc>
              <a:spcBef>
                <a:spcPts val="0"/>
              </a:spcBef>
              <a:spcAft>
                <a:spcPts val="0"/>
              </a:spcAft>
            </a:pPr>
            <a:endParaRPr lang="en-US">
              <a:latin typeface="Times New Roman"/>
              <a:cs typeface="Times New Roman"/>
            </a:endParaRPr>
          </a:p>
          <a:p>
            <a:endParaRPr lang="en-US">
              <a:cs typeface="Calibri"/>
            </a:endParaRPr>
          </a:p>
        </p:txBody>
      </p:sp>
      <p:sp>
        <p:nvSpPr>
          <p:cNvPr id="4" name="TextBox 3">
            <a:extLst>
              <a:ext uri="{FF2B5EF4-FFF2-40B4-BE49-F238E27FC236}">
                <a16:creationId xmlns:a16="http://schemas.microsoft.com/office/drawing/2014/main" id="{D18589BF-9D2E-4467-8700-38E68BD4279C}"/>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graphicFrame>
        <p:nvGraphicFramePr>
          <p:cNvPr id="13" name="Table 13">
            <a:extLst>
              <a:ext uri="{FF2B5EF4-FFF2-40B4-BE49-F238E27FC236}">
                <a16:creationId xmlns:a16="http://schemas.microsoft.com/office/drawing/2014/main" id="{8FD0C52C-DEA2-4DB6-BA9B-C94118532544}"/>
              </a:ext>
            </a:extLst>
          </p:cNvPr>
          <p:cNvGraphicFramePr>
            <a:graphicFrameLocks noGrp="1"/>
          </p:cNvGraphicFramePr>
          <p:nvPr>
            <p:ph sz="half" idx="3"/>
            <p:extLst>
              <p:ext uri="{D42A27DB-BD31-4B8C-83A1-F6EECF244321}">
                <p14:modId xmlns:p14="http://schemas.microsoft.com/office/powerpoint/2010/main" val="3665800705"/>
              </p:ext>
            </p:extLst>
          </p:nvPr>
        </p:nvGraphicFramePr>
        <p:xfrm>
          <a:off x="477671" y="1569492"/>
          <a:ext cx="8209235" cy="4879904"/>
        </p:xfrm>
        <a:graphic>
          <a:graphicData uri="http://schemas.openxmlformats.org/drawingml/2006/table">
            <a:tbl>
              <a:tblPr firstRow="1" bandRow="1">
                <a:tableStyleId>{5C22544A-7EE6-4342-B048-85BDC9FD1C3A}</a:tableStyleId>
              </a:tblPr>
              <a:tblGrid>
                <a:gridCol w="750626">
                  <a:extLst>
                    <a:ext uri="{9D8B030D-6E8A-4147-A177-3AD203B41FA5}">
                      <a16:colId xmlns:a16="http://schemas.microsoft.com/office/drawing/2014/main" val="3535481420"/>
                    </a:ext>
                  </a:extLst>
                </a:gridCol>
                <a:gridCol w="2448067">
                  <a:extLst>
                    <a:ext uri="{9D8B030D-6E8A-4147-A177-3AD203B41FA5}">
                      <a16:colId xmlns:a16="http://schemas.microsoft.com/office/drawing/2014/main" val="1786061649"/>
                    </a:ext>
                  </a:extLst>
                </a:gridCol>
                <a:gridCol w="3505761">
                  <a:extLst>
                    <a:ext uri="{9D8B030D-6E8A-4147-A177-3AD203B41FA5}">
                      <a16:colId xmlns:a16="http://schemas.microsoft.com/office/drawing/2014/main" val="3449757162"/>
                    </a:ext>
                  </a:extLst>
                </a:gridCol>
                <a:gridCol w="1504781">
                  <a:extLst>
                    <a:ext uri="{9D8B030D-6E8A-4147-A177-3AD203B41FA5}">
                      <a16:colId xmlns:a16="http://schemas.microsoft.com/office/drawing/2014/main" val="1330274953"/>
                    </a:ext>
                  </a:extLst>
                </a:gridCol>
              </a:tblGrid>
              <a:tr h="519712">
                <a:tc>
                  <a:txBody>
                    <a:bodyPr/>
                    <a:lstStyle/>
                    <a:p>
                      <a:pPr lvl="0">
                        <a:buNone/>
                      </a:pPr>
                      <a:r>
                        <a:rPr lang="en-US" dirty="0"/>
                        <a:t>S No.</a:t>
                      </a:r>
                    </a:p>
                  </a:txBody>
                  <a:tcPr/>
                </a:tc>
                <a:tc>
                  <a:txBody>
                    <a:bodyPr/>
                    <a:lstStyle/>
                    <a:p>
                      <a:pPr lvl="0">
                        <a:buNone/>
                      </a:pPr>
                      <a:r>
                        <a:rPr lang="en-US" dirty="0"/>
                        <a:t>COMPONENT </a:t>
                      </a:r>
                    </a:p>
                  </a:txBody>
                  <a:tcPr/>
                </a:tc>
                <a:tc>
                  <a:txBody>
                    <a:bodyPr/>
                    <a:lstStyle/>
                    <a:p>
                      <a:pPr lvl="0">
                        <a:buNone/>
                      </a:pPr>
                      <a:r>
                        <a:rPr lang="en-US" dirty="0"/>
                        <a:t>MARKER </a:t>
                      </a:r>
                    </a:p>
                  </a:txBody>
                  <a:tcPr/>
                </a:tc>
                <a:tc>
                  <a:txBody>
                    <a:bodyPr/>
                    <a:lstStyle/>
                    <a:p>
                      <a:pPr lvl="0">
                        <a:buNone/>
                      </a:pPr>
                      <a:r>
                        <a:rPr lang="en-US" dirty="0"/>
                        <a:t>E.C NUMBER </a:t>
                      </a:r>
                    </a:p>
                  </a:txBody>
                  <a:tcPr/>
                </a:tc>
                <a:extLst>
                  <a:ext uri="{0D108BD9-81ED-4DB2-BD59-A6C34878D82A}">
                    <a16:rowId xmlns:a16="http://schemas.microsoft.com/office/drawing/2014/main" val="2539867143"/>
                  </a:ext>
                </a:extLst>
              </a:tr>
              <a:tr h="639738">
                <a:tc>
                  <a:txBody>
                    <a:bodyPr/>
                    <a:lstStyle/>
                    <a:p>
                      <a:pPr lvl="0" algn="ctr">
                        <a:buNone/>
                      </a:pPr>
                      <a:r>
                        <a:rPr lang="en-US" dirty="0"/>
                        <a:t>1</a:t>
                      </a:r>
                    </a:p>
                  </a:txBody>
                  <a:tcPr/>
                </a:tc>
                <a:tc>
                  <a:txBody>
                    <a:bodyPr/>
                    <a:lstStyle/>
                    <a:p>
                      <a:pPr lvl="0" algn="ctr">
                        <a:buNone/>
                      </a:pPr>
                      <a:r>
                        <a:rPr lang="en-US" dirty="0"/>
                        <a:t>Nuclei</a:t>
                      </a:r>
                    </a:p>
                  </a:txBody>
                  <a:tcPr/>
                </a:tc>
                <a:tc>
                  <a:txBody>
                    <a:bodyPr/>
                    <a:lstStyle/>
                    <a:p>
                      <a:pPr lvl="0" algn="ctr">
                        <a:buNone/>
                      </a:pPr>
                      <a:r>
                        <a:rPr lang="en-US" dirty="0"/>
                        <a:t>DNA Polymerase</a:t>
                      </a:r>
                    </a:p>
                    <a:p>
                      <a:pPr lvl="0" algn="ctr">
                        <a:buNone/>
                      </a:pPr>
                      <a:r>
                        <a:rPr lang="en-US" dirty="0"/>
                        <a:t>RNA Polymerase</a:t>
                      </a:r>
                    </a:p>
                  </a:txBody>
                  <a:tcPr/>
                </a:tc>
                <a:tc>
                  <a:txBody>
                    <a:bodyPr/>
                    <a:lstStyle/>
                    <a:p>
                      <a:pPr lvl="0" algn="ctr">
                        <a:buNone/>
                      </a:pPr>
                      <a:r>
                        <a:rPr lang="en-US" dirty="0"/>
                        <a:t>2.7.7.7</a:t>
                      </a:r>
                    </a:p>
                    <a:p>
                      <a:pPr lvl="0" algn="ctr">
                        <a:buNone/>
                      </a:pPr>
                      <a:r>
                        <a:rPr lang="en-US" dirty="0"/>
                        <a:t>2.7.7.6</a:t>
                      </a:r>
                    </a:p>
                  </a:txBody>
                  <a:tcPr/>
                </a:tc>
                <a:extLst>
                  <a:ext uri="{0D108BD9-81ED-4DB2-BD59-A6C34878D82A}">
                    <a16:rowId xmlns:a16="http://schemas.microsoft.com/office/drawing/2014/main" val="2986858024"/>
                  </a:ext>
                </a:extLst>
              </a:tr>
              <a:tr h="639738">
                <a:tc>
                  <a:txBody>
                    <a:bodyPr/>
                    <a:lstStyle/>
                    <a:p>
                      <a:pPr lvl="0" algn="ctr">
                        <a:buNone/>
                      </a:pPr>
                      <a:r>
                        <a:rPr lang="en-US" dirty="0"/>
                        <a:t>2</a:t>
                      </a:r>
                    </a:p>
                  </a:txBody>
                  <a:tcPr/>
                </a:tc>
                <a:tc>
                  <a:txBody>
                    <a:bodyPr/>
                    <a:lstStyle/>
                    <a:p>
                      <a:pPr lvl="0" algn="ctr">
                        <a:buNone/>
                      </a:pPr>
                      <a:r>
                        <a:rPr lang="en-US" dirty="0"/>
                        <a:t>Plasma Membrane</a:t>
                      </a:r>
                    </a:p>
                  </a:txBody>
                  <a:tcPr/>
                </a:tc>
                <a:tc>
                  <a:txBody>
                    <a:bodyPr/>
                    <a:lstStyle/>
                    <a:p>
                      <a:pPr lvl="0" algn="ctr">
                        <a:buNone/>
                      </a:pPr>
                      <a:r>
                        <a:rPr lang="en-US" dirty="0"/>
                        <a:t>5-Nucleotidase</a:t>
                      </a:r>
                    </a:p>
                    <a:p>
                      <a:pPr lvl="0" algn="ctr">
                        <a:buNone/>
                      </a:pPr>
                      <a:r>
                        <a:rPr lang="en-US" dirty="0"/>
                        <a:t>Leucine aminopeptidase</a:t>
                      </a:r>
                    </a:p>
                  </a:txBody>
                  <a:tcPr/>
                </a:tc>
                <a:tc>
                  <a:txBody>
                    <a:bodyPr/>
                    <a:lstStyle/>
                    <a:p>
                      <a:pPr lvl="0" algn="ctr">
                        <a:buNone/>
                      </a:pPr>
                      <a:r>
                        <a:rPr lang="en-US" dirty="0"/>
                        <a:t>3.1.3.5</a:t>
                      </a:r>
                    </a:p>
                    <a:p>
                      <a:pPr lvl="0" algn="ctr">
                        <a:buNone/>
                      </a:pPr>
                      <a:r>
                        <a:rPr lang="en-US" dirty="0"/>
                        <a:t>3.4.1.1</a:t>
                      </a:r>
                    </a:p>
                  </a:txBody>
                  <a:tcPr/>
                </a:tc>
                <a:extLst>
                  <a:ext uri="{0D108BD9-81ED-4DB2-BD59-A6C34878D82A}">
                    <a16:rowId xmlns:a16="http://schemas.microsoft.com/office/drawing/2014/main" val="832827677"/>
                  </a:ext>
                </a:extLst>
              </a:tr>
              <a:tr h="543885">
                <a:tc>
                  <a:txBody>
                    <a:bodyPr/>
                    <a:lstStyle/>
                    <a:p>
                      <a:pPr algn="ctr"/>
                      <a:r>
                        <a:rPr lang="en-US" dirty="0"/>
                        <a:t>3</a:t>
                      </a:r>
                    </a:p>
                  </a:txBody>
                  <a:tcPr/>
                </a:tc>
                <a:tc>
                  <a:txBody>
                    <a:bodyPr/>
                    <a:lstStyle/>
                    <a:p>
                      <a:pPr algn="ctr"/>
                      <a:r>
                        <a:rPr lang="en-US" dirty="0"/>
                        <a:t>Endoplasmic Reticulum </a:t>
                      </a:r>
                      <a:endParaRPr lang="en-US"/>
                    </a:p>
                    <a:p>
                      <a:pPr lvl="0" algn="ctr">
                        <a:buNone/>
                      </a:pPr>
                      <a:r>
                        <a:rPr lang="en-US" dirty="0"/>
                        <a:t>Cytosol</a:t>
                      </a:r>
                    </a:p>
                  </a:txBody>
                  <a:tcPr/>
                </a:tc>
                <a:tc>
                  <a:txBody>
                    <a:bodyPr/>
                    <a:lstStyle/>
                    <a:p>
                      <a:pPr algn="ctr"/>
                      <a:r>
                        <a:rPr lang="en-US" dirty="0"/>
                        <a:t>Gloucose-6-phosphodiesterase</a:t>
                      </a:r>
                    </a:p>
                    <a:p>
                      <a:pPr lvl="0" algn="ctr">
                        <a:buNone/>
                      </a:pPr>
                      <a:r>
                        <a:rPr lang="en-US" dirty="0"/>
                        <a:t>Aldolase</a:t>
                      </a:r>
                    </a:p>
                  </a:txBody>
                  <a:tcPr/>
                </a:tc>
                <a:tc>
                  <a:txBody>
                    <a:bodyPr/>
                    <a:lstStyle/>
                    <a:p>
                      <a:pPr algn="ctr"/>
                      <a:r>
                        <a:rPr lang="en-US" dirty="0"/>
                        <a:t>3.1.3.9</a:t>
                      </a:r>
                    </a:p>
                    <a:p>
                      <a:pPr lvl="0" algn="ctr">
                        <a:buNone/>
                      </a:pPr>
                      <a:r>
                        <a:rPr lang="en-US" dirty="0"/>
                        <a:t>4.1.2.7</a:t>
                      </a:r>
                    </a:p>
                  </a:txBody>
                  <a:tcPr/>
                </a:tc>
                <a:extLst>
                  <a:ext uri="{0D108BD9-81ED-4DB2-BD59-A6C34878D82A}">
                    <a16:rowId xmlns:a16="http://schemas.microsoft.com/office/drawing/2014/main" val="2647162105"/>
                  </a:ext>
                </a:extLst>
              </a:tr>
              <a:tr h="531798">
                <a:tc>
                  <a:txBody>
                    <a:bodyPr/>
                    <a:lstStyle/>
                    <a:p>
                      <a:pPr algn="ctr"/>
                      <a:r>
                        <a:rPr lang="en-US" dirty="0"/>
                        <a:t>4</a:t>
                      </a:r>
                    </a:p>
                  </a:txBody>
                  <a:tcPr/>
                </a:tc>
                <a:tc>
                  <a:txBody>
                    <a:bodyPr/>
                    <a:lstStyle/>
                    <a:p>
                      <a:pPr algn="ctr"/>
                      <a:r>
                        <a:rPr lang="en-US" dirty="0"/>
                        <a:t>Mitochondria </a:t>
                      </a:r>
                    </a:p>
                  </a:txBody>
                  <a:tcPr/>
                </a:tc>
                <a:tc>
                  <a:txBody>
                    <a:bodyPr/>
                    <a:lstStyle/>
                    <a:p>
                      <a:pPr algn="ctr"/>
                      <a:r>
                        <a:rPr lang="en-US" dirty="0"/>
                        <a:t>Succinate dehydrogenase </a:t>
                      </a:r>
                    </a:p>
                    <a:p>
                      <a:pPr lvl="0" algn="ctr">
                        <a:buNone/>
                      </a:pPr>
                      <a:r>
                        <a:rPr lang="en-US" dirty="0"/>
                        <a:t>Cytochrome oxidase </a:t>
                      </a:r>
                    </a:p>
                  </a:txBody>
                  <a:tcPr/>
                </a:tc>
                <a:tc>
                  <a:txBody>
                    <a:bodyPr/>
                    <a:lstStyle/>
                    <a:p>
                      <a:pPr algn="ctr"/>
                      <a:r>
                        <a:rPr lang="en-US" dirty="0"/>
                        <a:t>1.3.99.1</a:t>
                      </a:r>
                    </a:p>
                    <a:p>
                      <a:pPr lvl="0" algn="ctr">
                        <a:buNone/>
                      </a:pPr>
                      <a:r>
                        <a:rPr lang="en-US" dirty="0"/>
                        <a:t>1.9.3.1</a:t>
                      </a:r>
                    </a:p>
                  </a:txBody>
                  <a:tcPr/>
                </a:tc>
                <a:extLst>
                  <a:ext uri="{0D108BD9-81ED-4DB2-BD59-A6C34878D82A}">
                    <a16:rowId xmlns:a16="http://schemas.microsoft.com/office/drawing/2014/main" val="3522389859"/>
                  </a:ext>
                </a:extLst>
              </a:tr>
              <a:tr h="519712">
                <a:tc>
                  <a:txBody>
                    <a:bodyPr/>
                    <a:lstStyle/>
                    <a:p>
                      <a:pPr algn="ctr"/>
                      <a:r>
                        <a:rPr lang="en-US" dirty="0"/>
                        <a:t>5</a:t>
                      </a:r>
                    </a:p>
                  </a:txBody>
                  <a:tcPr/>
                </a:tc>
                <a:tc>
                  <a:txBody>
                    <a:bodyPr/>
                    <a:lstStyle/>
                    <a:p>
                      <a:pPr algn="ctr"/>
                      <a:r>
                        <a:rPr lang="en-US" dirty="0"/>
                        <a:t>Lysosome</a:t>
                      </a:r>
                    </a:p>
                  </a:txBody>
                  <a:tcPr/>
                </a:tc>
                <a:tc>
                  <a:txBody>
                    <a:bodyPr/>
                    <a:lstStyle/>
                    <a:p>
                      <a:pPr algn="ctr"/>
                      <a:r>
                        <a:rPr lang="en-US" dirty="0"/>
                        <a:t>Acid phosphatase </a:t>
                      </a:r>
                    </a:p>
                    <a:p>
                      <a:pPr lvl="0" algn="ctr">
                        <a:buNone/>
                      </a:pPr>
                      <a:r>
                        <a:rPr lang="en-US" dirty="0"/>
                        <a:t>Aryl Sulfatase-C</a:t>
                      </a:r>
                    </a:p>
                  </a:txBody>
                  <a:tcPr/>
                </a:tc>
                <a:tc>
                  <a:txBody>
                    <a:bodyPr/>
                    <a:lstStyle/>
                    <a:p>
                      <a:pPr algn="ctr"/>
                      <a:r>
                        <a:rPr lang="en-US" dirty="0"/>
                        <a:t>3.1.3.2</a:t>
                      </a:r>
                    </a:p>
                    <a:p>
                      <a:pPr lvl="0" algn="ctr">
                        <a:buNone/>
                      </a:pPr>
                      <a:r>
                        <a:rPr lang="en-US" dirty="0"/>
                        <a:t>3.1.6.1</a:t>
                      </a:r>
                    </a:p>
                  </a:txBody>
                  <a:tcPr/>
                </a:tc>
                <a:extLst>
                  <a:ext uri="{0D108BD9-81ED-4DB2-BD59-A6C34878D82A}">
                    <a16:rowId xmlns:a16="http://schemas.microsoft.com/office/drawing/2014/main" val="2319223299"/>
                  </a:ext>
                </a:extLst>
              </a:tr>
              <a:tr h="531798">
                <a:tc>
                  <a:txBody>
                    <a:bodyPr/>
                    <a:lstStyle/>
                    <a:p>
                      <a:pPr algn="ctr"/>
                      <a:r>
                        <a:rPr lang="en-US" dirty="0"/>
                        <a:t>6</a:t>
                      </a:r>
                    </a:p>
                  </a:txBody>
                  <a:tcPr/>
                </a:tc>
                <a:tc>
                  <a:txBody>
                    <a:bodyPr/>
                    <a:lstStyle/>
                    <a:p>
                      <a:pPr algn="ctr"/>
                      <a:r>
                        <a:rPr lang="en-US" dirty="0"/>
                        <a:t>Peroxisomes</a:t>
                      </a:r>
                    </a:p>
                  </a:txBody>
                  <a:tcPr/>
                </a:tc>
                <a:tc>
                  <a:txBody>
                    <a:bodyPr/>
                    <a:lstStyle/>
                    <a:p>
                      <a:pPr algn="ctr"/>
                      <a:r>
                        <a:rPr lang="en-US" dirty="0"/>
                        <a:t>Catalase </a:t>
                      </a:r>
                      <a:endParaRPr lang="en-US"/>
                    </a:p>
                    <a:p>
                      <a:pPr lvl="0" algn="ctr">
                        <a:buNone/>
                      </a:pPr>
                      <a:r>
                        <a:rPr lang="en-US" dirty="0"/>
                        <a:t>Peroxidase </a:t>
                      </a:r>
                    </a:p>
                  </a:txBody>
                  <a:tcPr/>
                </a:tc>
                <a:tc>
                  <a:txBody>
                    <a:bodyPr/>
                    <a:lstStyle/>
                    <a:p>
                      <a:pPr algn="ctr"/>
                      <a:r>
                        <a:rPr lang="en-US" dirty="0"/>
                        <a:t>1.11.1.6</a:t>
                      </a:r>
                    </a:p>
                    <a:p>
                      <a:pPr lvl="0" algn="ctr">
                        <a:buNone/>
                      </a:pPr>
                      <a:r>
                        <a:rPr lang="en-US" dirty="0"/>
                        <a:t>1.11.1.7</a:t>
                      </a:r>
                    </a:p>
                  </a:txBody>
                  <a:tcPr/>
                </a:tc>
                <a:extLst>
                  <a:ext uri="{0D108BD9-81ED-4DB2-BD59-A6C34878D82A}">
                    <a16:rowId xmlns:a16="http://schemas.microsoft.com/office/drawing/2014/main" val="577388946"/>
                  </a:ext>
                </a:extLst>
              </a:tr>
              <a:tr h="519712">
                <a:tc>
                  <a:txBody>
                    <a:bodyPr/>
                    <a:lstStyle/>
                    <a:p>
                      <a:pPr algn="ctr"/>
                      <a:r>
                        <a:rPr lang="en-US" dirty="0"/>
                        <a:t>7</a:t>
                      </a:r>
                    </a:p>
                  </a:txBody>
                  <a:tcPr/>
                </a:tc>
                <a:tc>
                  <a:txBody>
                    <a:bodyPr/>
                    <a:lstStyle/>
                    <a:p>
                      <a:pPr algn="ctr"/>
                      <a:r>
                        <a:rPr lang="en-US" dirty="0"/>
                        <a:t>Golgi Bodies</a:t>
                      </a:r>
                    </a:p>
                  </a:txBody>
                  <a:tcPr/>
                </a:tc>
                <a:tc>
                  <a:txBody>
                    <a:bodyPr/>
                    <a:lstStyle/>
                    <a:p>
                      <a:pPr algn="ctr"/>
                      <a:r>
                        <a:rPr lang="en-US" dirty="0" err="1"/>
                        <a:t>Sialyl</a:t>
                      </a:r>
                      <a:r>
                        <a:rPr lang="en-US" dirty="0"/>
                        <a:t> transferase</a:t>
                      </a:r>
                    </a:p>
                  </a:txBody>
                  <a:tcPr/>
                </a:tc>
                <a:tc>
                  <a:txBody>
                    <a:bodyPr/>
                    <a:lstStyle/>
                    <a:p>
                      <a:pPr algn="ctr"/>
                      <a:r>
                        <a:rPr lang="en-US" dirty="0"/>
                        <a:t>2.4.99.1</a:t>
                      </a:r>
                    </a:p>
                  </a:txBody>
                  <a:tcPr/>
                </a:tc>
                <a:extLst>
                  <a:ext uri="{0D108BD9-81ED-4DB2-BD59-A6C34878D82A}">
                    <a16:rowId xmlns:a16="http://schemas.microsoft.com/office/drawing/2014/main" val="3397228538"/>
                  </a:ext>
                </a:extLst>
              </a:tr>
            </a:tbl>
          </a:graphicData>
        </a:graphic>
      </p:graphicFrame>
    </p:spTree>
    <p:extLst>
      <p:ext uri="{BB962C8B-B14F-4D97-AF65-F5344CB8AC3E}">
        <p14:creationId xmlns:p14="http://schemas.microsoft.com/office/powerpoint/2010/main" val="421783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92" y="-1"/>
            <a:ext cx="9169464"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31469" y="-3"/>
            <a:ext cx="8829202"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00" y="0"/>
            <a:ext cx="2717530"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06" y="-3"/>
            <a:ext cx="9175185"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505509" y="212908"/>
            <a:ext cx="6861931" cy="6448394"/>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269287" y="1712598"/>
            <a:ext cx="4967533" cy="3741293"/>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8E4C75-FDEE-4BB7-AB31-38D8F13BA1D3}"/>
              </a:ext>
            </a:extLst>
          </p:cNvPr>
          <p:cNvSpPr>
            <a:spLocks noGrp="1"/>
          </p:cNvSpPr>
          <p:nvPr>
            <p:ph type="ctrTitle"/>
          </p:nvPr>
        </p:nvSpPr>
        <p:spPr>
          <a:xfrm>
            <a:off x="622030" y="-1827963"/>
            <a:ext cx="5036024" cy="3178689"/>
          </a:xfrm>
        </p:spPr>
        <p:txBody>
          <a:bodyPr vert="horz" lIns="91440" tIns="45720" rIns="91440" bIns="45720" rtlCol="0" anchor="b">
            <a:normAutofit/>
          </a:bodyPr>
          <a:lstStyle/>
          <a:p>
            <a:pPr algn="l">
              <a:lnSpc>
                <a:spcPct val="90000"/>
              </a:lnSpc>
            </a:pPr>
            <a:r>
              <a:rPr lang="en-US" sz="5400" kern="1200" dirty="0">
                <a:solidFill>
                  <a:schemeClr val="bg1"/>
                </a:solidFill>
                <a:latin typeface="Arial Black"/>
              </a:rPr>
              <a:t>Bibliography</a:t>
            </a:r>
            <a:endParaRPr lang="en-US" sz="5400" dirty="0">
              <a:solidFill>
                <a:schemeClr val="bg1"/>
              </a:solidFill>
              <a:latin typeface="Arial Black"/>
              <a:cs typeface="+mj-cs"/>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90110"/>
            <a:ext cx="9163282"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6860B2-FD8C-42A0-BFF8-36A284DA312D}"/>
              </a:ext>
            </a:extLst>
          </p:cNvPr>
          <p:cNvSpPr>
            <a:spLocks noGrp="1"/>
          </p:cNvSpPr>
          <p:nvPr>
            <p:ph type="subTitle" idx="4"/>
          </p:nvPr>
        </p:nvSpPr>
        <p:spPr>
          <a:xfrm>
            <a:off x="486890" y="1859487"/>
            <a:ext cx="7511077" cy="4273106"/>
          </a:xfrm>
        </p:spPr>
        <p:txBody>
          <a:bodyPr vert="horz" lIns="91440" tIns="45720" rIns="91440" bIns="45720" rtlCol="0">
            <a:normAutofit/>
          </a:bodyPr>
          <a:lstStyle/>
          <a:p>
            <a:pPr marL="342900" indent="-342900" eaLnBrk="1" hangingPunct="1">
              <a:lnSpc>
                <a:spcPct val="90000"/>
              </a:lnSpc>
              <a:spcBef>
                <a:spcPts val="1000"/>
              </a:spcBef>
              <a:buFont typeface="Arial"/>
              <a:buChar char="•"/>
            </a:pPr>
            <a:r>
              <a:rPr lang="en-US" sz="2400" kern="1200" dirty="0">
                <a:solidFill>
                  <a:srgbClr val="FFFFFF"/>
                </a:solidFill>
                <a:cs typeface="Calibri"/>
              </a:rPr>
              <a:t>Cooper ,T.C,: Centrifugation in Tools of Biochemistry ,Chapter 9 ,309-352. Cooper TG Ed New York ,John Wiley, 1997</a:t>
            </a:r>
            <a:endParaRPr lang="en-US"/>
          </a:p>
          <a:p>
            <a:pPr marL="342900" indent="-342900">
              <a:lnSpc>
                <a:spcPct val="90000"/>
              </a:lnSpc>
              <a:spcBef>
                <a:spcPts val="1000"/>
              </a:spcBef>
              <a:buFont typeface="Arial"/>
              <a:buChar char="•"/>
            </a:pPr>
            <a:r>
              <a:rPr lang="en-US" sz="2400" kern="1200" dirty="0" err="1">
                <a:solidFill>
                  <a:srgbClr val="FFFFFF"/>
                </a:solidFill>
                <a:cs typeface="Calibri"/>
              </a:rPr>
              <a:t>Rickwood</a:t>
            </a:r>
            <a:r>
              <a:rPr lang="en-US" sz="2400" kern="1200" dirty="0">
                <a:solidFill>
                  <a:srgbClr val="FFFFFF"/>
                </a:solidFill>
                <a:cs typeface="Calibri"/>
              </a:rPr>
              <a:t>, D,: Centrifugation –A practical approach 2nd Ed. IRL Press, Oxford, U.K. 1984</a:t>
            </a:r>
          </a:p>
          <a:p>
            <a:pPr marL="342900" indent="-342900">
              <a:lnSpc>
                <a:spcPct val="90000"/>
              </a:lnSpc>
              <a:spcBef>
                <a:spcPts val="1000"/>
              </a:spcBef>
              <a:buFont typeface="Arial"/>
              <a:buChar char="•"/>
            </a:pPr>
            <a:r>
              <a:rPr lang="en-US" sz="2400" kern="1200" dirty="0">
                <a:solidFill>
                  <a:srgbClr val="FFFFFF"/>
                </a:solidFill>
                <a:cs typeface="Calibri"/>
              </a:rPr>
              <a:t>Hen J </a:t>
            </a:r>
            <a:r>
              <a:rPr lang="en-US" sz="2400" kern="1200" dirty="0" err="1">
                <a:solidFill>
                  <a:srgbClr val="FFFFFF"/>
                </a:solidFill>
                <a:cs typeface="Calibri"/>
              </a:rPr>
              <a:t>J</a:t>
            </a:r>
            <a:r>
              <a:rPr lang="en-US" sz="2400" kern="1200" dirty="0">
                <a:solidFill>
                  <a:srgbClr val="FFFFFF"/>
                </a:solidFill>
                <a:cs typeface="Calibri"/>
              </a:rPr>
              <a:t>,: Preparation of </a:t>
            </a:r>
            <a:r>
              <a:rPr lang="en-US" sz="2400" kern="1200" dirty="0" err="1">
                <a:solidFill>
                  <a:srgbClr val="FFFFFF"/>
                </a:solidFill>
                <a:cs typeface="Calibri"/>
              </a:rPr>
              <a:t>synaptosomal</a:t>
            </a:r>
            <a:r>
              <a:rPr lang="en-US" sz="2400" kern="1200" dirty="0">
                <a:solidFill>
                  <a:srgbClr val="FFFFFF"/>
                </a:solidFill>
                <a:cs typeface="Calibri"/>
              </a:rPr>
              <a:t> plasma membrane by Subcellular Fractionation methods Mol Biol. 1977;72:61-69</a:t>
            </a:r>
          </a:p>
          <a:p>
            <a:pPr marL="342900" indent="-342900">
              <a:lnSpc>
                <a:spcPct val="90000"/>
              </a:lnSpc>
              <a:spcBef>
                <a:spcPts val="1000"/>
              </a:spcBef>
              <a:buFont typeface="Arial"/>
              <a:buChar char="•"/>
            </a:pPr>
            <a:r>
              <a:rPr lang="en-US" sz="2400" kern="1200" dirty="0">
                <a:solidFill>
                  <a:srgbClr val="FFFFFF"/>
                </a:solidFill>
                <a:cs typeface="Calibri"/>
              </a:rPr>
              <a:t>Oren, A, Taylor, J.M ,: The subcellular localization of Defensins and myeloperoxidase in human </a:t>
            </a:r>
            <a:r>
              <a:rPr lang="en-US" sz="2400" kern="1200" dirty="0" err="1">
                <a:solidFill>
                  <a:srgbClr val="FFFFFF"/>
                </a:solidFill>
                <a:cs typeface="Calibri"/>
              </a:rPr>
              <a:t>meutrophils</a:t>
            </a:r>
            <a:r>
              <a:rPr lang="en-US" sz="2400" kern="1200" dirty="0">
                <a:solidFill>
                  <a:srgbClr val="FFFFFF"/>
                </a:solidFill>
                <a:cs typeface="Calibri"/>
              </a:rPr>
              <a:t>. J. Lab, </a:t>
            </a:r>
            <a:r>
              <a:rPr lang="en-US" sz="2400" kern="1200" dirty="0" err="1">
                <a:solidFill>
                  <a:srgbClr val="FFFFFF"/>
                </a:solidFill>
                <a:cs typeface="Calibri"/>
              </a:rPr>
              <a:t>Clin.,Med</a:t>
            </a:r>
            <a:r>
              <a:rPr lang="en-US" sz="2400" kern="1200" dirty="0">
                <a:solidFill>
                  <a:srgbClr val="FFFFFF"/>
                </a:solidFill>
                <a:cs typeface="Calibri"/>
              </a:rPr>
              <a:t>. 1995; 125 (3): 340-347</a:t>
            </a:r>
          </a:p>
          <a:p>
            <a:pPr>
              <a:lnSpc>
                <a:spcPct val="90000"/>
              </a:lnSpc>
              <a:spcBef>
                <a:spcPts val="1000"/>
              </a:spcBef>
            </a:pPr>
            <a:endParaRPr lang="en-US" sz="2400" kern="1200" dirty="0">
              <a:solidFill>
                <a:srgbClr val="FFFFFF"/>
              </a:solidFill>
              <a:cs typeface="Calibri"/>
            </a:endParaRPr>
          </a:p>
          <a:p>
            <a:pPr>
              <a:lnSpc>
                <a:spcPct val="90000"/>
              </a:lnSpc>
              <a:spcBef>
                <a:spcPts val="1000"/>
              </a:spcBef>
            </a:pPr>
            <a:endParaRPr lang="en-US" sz="2400" kern="1200">
              <a:solidFill>
                <a:srgbClr val="FFFFFF"/>
              </a:solidFill>
              <a:cs typeface="Calibri"/>
            </a:endParaRPr>
          </a:p>
        </p:txBody>
      </p:sp>
    </p:spTree>
    <p:extLst>
      <p:ext uri="{BB962C8B-B14F-4D97-AF65-F5344CB8AC3E}">
        <p14:creationId xmlns:p14="http://schemas.microsoft.com/office/powerpoint/2010/main" val="176157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606FB-4C35-41ED-8E35-F0F1058D500F}"/>
              </a:ext>
            </a:extLst>
          </p:cNvPr>
          <p:cNvSpPr>
            <a:spLocks noGrp="1"/>
          </p:cNvSpPr>
          <p:nvPr>
            <p:ph type="title"/>
          </p:nvPr>
        </p:nvSpPr>
        <p:spPr>
          <a:xfrm>
            <a:off x="397490" y="848977"/>
            <a:ext cx="9417948" cy="1118968"/>
          </a:xfrm>
        </p:spPr>
        <p:txBody>
          <a:bodyPr wrap="square" lIns="0" tIns="0" rIns="0" bIns="0" anchor="t">
            <a:normAutofit/>
          </a:bodyPr>
          <a:lstStyle/>
          <a:p>
            <a:pPr algn="l"/>
            <a:r>
              <a:rPr lang="en-US" sz="3200" dirty="0">
                <a:solidFill>
                  <a:schemeClr val="bg1"/>
                </a:solidFill>
                <a:latin typeface="Calibri"/>
                <a:cs typeface="Calibri"/>
              </a:rPr>
              <a:t>INTRODUCTION</a:t>
            </a:r>
            <a:endParaRPr lang="en-US" sz="3200" dirty="0">
              <a:solidFill>
                <a:schemeClr val="bg1"/>
              </a:solidFill>
            </a:endParaRPr>
          </a:p>
          <a:p>
            <a:endParaRPr lang="en-US" sz="2800" b="1" dirty="0">
              <a:solidFill>
                <a:schemeClr val="bg1"/>
              </a:solidFill>
            </a:endParaRPr>
          </a:p>
        </p:txBody>
      </p:sp>
      <p:sp>
        <p:nvSpPr>
          <p:cNvPr id="5" name="Text Placeholder 4">
            <a:extLst>
              <a:ext uri="{FF2B5EF4-FFF2-40B4-BE49-F238E27FC236}">
                <a16:creationId xmlns:a16="http://schemas.microsoft.com/office/drawing/2014/main" id="{F771D228-BBFD-4649-A784-259955447F9C}"/>
              </a:ext>
            </a:extLst>
          </p:cNvPr>
          <p:cNvSpPr>
            <a:spLocks noGrp="1"/>
          </p:cNvSpPr>
          <p:nvPr>
            <p:ph type="body" idx="1"/>
          </p:nvPr>
        </p:nvSpPr>
        <p:spPr>
          <a:xfrm>
            <a:off x="355221" y="1829014"/>
            <a:ext cx="8331200" cy="4493538"/>
          </a:xfrm>
        </p:spPr>
        <p:txBody>
          <a:bodyPr/>
          <a:lstStyle/>
          <a:p>
            <a:endParaRPr lang="en-US" sz="2000" dirty="0">
              <a:solidFill>
                <a:schemeClr val="tx1"/>
              </a:solidFill>
              <a:latin typeface="Calibri"/>
              <a:cs typeface="Calibri"/>
            </a:endParaRPr>
          </a:p>
          <a:p>
            <a:r>
              <a:rPr lang="en-US" sz="2000" dirty="0">
                <a:solidFill>
                  <a:schemeClr val="tx1"/>
                </a:solidFill>
                <a:latin typeface="Calibri"/>
                <a:cs typeface="Calibri"/>
              </a:rPr>
              <a:t>Cellular Fractionation is a process used  to  separate  the  cellular  components  while  preserving  their individual functions of each component. It is an </a:t>
            </a:r>
          </a:p>
          <a:p>
            <a:r>
              <a:rPr lang="en-US" sz="2000" dirty="0">
                <a:solidFill>
                  <a:schemeClr val="tx1"/>
                </a:solidFill>
                <a:latin typeface="Calibri"/>
                <a:cs typeface="Calibri"/>
              </a:rPr>
              <a:t>important step for studying a specific intracellular structure, organelle,  proteins, or  assess  possible  associations between these macromolecular  structures. Which provide various information  like;  buoyant density,  surface  change  density,  size  and  shape. This is a method that was originally used to demonstrate the cellular location of various biochemical processes. </a:t>
            </a:r>
            <a:endParaRPr lang="en-US" sz="2000">
              <a:solidFill>
                <a:schemeClr val="tx1"/>
              </a:solidFill>
            </a:endParaRPr>
          </a:p>
          <a:p>
            <a:r>
              <a:rPr lang="en-US" sz="2000" dirty="0">
                <a:solidFill>
                  <a:schemeClr val="tx1"/>
                </a:solidFill>
                <a:latin typeface="Calibri"/>
                <a:cs typeface="Calibri"/>
              </a:rPr>
              <a:t>Other uses of  Subcellular fractionation is to  provide  an enriched  source  of  a  protein  for  further  purification, and facilitate the diagnosis of various disease states. It is a  method that dissects cells into various organelle according to their shape, size, density, the viscosity of medium and rotor speed under the influence of an external applied centrifugal force. </a:t>
            </a:r>
            <a:endParaRPr lang="en-US" sz="2000">
              <a:solidFill>
                <a:schemeClr val="tx1"/>
              </a:solidFill>
            </a:endParaRPr>
          </a:p>
        </p:txBody>
      </p:sp>
    </p:spTree>
    <p:extLst>
      <p:ext uri="{BB962C8B-B14F-4D97-AF65-F5344CB8AC3E}">
        <p14:creationId xmlns:p14="http://schemas.microsoft.com/office/powerpoint/2010/main" val="211272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6CFE76-E5BE-4A71-8A80-599D5F36046E}"/>
              </a:ext>
            </a:extLst>
          </p:cNvPr>
          <p:cNvSpPr>
            <a:spLocks noGrp="1"/>
          </p:cNvSpPr>
          <p:nvPr>
            <p:ph type="title"/>
          </p:nvPr>
        </p:nvSpPr>
        <p:spPr>
          <a:xfrm>
            <a:off x="4467378" y="365125"/>
            <a:ext cx="4047970" cy="1807305"/>
          </a:xfrm>
        </p:spPr>
        <p:txBody>
          <a:bodyPr wrap="square" lIns="0" tIns="0" rIns="0" bIns="0" anchor="t">
            <a:noAutofit/>
          </a:bodyPr>
          <a:lstStyle/>
          <a:p>
            <a:pPr algn="l"/>
            <a:r>
              <a:rPr lang="en-US" sz="3600">
                <a:solidFill>
                  <a:schemeClr val="tx2">
                    <a:lumMod val="60000"/>
                    <a:lumOff val="40000"/>
                  </a:schemeClr>
                </a:solidFill>
                <a:latin typeface="Calibri"/>
              </a:rPr>
              <a:t>PRINCIPLE OF CENTRIFUGATION</a:t>
            </a:r>
            <a:endParaRPr lang="en-US" sz="3600">
              <a:solidFill>
                <a:schemeClr val="tx2">
                  <a:lumMod val="60000"/>
                  <a:lumOff val="40000"/>
                </a:schemeClr>
              </a:solidFill>
            </a:endParaRPr>
          </a:p>
        </p:txBody>
      </p:sp>
      <p:pic>
        <p:nvPicPr>
          <p:cNvPr id="5" name="Picture 4" descr="Laboratory glassware containing solution">
            <a:extLst>
              <a:ext uri="{FF2B5EF4-FFF2-40B4-BE49-F238E27FC236}">
                <a16:creationId xmlns:a16="http://schemas.microsoft.com/office/drawing/2014/main" id="{91114826-F979-4FC4-9185-3237A5236508}"/>
              </a:ext>
            </a:extLst>
          </p:cNvPr>
          <p:cNvPicPr>
            <a:picLocks noChangeAspect="1"/>
          </p:cNvPicPr>
          <p:nvPr/>
        </p:nvPicPr>
        <p:blipFill rotWithShape="1">
          <a:blip r:embed="rId2"/>
          <a:srcRect l="1944" r="47888"/>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 Placeholder 2">
            <a:extLst>
              <a:ext uri="{FF2B5EF4-FFF2-40B4-BE49-F238E27FC236}">
                <a16:creationId xmlns:a16="http://schemas.microsoft.com/office/drawing/2014/main" id="{09BFC620-85AE-4B0A-98D9-4F8565B4B95F}"/>
              </a:ext>
            </a:extLst>
          </p:cNvPr>
          <p:cNvSpPr>
            <a:spLocks noGrp="1"/>
          </p:cNvSpPr>
          <p:nvPr>
            <p:ph type="body" idx="1"/>
          </p:nvPr>
        </p:nvSpPr>
        <p:spPr>
          <a:xfrm>
            <a:off x="4390610" y="2333297"/>
            <a:ext cx="4329454" cy="3843666"/>
          </a:xfrm>
        </p:spPr>
        <p:txBody>
          <a:bodyPr>
            <a:normAutofit/>
          </a:bodyPr>
          <a:lstStyle/>
          <a:p>
            <a:pPr marL="123825">
              <a:spcBef>
                <a:spcPct val="0"/>
              </a:spcBef>
            </a:pPr>
            <a:endParaRPr lang="en-US" sz="1700">
              <a:latin typeface="Calibri"/>
              <a:cs typeface="Calibri"/>
            </a:endParaRPr>
          </a:p>
          <a:p>
            <a:pPr marL="123825">
              <a:spcBef>
                <a:spcPts val="13"/>
              </a:spcBef>
            </a:pPr>
            <a:endParaRPr lang="en-US" sz="1700"/>
          </a:p>
          <a:p>
            <a:pPr marL="123825">
              <a:spcBef>
                <a:spcPct val="0"/>
              </a:spcBef>
            </a:pPr>
            <a:r>
              <a:rPr lang="en-US" sz="1700" dirty="0">
                <a:solidFill>
                  <a:schemeClr val="tx1"/>
                </a:solidFill>
                <a:latin typeface="Calibri"/>
                <a:cs typeface="Calibri"/>
              </a:rPr>
              <a:t>The principle of the centrifugation technique  is  to  separate  the  particles suspended in liquid media under the influence of a centrifugal field. </a:t>
            </a:r>
            <a:endParaRPr lang="en-US" sz="1700" dirty="0">
              <a:solidFill>
                <a:schemeClr val="tx1"/>
              </a:solidFill>
            </a:endParaRPr>
          </a:p>
          <a:p>
            <a:pPr marL="123825">
              <a:spcBef>
                <a:spcPct val="0"/>
              </a:spcBef>
            </a:pPr>
            <a:r>
              <a:rPr lang="en-US" sz="1700" dirty="0">
                <a:solidFill>
                  <a:schemeClr val="tx1"/>
                </a:solidFill>
                <a:latin typeface="Calibri"/>
                <a:cs typeface="Calibri"/>
              </a:rPr>
              <a:t>Which is the  process  involve  the  principle of  sedimentation.  The  sedimentation  is  a phenomenon where suspended material settles out of the fields by gravity.</a:t>
            </a:r>
            <a:endParaRPr lang="en-US" sz="1700">
              <a:solidFill>
                <a:schemeClr val="tx1"/>
              </a:solidFill>
            </a:endParaRPr>
          </a:p>
          <a:p>
            <a:pPr marL="123825">
              <a:spcBef>
                <a:spcPts val="13"/>
              </a:spcBef>
            </a:pPr>
            <a:endParaRPr lang="en-US" sz="1700"/>
          </a:p>
          <a:p>
            <a:pPr marL="57150">
              <a:spcBef>
                <a:spcPct val="0"/>
              </a:spcBef>
            </a:pPr>
            <a:r>
              <a:rPr lang="en-US" sz="1700" dirty="0">
                <a:solidFill>
                  <a:schemeClr val="tx1"/>
                </a:solidFill>
                <a:latin typeface="Calibri"/>
                <a:cs typeface="Calibri"/>
              </a:rPr>
              <a:t>  S = v/w2.r</a:t>
            </a:r>
          </a:p>
          <a:p>
            <a:endParaRPr lang="en-US" sz="1700"/>
          </a:p>
        </p:txBody>
      </p:sp>
      <p:sp>
        <p:nvSpPr>
          <p:cNvPr id="13" name="object 4">
            <a:extLst>
              <a:ext uri="{FF2B5EF4-FFF2-40B4-BE49-F238E27FC236}">
                <a16:creationId xmlns:a16="http://schemas.microsoft.com/office/drawing/2014/main" id="{AB5DDC7A-38C4-40A1-963C-941580B79098}"/>
              </a:ext>
            </a:extLst>
          </p:cNvPr>
          <p:cNvSpPr>
            <a:spLocks noChangeArrowheads="1"/>
          </p:cNvSpPr>
          <p:nvPr/>
        </p:nvSpPr>
        <p:spPr bwMode="auto">
          <a:xfrm>
            <a:off x="6887665" y="4930253"/>
            <a:ext cx="1906588" cy="17637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endParaRPr lang="en-US" altLang="id-ID"/>
          </a:p>
        </p:txBody>
      </p:sp>
    </p:spTree>
    <p:extLst>
      <p:ext uri="{BB962C8B-B14F-4D97-AF65-F5344CB8AC3E}">
        <p14:creationId xmlns:p14="http://schemas.microsoft.com/office/powerpoint/2010/main" val="412312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9"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0"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1"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a:extLst>
              <a:ext uri="{FF2B5EF4-FFF2-40B4-BE49-F238E27FC236}">
                <a16:creationId xmlns:a16="http://schemas.microsoft.com/office/drawing/2014/main" id="{D4B7BD5C-CDEF-4584-BCEB-43B2B0271FB5}"/>
              </a:ext>
            </a:extLst>
          </p:cNvPr>
          <p:cNvSpPr txBox="1"/>
          <p:nvPr/>
        </p:nvSpPr>
        <p:spPr>
          <a:xfrm>
            <a:off x="1327244" y="123941"/>
            <a:ext cx="7421963" cy="1033669"/>
          </a:xfrm>
          <a:prstGeom prst="rect">
            <a:avLst/>
          </a:prstGeom>
        </p:spPr>
        <p:txBody>
          <a:bodyPr vert="horz" lIns="91440" tIns="45720" rIns="91440" bIns="45720" rtlCol="0" anchor="ctr">
            <a:normAutofit/>
          </a:bodyPr>
          <a:lstStyle/>
          <a:p>
            <a:pPr marL="265430" eaLnBrk="1" fontAlgn="auto" hangingPunct="1">
              <a:lnSpc>
                <a:spcPct val="90000"/>
              </a:lnSpc>
              <a:spcAft>
                <a:spcPts val="600"/>
              </a:spcAft>
              <a:defRPr/>
            </a:pPr>
            <a:endParaRPr lang="en-US" sz="3000" kern="1200" dirty="0">
              <a:solidFill>
                <a:srgbClr val="FFFFFF"/>
              </a:solidFill>
              <a:latin typeface="+mj-lt"/>
              <a:ea typeface="+mj-ea"/>
              <a:cs typeface="Calibri"/>
            </a:endParaRPr>
          </a:p>
          <a:p>
            <a:pPr marL="287020" indent="-274320" eaLnBrk="1" fontAlgn="auto" hangingPunct="1">
              <a:lnSpc>
                <a:spcPct val="90000"/>
              </a:lnSpc>
              <a:spcAft>
                <a:spcPts val="600"/>
              </a:spcAft>
              <a:buClr>
                <a:srgbClr val="2CA0BD"/>
              </a:buClr>
              <a:buSzPct val="68750"/>
              <a:tabLst>
                <a:tab pos="287020" algn="l"/>
              </a:tabLst>
              <a:defRPr/>
            </a:pPr>
            <a:r>
              <a:rPr lang="en-US" sz="3000" b="1" kern="1200" dirty="0">
                <a:solidFill>
                  <a:srgbClr val="FFFFFF"/>
                </a:solidFill>
                <a:latin typeface="+mj-lt"/>
                <a:ea typeface="+mj-ea"/>
                <a:cs typeface="+mj-cs"/>
              </a:rPr>
              <a:t>Step One:</a:t>
            </a:r>
            <a:r>
              <a:rPr lang="en-US" sz="3000" b="1" kern="1200" spc="-5" dirty="0">
                <a:solidFill>
                  <a:srgbClr val="FFFFFF"/>
                </a:solidFill>
                <a:latin typeface="+mj-lt"/>
                <a:ea typeface="+mj-ea"/>
                <a:cs typeface="+mj-cs"/>
              </a:rPr>
              <a:t> </a:t>
            </a:r>
            <a:r>
              <a:rPr lang="en-US" sz="3000" b="1" kern="1200" dirty="0">
                <a:solidFill>
                  <a:srgbClr val="FFFFFF"/>
                </a:solidFill>
                <a:latin typeface="+mj-lt"/>
                <a:ea typeface="+mj-ea"/>
                <a:cs typeface="+mj-cs"/>
              </a:rPr>
              <a:t>Ho</a:t>
            </a:r>
            <a:r>
              <a:rPr lang="en-US" sz="3000" b="1" kern="1200" spc="5" dirty="0">
                <a:solidFill>
                  <a:srgbClr val="FFFFFF"/>
                </a:solidFill>
                <a:latin typeface="+mj-lt"/>
                <a:ea typeface="+mj-ea"/>
                <a:cs typeface="+mj-cs"/>
              </a:rPr>
              <a:t>m</a:t>
            </a:r>
            <a:r>
              <a:rPr lang="en-US" sz="3000" b="1" kern="1200" dirty="0">
                <a:solidFill>
                  <a:srgbClr val="FFFFFF"/>
                </a:solidFill>
                <a:latin typeface="+mj-lt"/>
                <a:ea typeface="+mj-ea"/>
                <a:cs typeface="+mj-cs"/>
              </a:rPr>
              <a:t>ogenizatio</a:t>
            </a:r>
            <a:r>
              <a:rPr lang="en-US" sz="3000" b="1" kern="1200" spc="5" dirty="0">
                <a:solidFill>
                  <a:srgbClr val="FFFFFF"/>
                </a:solidFill>
                <a:latin typeface="+mj-lt"/>
                <a:ea typeface="+mj-ea"/>
                <a:cs typeface="+mj-cs"/>
              </a:rPr>
              <a:t>n</a:t>
            </a:r>
            <a:r>
              <a:rPr lang="en-US" sz="3000" b="1" kern="1200" dirty="0">
                <a:solidFill>
                  <a:srgbClr val="FFFFFF"/>
                </a:solidFill>
                <a:latin typeface="+mj-lt"/>
                <a:ea typeface="+mj-ea"/>
                <a:cs typeface="+mj-cs"/>
              </a:rPr>
              <a:t>-</a:t>
            </a:r>
            <a:endParaRPr lang="en-US" sz="3000" kern="1200" dirty="0">
              <a:solidFill>
                <a:srgbClr val="FFFFFF"/>
              </a:solidFill>
              <a:latin typeface="+mj-lt"/>
              <a:ea typeface="+mj-ea"/>
              <a:cs typeface="+mj-cs"/>
            </a:endParaRPr>
          </a:p>
        </p:txBody>
      </p:sp>
      <p:sp>
        <p:nvSpPr>
          <p:cNvPr id="11267" name="object 3">
            <a:extLst>
              <a:ext uri="{FF2B5EF4-FFF2-40B4-BE49-F238E27FC236}">
                <a16:creationId xmlns:a16="http://schemas.microsoft.com/office/drawing/2014/main" id="{CFF90B19-564F-4F85-B177-AFDF18B95760}"/>
              </a:ext>
            </a:extLst>
          </p:cNvPr>
          <p:cNvSpPr txBox="1">
            <a:spLocks noChangeArrowheads="1"/>
          </p:cNvSpPr>
          <p:nvPr/>
        </p:nvSpPr>
        <p:spPr bwMode="auto">
          <a:xfrm>
            <a:off x="1028699" y="2318197"/>
            <a:ext cx="7293023" cy="36833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3338" indent="-2063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lnSpc>
                <a:spcPct val="90000"/>
              </a:lnSpc>
              <a:spcAft>
                <a:spcPts val="600"/>
              </a:spcAft>
            </a:pPr>
            <a:endParaRPr lang="en-US" altLang="id-ID" sz="1700">
              <a:cs typeface="Calibri"/>
            </a:endParaRPr>
          </a:p>
        </p:txBody>
      </p:sp>
      <p:sp>
        <p:nvSpPr>
          <p:cNvPr id="3" name="TextBox 2">
            <a:extLst>
              <a:ext uri="{FF2B5EF4-FFF2-40B4-BE49-F238E27FC236}">
                <a16:creationId xmlns:a16="http://schemas.microsoft.com/office/drawing/2014/main" id="{B29F7E26-25F1-4AA2-9FB9-BB100EBEE039}"/>
              </a:ext>
            </a:extLst>
          </p:cNvPr>
          <p:cNvSpPr txBox="1"/>
          <p:nvPr/>
        </p:nvSpPr>
        <p:spPr>
          <a:xfrm>
            <a:off x="718214" y="2543601"/>
            <a:ext cx="54556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16" name="object 2">
            <a:extLst>
              <a:ext uri="{FF2B5EF4-FFF2-40B4-BE49-F238E27FC236}">
                <a16:creationId xmlns:a16="http://schemas.microsoft.com/office/drawing/2014/main" id="{673AF4D8-3DFA-41D4-A6EE-01BA8AE2F668}"/>
              </a:ext>
            </a:extLst>
          </p:cNvPr>
          <p:cNvSpPr>
            <a:spLocks noChangeArrowheads="1"/>
          </p:cNvSpPr>
          <p:nvPr/>
        </p:nvSpPr>
        <p:spPr bwMode="auto">
          <a:xfrm>
            <a:off x="6694915" y="3377820"/>
            <a:ext cx="2167909" cy="289010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endParaRPr lang="en-US" altLang="id-ID"/>
          </a:p>
        </p:txBody>
      </p:sp>
      <p:sp>
        <p:nvSpPr>
          <p:cNvPr id="4" name="TextBox 3">
            <a:extLst>
              <a:ext uri="{FF2B5EF4-FFF2-40B4-BE49-F238E27FC236}">
                <a16:creationId xmlns:a16="http://schemas.microsoft.com/office/drawing/2014/main" id="{ADB11816-AE64-4159-B0A8-064D3B1739E5}"/>
              </a:ext>
            </a:extLst>
          </p:cNvPr>
          <p:cNvSpPr txBox="1"/>
          <p:nvPr/>
        </p:nvSpPr>
        <p:spPr>
          <a:xfrm>
            <a:off x="138184" y="2483893"/>
            <a:ext cx="647074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a:ea typeface="Segoe UI"/>
                <a:cs typeface="Segoe UI"/>
              </a:rPr>
              <a:t>Tissue is typically homogenized in a buffer solution that is isotonic to stop osmotic   damage.   Mechanisms   for   homogenization </a:t>
            </a:r>
            <a:endParaRPr lang="en-US" dirty="0">
              <a:ea typeface="Segoe UI"/>
            </a:endParaRPr>
          </a:p>
          <a:p>
            <a:r>
              <a:rPr lang="en-US" dirty="0">
                <a:latin typeface="Calibri"/>
                <a:ea typeface="Segoe UI"/>
                <a:cs typeface="Segoe UI"/>
              </a:rPr>
              <a:t>include   grinding, </a:t>
            </a:r>
            <a:r>
              <a:rPr lang="en-US" dirty="0" err="1">
                <a:latin typeface="Calibri"/>
                <a:ea typeface="Segoe UI"/>
                <a:cs typeface="Segoe UI"/>
              </a:rPr>
              <a:t>mincing,chopping</a:t>
            </a:r>
            <a:r>
              <a:rPr lang="en-US" dirty="0">
                <a:latin typeface="Calibri"/>
                <a:ea typeface="Segoe UI"/>
                <a:cs typeface="Segoe UI"/>
              </a:rPr>
              <a:t>, pressure  changes,  osmotic  </a:t>
            </a:r>
            <a:endParaRPr lang="en-US"/>
          </a:p>
          <a:p>
            <a:r>
              <a:rPr lang="en-US" dirty="0">
                <a:latin typeface="Calibri"/>
                <a:ea typeface="Segoe UI"/>
                <a:cs typeface="Segoe UI"/>
              </a:rPr>
              <a:t>shock,  freeze-thawing, and ultra-sound. The samples are then kept cold to prevent enzymatic damage. ​</a:t>
            </a:r>
            <a:endParaRPr lang="en-US"/>
          </a:p>
          <a:p>
            <a:r>
              <a:rPr lang="en-US" dirty="0">
                <a:latin typeface="Calibri"/>
                <a:ea typeface="Segoe UI"/>
                <a:cs typeface="Segoe UI"/>
              </a:rPr>
              <a:t>It is  the  formation  of  homogenous  mass  of  cells  (cell  </a:t>
            </a:r>
            <a:endParaRPr lang="en-US" dirty="0">
              <a:ea typeface="Segoe UI"/>
            </a:endParaRPr>
          </a:p>
          <a:p>
            <a:r>
              <a:rPr lang="en-US" dirty="0">
                <a:latin typeface="Calibri"/>
                <a:ea typeface="Segoe UI"/>
                <a:cs typeface="Segoe UI"/>
              </a:rPr>
              <a:t>homogenate  or  cell suspension).  It  involves  grinding  of  cells  in  a suitable  medium  in  the presence   of   certain   enzymes   with   </a:t>
            </a:r>
            <a:endParaRPr lang="en-US">
              <a:ea typeface="Segoe UI"/>
            </a:endParaRPr>
          </a:p>
          <a:p>
            <a:r>
              <a:rPr lang="en-US" dirty="0">
                <a:latin typeface="Calibri"/>
                <a:ea typeface="Segoe UI"/>
                <a:cs typeface="Segoe UI"/>
              </a:rPr>
              <a:t>correct   pH,   ionic   composition,   and temperature.  For  example, pectinase  which  digests  middle  lamella  among plant cells.​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606FB-4C35-41ED-8E35-F0F1058D500F}"/>
              </a:ext>
            </a:extLst>
          </p:cNvPr>
          <p:cNvSpPr>
            <a:spLocks noGrp="1"/>
          </p:cNvSpPr>
          <p:nvPr>
            <p:ph type="title"/>
          </p:nvPr>
        </p:nvSpPr>
        <p:spPr>
          <a:xfrm>
            <a:off x="-1197592" y="738089"/>
            <a:ext cx="9417948" cy="1118968"/>
          </a:xfrm>
        </p:spPr>
        <p:txBody>
          <a:bodyPr wrap="square" lIns="0" tIns="0" rIns="0" bIns="0" anchor="t">
            <a:normAutofit/>
          </a:bodyPr>
          <a:lstStyle/>
          <a:p>
            <a:r>
              <a:rPr lang="en-US" sz="2800" b="1" dirty="0">
                <a:solidFill>
                  <a:schemeClr val="bg1"/>
                </a:solidFill>
              </a:rPr>
              <a:t>Step Two: Separation</a:t>
            </a:r>
            <a:endParaRPr lang="en-US" sz="2800" dirty="0">
              <a:solidFill>
                <a:schemeClr val="bg1"/>
              </a:solidFill>
            </a:endParaRPr>
          </a:p>
        </p:txBody>
      </p:sp>
      <p:sp>
        <p:nvSpPr>
          <p:cNvPr id="3" name="Text Placeholder 2">
            <a:extLst>
              <a:ext uri="{FF2B5EF4-FFF2-40B4-BE49-F238E27FC236}">
                <a16:creationId xmlns:a16="http://schemas.microsoft.com/office/drawing/2014/main" id="{253C9228-BCD7-4B48-A159-DDFD4E35ECE2}"/>
              </a:ext>
            </a:extLst>
          </p:cNvPr>
          <p:cNvSpPr>
            <a:spLocks noGrp="1"/>
          </p:cNvSpPr>
          <p:nvPr>
            <p:ph type="body" idx="1"/>
          </p:nvPr>
        </p:nvSpPr>
        <p:spPr>
          <a:xfrm>
            <a:off x="704565" y="1891705"/>
            <a:ext cx="7966881" cy="3683358"/>
          </a:xfrm>
        </p:spPr>
        <p:txBody>
          <a:bodyPr anchor="ctr">
            <a:normAutofit/>
          </a:bodyPr>
          <a:lstStyle/>
          <a:p>
            <a:r>
              <a:rPr lang="en-US" sz="1700" dirty="0">
                <a:solidFill>
                  <a:schemeClr val="tx1">
                    <a:lumMod val="75000"/>
                    <a:lumOff val="25000"/>
                  </a:schemeClr>
                </a:solidFill>
              </a:rPr>
              <a:t>Cell  homogenates  are  separated  into  fractions  by  spinning  them  super-fast  in  a process called centrifugation.  Centrifugation produces force that are thousands of time higher than gravity, and cellular components are pushed toward the bottom of the container. Centrifugation applies enough force to cell homogenates to allow different cellular fractions to separate based on properties such as mass,  density, and  shape,  as  shown  here  in  the  figure  here.  Centrifugation  causes  components that are too heavy to resist the force of gravity to move to the bottom of the tube.</a:t>
            </a:r>
          </a:p>
        </p:txBody>
      </p:sp>
    </p:spTree>
    <p:extLst>
      <p:ext uri="{BB962C8B-B14F-4D97-AF65-F5344CB8AC3E}">
        <p14:creationId xmlns:p14="http://schemas.microsoft.com/office/powerpoint/2010/main" val="207378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6">
            <a:extLst>
              <a:ext uri="{FF2B5EF4-FFF2-40B4-BE49-F238E27FC236}">
                <a16:creationId xmlns:a16="http://schemas.microsoft.com/office/drawing/2014/main" id="{85879003-68E2-4BC9-86DE-FECD77F3CD34}"/>
              </a:ext>
            </a:extLst>
          </p:cNvPr>
          <p:cNvSpPr>
            <a:spLocks noChangeArrowheads="1"/>
          </p:cNvSpPr>
          <p:nvPr/>
        </p:nvSpPr>
        <p:spPr bwMode="auto">
          <a:xfrm>
            <a:off x="1278339" y="2006484"/>
            <a:ext cx="5519738" cy="24876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endParaRPr lang="en-US" altLang="id-ID"/>
          </a:p>
        </p:txBody>
      </p:sp>
    </p:spTree>
    <p:extLst>
      <p:ext uri="{BB962C8B-B14F-4D97-AF65-F5344CB8AC3E}">
        <p14:creationId xmlns:p14="http://schemas.microsoft.com/office/powerpoint/2010/main" val="339609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EE5B6-2F45-4E55-81A1-941780A2C972}"/>
              </a:ext>
            </a:extLst>
          </p:cNvPr>
          <p:cNvSpPr>
            <a:spLocks noGrp="1"/>
          </p:cNvSpPr>
          <p:nvPr>
            <p:ph type="title"/>
          </p:nvPr>
        </p:nvSpPr>
        <p:spPr>
          <a:xfrm>
            <a:off x="1037229" y="550433"/>
            <a:ext cx="7421963" cy="1033669"/>
          </a:xfrm>
        </p:spPr>
        <p:txBody>
          <a:bodyPr wrap="square" lIns="0" tIns="0" rIns="0" bIns="0" anchor="t">
            <a:normAutofit/>
          </a:bodyPr>
          <a:lstStyle/>
          <a:p>
            <a:r>
              <a:rPr lang="en-US" sz="3500" b="1">
                <a:solidFill>
                  <a:schemeClr val="bg1"/>
                </a:solidFill>
              </a:rPr>
              <a:t>Step Three: Purification</a:t>
            </a:r>
            <a:endParaRPr lang="en-US">
              <a:solidFill>
                <a:schemeClr val="bg1"/>
              </a:solidFill>
            </a:endParaRPr>
          </a:p>
        </p:txBody>
      </p:sp>
      <p:sp>
        <p:nvSpPr>
          <p:cNvPr id="3" name="Text Placeholder 2">
            <a:extLst>
              <a:ext uri="{FF2B5EF4-FFF2-40B4-BE49-F238E27FC236}">
                <a16:creationId xmlns:a16="http://schemas.microsoft.com/office/drawing/2014/main" id="{D6EF41B8-FD79-4969-AF38-512A76BF9EE3}"/>
              </a:ext>
            </a:extLst>
          </p:cNvPr>
          <p:cNvSpPr>
            <a:spLocks noGrp="1"/>
          </p:cNvSpPr>
          <p:nvPr>
            <p:ph type="body" idx="1"/>
          </p:nvPr>
        </p:nvSpPr>
        <p:spPr>
          <a:xfrm>
            <a:off x="858102" y="1712578"/>
            <a:ext cx="7762164" cy="3683358"/>
          </a:xfrm>
        </p:spPr>
        <p:txBody>
          <a:bodyPr anchor="ctr">
            <a:normAutofit/>
          </a:bodyPr>
          <a:lstStyle/>
          <a:p>
            <a:pPr>
              <a:spcBef>
                <a:spcPct val="0"/>
              </a:spcBef>
            </a:pPr>
            <a:r>
              <a:rPr lang="en-US">
                <a:solidFill>
                  <a:schemeClr val="tx1"/>
                </a:solidFill>
              </a:rPr>
              <a:t>Purification is achieved by differential centrifugation– the sequential increase   in   gravitational   force   results   in   the sequential   separation   of organelles according to their density. Because the different fractions will be collected by centrifuging the sample several times.</a:t>
            </a:r>
          </a:p>
        </p:txBody>
      </p:sp>
      <p:sp>
        <p:nvSpPr>
          <p:cNvPr id="9" name="object 9">
            <a:extLst>
              <a:ext uri="{FF2B5EF4-FFF2-40B4-BE49-F238E27FC236}">
                <a16:creationId xmlns:a16="http://schemas.microsoft.com/office/drawing/2014/main" id="{7A2E2339-9EDA-4C58-9123-EBBD30A2B23C}"/>
              </a:ext>
            </a:extLst>
          </p:cNvPr>
          <p:cNvSpPr>
            <a:spLocks noChangeArrowheads="1"/>
          </p:cNvSpPr>
          <p:nvPr/>
        </p:nvSpPr>
        <p:spPr bwMode="auto">
          <a:xfrm>
            <a:off x="1932864" y="4950181"/>
            <a:ext cx="5283200" cy="157321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endParaRPr lang="en-US" altLang="id-ID"/>
          </a:p>
        </p:txBody>
      </p:sp>
    </p:spTree>
    <p:extLst>
      <p:ext uri="{BB962C8B-B14F-4D97-AF65-F5344CB8AC3E}">
        <p14:creationId xmlns:p14="http://schemas.microsoft.com/office/powerpoint/2010/main" val="111729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1149D86-4DA2-40DE-B5FB-F037C916401D}"/>
              </a:ext>
            </a:extLst>
          </p:cNvPr>
          <p:cNvSpPr>
            <a:spLocks noGrp="1"/>
          </p:cNvSpPr>
          <p:nvPr>
            <p:ph type="body" idx="1"/>
          </p:nvPr>
        </p:nvSpPr>
        <p:spPr>
          <a:xfrm>
            <a:off x="4877368" y="649480"/>
            <a:ext cx="3646835" cy="5546047"/>
          </a:xfrm>
        </p:spPr>
        <p:txBody>
          <a:bodyPr anchor="ctr">
            <a:normAutofit/>
          </a:bodyPr>
          <a:lstStyle/>
          <a:p>
            <a:endParaRPr lang="en-US" sz="1700"/>
          </a:p>
        </p:txBody>
      </p:sp>
      <p:sp>
        <p:nvSpPr>
          <p:cNvPr id="4" name="object 5">
            <a:extLst>
              <a:ext uri="{FF2B5EF4-FFF2-40B4-BE49-F238E27FC236}">
                <a16:creationId xmlns:a16="http://schemas.microsoft.com/office/drawing/2014/main" id="{302295DD-C1D4-492C-8CB8-8FB584474ED3}"/>
              </a:ext>
            </a:extLst>
          </p:cNvPr>
          <p:cNvSpPr>
            <a:spLocks noChangeArrowheads="1"/>
          </p:cNvSpPr>
          <p:nvPr/>
        </p:nvSpPr>
        <p:spPr bwMode="auto">
          <a:xfrm>
            <a:off x="3875965" y="4881"/>
            <a:ext cx="5267038" cy="685750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endParaRPr lang="en-US" altLang="id-ID"/>
          </a:p>
        </p:txBody>
      </p:sp>
      <p:sp>
        <p:nvSpPr>
          <p:cNvPr id="6" name="Title 5">
            <a:extLst>
              <a:ext uri="{FF2B5EF4-FFF2-40B4-BE49-F238E27FC236}">
                <a16:creationId xmlns:a16="http://schemas.microsoft.com/office/drawing/2014/main" id="{F0245676-7361-4BE3-939F-4FC92E8BFD85}"/>
              </a:ext>
            </a:extLst>
          </p:cNvPr>
          <p:cNvSpPr>
            <a:spLocks noGrp="1"/>
          </p:cNvSpPr>
          <p:nvPr>
            <p:ph type="title"/>
          </p:nvPr>
        </p:nvSpPr>
        <p:spPr>
          <a:xfrm>
            <a:off x="653718" y="3100104"/>
            <a:ext cx="2684534" cy="661720"/>
          </a:xfrm>
        </p:spPr>
        <p:txBody>
          <a:bodyPr wrap="square" lIns="0" tIns="0" rIns="0" bIns="0" anchor="t">
            <a:spAutoFit/>
          </a:bodyPr>
          <a:lstStyle/>
          <a:p>
            <a:r>
              <a:rPr lang="en-US">
                <a:solidFill>
                  <a:srgbClr val="FFFFFF"/>
                </a:solidFill>
              </a:rPr>
              <a:t>SUMMARY OF CELL  FRACTIONATION</a:t>
            </a:r>
            <a:endParaRPr lang="en-US"/>
          </a:p>
        </p:txBody>
      </p:sp>
    </p:spTree>
    <p:extLst>
      <p:ext uri="{BB962C8B-B14F-4D97-AF65-F5344CB8AC3E}">
        <p14:creationId xmlns:p14="http://schemas.microsoft.com/office/powerpoint/2010/main" val="104725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D91218-4034-434B-AB45-481E374701EF}"/>
              </a:ext>
            </a:extLst>
          </p:cNvPr>
          <p:cNvSpPr txBox="1"/>
          <p:nvPr/>
        </p:nvSpPr>
        <p:spPr>
          <a:xfrm>
            <a:off x="1170296" y="1963572"/>
            <a:ext cx="7204311" cy="233076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55600" indent="-342900">
              <a:lnSpc>
                <a:spcPts val="2080"/>
              </a:lnSpc>
              <a:spcBef>
                <a:spcPts val="0"/>
              </a:spcBef>
              <a:spcAft>
                <a:spcPts val="0"/>
              </a:spcAft>
              <a:buFont typeface="Arial,Sans-Serif"/>
              <a:buChar char="•"/>
            </a:pPr>
            <a:r>
              <a:rPr lang="en-US" dirty="0">
                <a:latin typeface="Calibri"/>
                <a:cs typeface="Calibri"/>
              </a:rPr>
              <a:t>An enzyme that is known to be localized exclusively in </a:t>
            </a:r>
          </a:p>
          <a:p>
            <a:pPr marL="12700">
              <a:lnSpc>
                <a:spcPts val="2080"/>
              </a:lnSpc>
              <a:spcBef>
                <a:spcPts val="0"/>
              </a:spcBef>
              <a:spcAft>
                <a:spcPts val="0"/>
              </a:spcAft>
            </a:pPr>
            <a:r>
              <a:rPr lang="en-US" dirty="0">
                <a:latin typeface="Calibri"/>
                <a:cs typeface="Calibri"/>
              </a:rPr>
              <a:t>     the target organelle.</a:t>
            </a:r>
          </a:p>
          <a:p>
            <a:pPr marL="355600" indent="-342900">
              <a:lnSpc>
                <a:spcPts val="2080"/>
              </a:lnSpc>
              <a:spcBef>
                <a:spcPts val="0"/>
              </a:spcBef>
              <a:spcAft>
                <a:spcPts val="0"/>
              </a:spcAft>
              <a:buFont typeface="Arial,Sans-Serif"/>
              <a:buChar char="•"/>
            </a:pPr>
            <a:endParaRPr lang="en-US" dirty="0">
              <a:latin typeface="Calibri"/>
              <a:cs typeface="Calibri"/>
            </a:endParaRPr>
          </a:p>
          <a:p>
            <a:pPr marL="355600" indent="-342900">
              <a:lnSpc>
                <a:spcPts val="2080"/>
              </a:lnSpc>
              <a:spcBef>
                <a:spcPts val="0"/>
              </a:spcBef>
              <a:spcAft>
                <a:spcPts val="0"/>
              </a:spcAft>
              <a:buFont typeface="Arial,Sans-Serif"/>
              <a:buChar char="•"/>
            </a:pPr>
            <a:r>
              <a:rPr lang="en-US" dirty="0">
                <a:latin typeface="Calibri"/>
                <a:cs typeface="Calibri"/>
              </a:rPr>
              <a:t>Isolation of any organelle requires a reliable test for the </a:t>
            </a:r>
          </a:p>
          <a:p>
            <a:pPr marL="12700">
              <a:lnSpc>
                <a:spcPts val="2080"/>
              </a:lnSpc>
              <a:spcBef>
                <a:spcPts val="0"/>
              </a:spcBef>
              <a:spcAft>
                <a:spcPts val="0"/>
              </a:spcAft>
            </a:pPr>
            <a:r>
              <a:rPr lang="en-US" dirty="0">
                <a:latin typeface="Calibri"/>
                <a:cs typeface="Calibri"/>
              </a:rPr>
              <a:t>     presence of the organelle.</a:t>
            </a:r>
          </a:p>
          <a:p>
            <a:pPr marL="342900" indent="-342900">
              <a:lnSpc>
                <a:spcPct val="80000"/>
              </a:lnSpc>
              <a:buFont typeface="Arial,Sans-Serif"/>
              <a:buChar char="•"/>
            </a:pPr>
            <a:endParaRPr lang="en-US" dirty="0">
              <a:latin typeface="Calibri"/>
              <a:cs typeface="Calibri"/>
            </a:endParaRPr>
          </a:p>
          <a:p>
            <a:pPr marL="342900" indent="-342900">
              <a:lnSpc>
                <a:spcPct val="80000"/>
              </a:lnSpc>
              <a:buFont typeface="Arial,Sans-Serif"/>
              <a:buChar char="•"/>
            </a:pPr>
            <a:r>
              <a:rPr lang="en-US" dirty="0">
                <a:latin typeface="Calibri"/>
                <a:cs typeface="Calibri"/>
              </a:rPr>
              <a:t>Marker enzymes also provide information on the biochemical purity of the fractionated organelles. The presence of unwanted marker enzyme activity in the preparation indicates the level of contamination.</a:t>
            </a:r>
            <a:endParaRPr lang="en-US" dirty="0"/>
          </a:p>
        </p:txBody>
      </p:sp>
    </p:spTree>
    <p:extLst>
      <p:ext uri="{BB962C8B-B14F-4D97-AF65-F5344CB8AC3E}">
        <p14:creationId xmlns:p14="http://schemas.microsoft.com/office/powerpoint/2010/main" val="4090063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11</Slides>
  <Notes>4</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INTRODUCTION </vt:lpstr>
      <vt:lpstr>PRINCIPLE OF CENTRIFUGATION</vt:lpstr>
      <vt:lpstr>PowerPoint Presentation</vt:lpstr>
      <vt:lpstr>Step Two: Separation</vt:lpstr>
      <vt:lpstr>PowerPoint Presentation</vt:lpstr>
      <vt:lpstr>Step Three: Purification</vt:lpstr>
      <vt:lpstr>SUMMARY OF CELL  FRACTIONATION</vt:lpstr>
      <vt:lpstr>PowerPoint Presentation</vt:lpstr>
      <vt:lpstr>ENZYMES ARE USED AS MARKER DURING SUBCELLULAR FRACTIONATION </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revision>543</cp:revision>
  <dcterms:created xsi:type="dcterms:W3CDTF">2021-11-18T08:35:04Z</dcterms:created>
  <dcterms:modified xsi:type="dcterms:W3CDTF">2021-11-20T16:35:23Z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2021-11-18T00:00:00Z</vt:filetime>
  </property>
  <property fmtid="{D5CDD505-2E9C-101B-9397-08002B2CF9AE}" pid="3" name="LastSaved">
    <vt:filetime>2021-11-18T00:00:00Z</vt:filetime>
  </property>
</Properties>
</file>