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64" r:id="rId3"/>
    <p:sldId id="263" r:id="rId4"/>
    <p:sldId id="257" r:id="rId5"/>
    <p:sldId id="292" r:id="rId6"/>
    <p:sldId id="293" r:id="rId7"/>
    <p:sldId id="294" r:id="rId8"/>
    <p:sldId id="295" r:id="rId9"/>
    <p:sldId id="258" r:id="rId10"/>
    <p:sldId id="259" r:id="rId11"/>
    <p:sldId id="260" r:id="rId12"/>
    <p:sldId id="261" r:id="rId13"/>
    <p:sldId id="262" r:id="rId14"/>
    <p:sldId id="266" r:id="rId15"/>
    <p:sldId id="269" r:id="rId16"/>
    <p:sldId id="270" r:id="rId17"/>
    <p:sldId id="271" r:id="rId18"/>
    <p:sldId id="265" r:id="rId19"/>
    <p:sldId id="267" r:id="rId20"/>
    <p:sldId id="268" r:id="rId21"/>
    <p:sldId id="272" r:id="rId22"/>
    <p:sldId id="273" r:id="rId23"/>
    <p:sldId id="274" r:id="rId24"/>
    <p:sldId id="275" r:id="rId25"/>
    <p:sldId id="276" r:id="rId26"/>
    <p:sldId id="277" r:id="rId27"/>
    <p:sldId id="278" r:id="rId28"/>
    <p:sldId id="279" r:id="rId29"/>
    <p:sldId id="281" r:id="rId30"/>
    <p:sldId id="280" r:id="rId31"/>
    <p:sldId id="282" r:id="rId32"/>
    <p:sldId id="283" r:id="rId33"/>
    <p:sldId id="284" r:id="rId34"/>
    <p:sldId id="285" r:id="rId35"/>
    <p:sldId id="286" r:id="rId36"/>
    <p:sldId id="287" r:id="rId37"/>
    <p:sldId id="288" r:id="rId38"/>
    <p:sldId id="289" r:id="rId39"/>
    <p:sldId id="290" r:id="rId40"/>
    <p:sldId id="291" r:id="rId41"/>
  </p:sldIdLst>
  <p:sldSz cx="96012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xmlns="">
        <p14:section name="Default Section" id="{4780BE34-8477-499B-8852-2E390A9DE64F}">
          <p14:sldIdLst>
            <p14:sldId id="256"/>
            <p14:sldId id="264"/>
            <p14:sldId id="263"/>
            <p14:sldId id="257"/>
            <p14:sldId id="292"/>
            <p14:sldId id="293"/>
            <p14:sldId id="294"/>
            <p14:sldId id="295"/>
            <p14:sldId id="258"/>
            <p14:sldId id="259"/>
            <p14:sldId id="260"/>
            <p14:sldId id="261"/>
            <p14:sldId id="262"/>
            <p14:sldId id="266"/>
            <p14:sldId id="269"/>
            <p14:sldId id="270"/>
          </p14:sldIdLst>
        </p14:section>
        <p14:section name="Untitled Section" id="{20E9A3BA-F748-4939-BBC8-90D21E015E3D}">
          <p14:sldIdLst>
            <p14:sldId id="271"/>
            <p14:sldId id="265"/>
            <p14:sldId id="267"/>
            <p14:sldId id="268"/>
            <p14:sldId id="272"/>
            <p14:sldId id="273"/>
            <p14:sldId id="274"/>
            <p14:sldId id="275"/>
            <p14:sldId id="276"/>
            <p14:sldId id="277"/>
            <p14:sldId id="278"/>
            <p14:sldId id="279"/>
            <p14:sldId id="281"/>
            <p14:sldId id="280"/>
            <p14:sldId id="282"/>
            <p14:sldId id="283"/>
            <p14:sldId id="284"/>
            <p14:sldId id="285"/>
            <p14:sldId id="286"/>
            <p14:sldId id="287"/>
            <p14:sldId id="288"/>
            <p14:sldId id="289"/>
            <p14:sldId id="290"/>
            <p14:sldId id="29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B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23" autoAdjust="0"/>
  </p:normalViewPr>
  <p:slideViewPr>
    <p:cSldViewPr>
      <p:cViewPr>
        <p:scale>
          <a:sx n="76" d="100"/>
          <a:sy n="76" d="100"/>
        </p:scale>
        <p:origin x="-1734" y="-72"/>
      </p:cViewPr>
      <p:guideLst>
        <p:guide orient="horz" pos="2160"/>
        <p:guide pos="3024"/>
      </p:guideLst>
    </p:cSldViewPr>
  </p:slideViewPr>
  <p:outlineViewPr>
    <p:cViewPr>
      <p:scale>
        <a:sx n="33" d="100"/>
        <a:sy n="33" d="100"/>
      </p:scale>
      <p:origin x="258" y="103602"/>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D3A58F4-A444-4C75-89C7-21DB8028BD33}" type="datetimeFigureOut">
              <a:rPr lang="en-US"/>
              <a:pPr>
                <a:defRPr/>
              </a:pPr>
              <a:t>11/20/2021</a:t>
            </a:fld>
            <a:endParaRPr lang="en-US"/>
          </a:p>
        </p:txBody>
      </p:sp>
      <p:sp>
        <p:nvSpPr>
          <p:cNvPr id="4" name="Slide Image Placeholder 3"/>
          <p:cNvSpPr>
            <a:spLocks noGrp="1" noRot="1" noChangeAspect="1"/>
          </p:cNvSpPr>
          <p:nvPr>
            <p:ph type="sldImg" idx="2"/>
          </p:nvPr>
        </p:nvSpPr>
        <p:spPr>
          <a:xfrm>
            <a:off x="1028700" y="685800"/>
            <a:ext cx="48006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CA31340-C8D7-40BA-9BC8-78D12A827C95}" type="slidenum">
              <a:rPr lang="en-US"/>
              <a:pPr>
                <a:defRPr/>
              </a:pPr>
              <a:t>‹#›</a:t>
            </a:fld>
            <a:endParaRPr lang="en-US"/>
          </a:p>
        </p:txBody>
      </p:sp>
    </p:spTree>
    <p:extLst>
      <p:ext uri="{BB962C8B-B14F-4D97-AF65-F5344CB8AC3E}">
        <p14:creationId xmlns:p14="http://schemas.microsoft.com/office/powerpoint/2010/main" xmlns="" val="136013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p:nvSpPr>
        <p:spPr>
          <a:xfrm>
            <a:off x="4800600" y="6477000"/>
            <a:ext cx="48006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5" name="Rectangle 4"/>
          <p:cNvSpPr/>
          <p:nvPr/>
        </p:nvSpPr>
        <p:spPr>
          <a:xfrm>
            <a:off x="0" y="6477000"/>
            <a:ext cx="48006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6" name="Rounded Rectangle 5"/>
          <p:cNvSpPr/>
          <p:nvPr/>
        </p:nvSpPr>
        <p:spPr>
          <a:xfrm>
            <a:off x="400050" y="1295400"/>
            <a:ext cx="8641080" cy="2057400"/>
          </a:xfrm>
          <a:prstGeom prst="roundRect">
            <a:avLst/>
          </a:prstGeom>
          <a:solidFill>
            <a:srgbClr val="3333B2"/>
          </a:solidFill>
          <a:ln>
            <a:solidFill>
              <a:srgbClr val="3333B2"/>
            </a:solidFill>
          </a:ln>
          <a:effectLst>
            <a:outerShdw blurRad="114300" dist="152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1125144" y="6488116"/>
            <a:ext cx="3675459" cy="369887"/>
          </a:xfrm>
          <a:prstGeom prst="rect">
            <a:avLst/>
          </a:prstGeom>
          <a:noFill/>
        </p:spPr>
        <p:txBody>
          <a:bodyPr anchor="ctr"/>
          <a:lstStyle/>
          <a:p>
            <a:pPr algn="r" fontAlgn="auto">
              <a:spcBef>
                <a:spcPts val="0"/>
              </a:spcBef>
              <a:spcAft>
                <a:spcPts val="0"/>
              </a:spcAft>
              <a:defRPr/>
            </a:pPr>
            <a:endParaRPr lang="en-US" sz="1200" dirty="0">
              <a:solidFill>
                <a:schemeClr val="bg1"/>
              </a:solidFill>
              <a:latin typeface="+mn-lt"/>
              <a:cs typeface="+mn-cs"/>
            </a:endParaRPr>
          </a:p>
        </p:txBody>
      </p:sp>
      <p:sp>
        <p:nvSpPr>
          <p:cNvPr id="2" name="Title 1"/>
          <p:cNvSpPr>
            <a:spLocks noGrp="1"/>
          </p:cNvSpPr>
          <p:nvPr>
            <p:ph type="ctrTitle"/>
          </p:nvPr>
        </p:nvSpPr>
        <p:spPr>
          <a:xfrm>
            <a:off x="640080" y="1447800"/>
            <a:ext cx="8161020" cy="838200"/>
          </a:xfrm>
        </p:spPr>
        <p:txBody>
          <a:bodyPr/>
          <a:lstStyle>
            <a:lvl1pPr>
              <a:defRPr baseline="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280160" y="2667000"/>
            <a:ext cx="6720840" cy="5334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Date Placeholder 3"/>
          <p:cNvSpPr>
            <a:spLocks noGrp="1"/>
          </p:cNvSpPr>
          <p:nvPr>
            <p:ph type="dt" sz="half" idx="10"/>
          </p:nvPr>
        </p:nvSpPr>
        <p:spPr>
          <a:xfrm>
            <a:off x="3" y="6492878"/>
            <a:ext cx="1125141" cy="365125"/>
          </a:xfrm>
        </p:spPr>
        <p:txBody>
          <a:bodyPr/>
          <a:lstStyle>
            <a:lvl1pPr>
              <a:defRPr baseline="0" smtClean="0">
                <a:solidFill>
                  <a:schemeClr val="bg1"/>
                </a:solidFill>
              </a:defRPr>
            </a:lvl1pPr>
          </a:lstStyle>
          <a:p>
            <a:pPr>
              <a:defRPr/>
            </a:pPr>
            <a:fld id="{6A0EA246-DD1F-47B3-BB7B-9B9593451830}" type="datetime1">
              <a:rPr lang="en-US"/>
              <a:pPr>
                <a:defRPr/>
              </a:pPr>
              <a:t>11/20/2021</a:t>
            </a:fld>
            <a:endParaRPr lang="en-US"/>
          </a:p>
        </p:txBody>
      </p:sp>
      <p:sp>
        <p:nvSpPr>
          <p:cNvPr id="9" name="Footer Placeholder 4"/>
          <p:cNvSpPr>
            <a:spLocks noGrp="1"/>
          </p:cNvSpPr>
          <p:nvPr>
            <p:ph type="ftr" sz="quarter" idx="11"/>
          </p:nvPr>
        </p:nvSpPr>
        <p:spPr>
          <a:xfrm>
            <a:off x="4800600" y="6492878"/>
            <a:ext cx="3600450" cy="365125"/>
          </a:xfrm>
        </p:spPr>
        <p:txBody>
          <a:bodyPr/>
          <a:lstStyle>
            <a:lvl1pPr algn="l">
              <a:defRPr baseline="0" dirty="0">
                <a:solidFill>
                  <a:schemeClr val="bg1"/>
                </a:solidFill>
              </a:defRPr>
            </a:lvl1pPr>
          </a:lstStyle>
          <a:p>
            <a:pPr>
              <a:defRPr/>
            </a:pPr>
            <a:endParaRPr lang="en-US"/>
          </a:p>
        </p:txBody>
      </p:sp>
      <p:sp>
        <p:nvSpPr>
          <p:cNvPr id="10" name="Slide Number Placeholder 5"/>
          <p:cNvSpPr>
            <a:spLocks noGrp="1"/>
          </p:cNvSpPr>
          <p:nvPr>
            <p:ph type="sldNum" sz="quarter" idx="12"/>
          </p:nvPr>
        </p:nvSpPr>
        <p:spPr>
          <a:xfrm>
            <a:off x="8401050" y="6492878"/>
            <a:ext cx="1200150" cy="365125"/>
          </a:xfrm>
        </p:spPr>
        <p:txBody>
          <a:bodyPr/>
          <a:lstStyle>
            <a:lvl1pPr>
              <a:defRPr baseline="0">
                <a:solidFill>
                  <a:schemeClr val="bg1"/>
                </a:solidFill>
              </a:defRPr>
            </a:lvl1pPr>
          </a:lstStyle>
          <a:p>
            <a:pPr>
              <a:defRPr/>
            </a:pPr>
            <a:fld id="{35FDF041-1487-4AA6-9BA8-01A10B058E03}" type="slidenum">
              <a:rPr lang="en-US"/>
              <a:pPr>
                <a:defRPr/>
              </a:pPr>
              <a:t>‹#›</a:t>
            </a:fld>
            <a:endParaRPr lang="en-US"/>
          </a:p>
        </p:txBody>
      </p:sp>
    </p:spTree>
    <p:extLst>
      <p:ext uri="{BB962C8B-B14F-4D97-AF65-F5344CB8AC3E}">
        <p14:creationId xmlns:p14="http://schemas.microsoft.com/office/powerpoint/2010/main" xmlns="" val="962881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84067D-1163-48B4-A8FC-A0454BF3792D}" type="datetime1">
              <a:rPr lang="en-US"/>
              <a:pPr>
                <a:defRPr/>
              </a:pPr>
              <a:t>11/20/2021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CC0854-6CF6-4908-A4E0-0E260E4A6844}" type="slidenum">
              <a:rPr lang="en-US"/>
              <a:pPr>
                <a:defRPr/>
              </a:pPr>
              <a:t>‹#›</a:t>
            </a:fld>
            <a:endParaRPr lang="en-US"/>
          </a:p>
        </p:txBody>
      </p:sp>
    </p:spTree>
    <p:extLst>
      <p:ext uri="{BB962C8B-B14F-4D97-AF65-F5344CB8AC3E}">
        <p14:creationId xmlns:p14="http://schemas.microsoft.com/office/powerpoint/2010/main" xmlns="" val="1839630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74641"/>
            <a:ext cx="216027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74641"/>
            <a:ext cx="632079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DDB95A-E059-4519-A3D0-6DC7853D5BEB}" type="datetime1">
              <a:rPr lang="en-US"/>
              <a:pPr>
                <a:defRPr/>
              </a:pPr>
              <a:t>11/20/2021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2AB840-E54E-44C9-B758-45CD9463174E}" type="slidenum">
              <a:rPr lang="en-US"/>
              <a:pPr>
                <a:defRPr/>
              </a:pPr>
              <a:t>‹#›</a:t>
            </a:fld>
            <a:endParaRPr lang="en-US"/>
          </a:p>
        </p:txBody>
      </p:sp>
    </p:spTree>
    <p:extLst>
      <p:ext uri="{BB962C8B-B14F-4D97-AF65-F5344CB8AC3E}">
        <p14:creationId xmlns:p14="http://schemas.microsoft.com/office/powerpoint/2010/main" xmlns="" val="379880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p:nvSpPr>
        <p:spPr>
          <a:xfrm>
            <a:off x="4800600" y="6477000"/>
            <a:ext cx="48006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5" name="Rectangle 4"/>
          <p:cNvSpPr/>
          <p:nvPr/>
        </p:nvSpPr>
        <p:spPr>
          <a:xfrm>
            <a:off x="0" y="6477000"/>
            <a:ext cx="48006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6" name="Rectangle 5"/>
          <p:cNvSpPr/>
          <p:nvPr/>
        </p:nvSpPr>
        <p:spPr>
          <a:xfrm>
            <a:off x="0" y="0"/>
            <a:ext cx="9601200" cy="762000"/>
          </a:xfrm>
          <a:prstGeom prst="rect">
            <a:avLst/>
          </a:prstGeom>
          <a:gradFill flip="none" rotWithShape="1">
            <a:gsLst>
              <a:gs pos="0">
                <a:schemeClr val="tx1"/>
              </a:gs>
              <a:gs pos="100000">
                <a:srgbClr val="3333B2"/>
              </a:gs>
            </a:gsLst>
            <a:lin ang="10800000" scaled="1"/>
            <a:tileRect/>
          </a:gradFill>
          <a:ln>
            <a:noFill/>
          </a:ln>
          <a:effectLst>
            <a:outerShdw blurRad="50800" dist="889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1125144" y="6488116"/>
            <a:ext cx="3675459" cy="369887"/>
          </a:xfrm>
          <a:prstGeom prst="rect">
            <a:avLst/>
          </a:prstGeom>
          <a:noFill/>
        </p:spPr>
        <p:txBody>
          <a:bodyPr anchor="ctr"/>
          <a:lstStyle/>
          <a:p>
            <a:pPr algn="r" fontAlgn="auto">
              <a:spcBef>
                <a:spcPts val="0"/>
              </a:spcBef>
              <a:spcAft>
                <a:spcPts val="0"/>
              </a:spcAft>
              <a:defRPr/>
            </a:pPr>
            <a:endParaRPr lang="en-US" sz="1200" dirty="0">
              <a:solidFill>
                <a:schemeClr val="bg1"/>
              </a:solidFill>
              <a:latin typeface="+mn-lt"/>
              <a:cs typeface="+mn-cs"/>
            </a:endParaRPr>
          </a:p>
        </p:txBody>
      </p:sp>
      <p:sp>
        <p:nvSpPr>
          <p:cNvPr id="3" name="Content Placeholder 2"/>
          <p:cNvSpPr>
            <a:spLocks noGrp="1"/>
          </p:cNvSpPr>
          <p:nvPr>
            <p:ph idx="1"/>
          </p:nvPr>
        </p:nvSpPr>
        <p:spPr>
          <a:xfrm>
            <a:off x="320040" y="1066803"/>
            <a:ext cx="8801100" cy="5059363"/>
          </a:xfrm>
        </p:spPr>
        <p:txBody>
          <a:bodyPr/>
          <a:lstStyle>
            <a:lvl1pPr>
              <a:buSzPct val="60000"/>
              <a:buFontTx/>
              <a:buBlip>
                <a:blip r:embed="rId2"/>
              </a:buBlip>
              <a:defRPr/>
            </a:lvl1pPr>
            <a:lvl2pPr>
              <a:buSzPct val="60000"/>
              <a:buFontTx/>
              <a:buBlip>
                <a:blip r:embed="rId3"/>
              </a:buBlip>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0" y="0"/>
            <a:ext cx="9361170" cy="762000"/>
          </a:xfrm>
        </p:spPr>
        <p:txBody>
          <a:bodyPr/>
          <a:lstStyle>
            <a:lvl1pPr marL="182880" algn="l">
              <a:defRPr baseline="0">
                <a:solidFill>
                  <a:schemeClr val="bg1"/>
                </a:solidFill>
              </a:defRPr>
            </a:lvl1pPr>
          </a:lstStyle>
          <a:p>
            <a:r>
              <a:rPr lang="en-US" smtClean="0"/>
              <a:t>Click to edit Master title style</a:t>
            </a:r>
            <a:endParaRPr lang="en-US" dirty="0"/>
          </a:p>
        </p:txBody>
      </p:sp>
      <p:sp>
        <p:nvSpPr>
          <p:cNvPr id="8" name="Date Placeholder 3"/>
          <p:cNvSpPr>
            <a:spLocks noGrp="1"/>
          </p:cNvSpPr>
          <p:nvPr>
            <p:ph type="dt" sz="half" idx="10"/>
          </p:nvPr>
        </p:nvSpPr>
        <p:spPr>
          <a:xfrm>
            <a:off x="3" y="6492878"/>
            <a:ext cx="1125141" cy="365125"/>
          </a:xfrm>
        </p:spPr>
        <p:txBody>
          <a:bodyPr/>
          <a:lstStyle>
            <a:lvl1pPr>
              <a:defRPr baseline="0" smtClean="0">
                <a:solidFill>
                  <a:schemeClr val="bg1"/>
                </a:solidFill>
              </a:defRPr>
            </a:lvl1pPr>
          </a:lstStyle>
          <a:p>
            <a:pPr>
              <a:defRPr/>
            </a:pPr>
            <a:fld id="{BDEEC8E3-1E7A-4491-856C-06C7E7E76814}" type="datetime1">
              <a:rPr lang="en-US"/>
              <a:pPr>
                <a:defRPr/>
              </a:pPr>
              <a:t>11/20/2021</a:t>
            </a:fld>
            <a:endParaRPr lang="en-US"/>
          </a:p>
        </p:txBody>
      </p:sp>
      <p:sp>
        <p:nvSpPr>
          <p:cNvPr id="9" name="Footer Placeholder 4"/>
          <p:cNvSpPr>
            <a:spLocks noGrp="1"/>
          </p:cNvSpPr>
          <p:nvPr>
            <p:ph type="ftr" sz="quarter" idx="11"/>
          </p:nvPr>
        </p:nvSpPr>
        <p:spPr>
          <a:xfrm>
            <a:off x="4800600" y="6492878"/>
            <a:ext cx="3680460" cy="365125"/>
          </a:xfrm>
        </p:spPr>
        <p:txBody>
          <a:bodyPr/>
          <a:lstStyle>
            <a:lvl1pPr algn="l">
              <a:defRPr baseline="0" dirty="0">
                <a:solidFill>
                  <a:schemeClr val="bg1"/>
                </a:solidFill>
              </a:defRPr>
            </a:lvl1pPr>
          </a:lstStyle>
          <a:p>
            <a:pPr>
              <a:defRPr/>
            </a:pPr>
            <a:endParaRPr lang="en-US"/>
          </a:p>
        </p:txBody>
      </p:sp>
      <p:sp>
        <p:nvSpPr>
          <p:cNvPr id="10" name="Slide Number Placeholder 5"/>
          <p:cNvSpPr>
            <a:spLocks noGrp="1"/>
          </p:cNvSpPr>
          <p:nvPr>
            <p:ph type="sldNum" sz="quarter" idx="12"/>
          </p:nvPr>
        </p:nvSpPr>
        <p:spPr>
          <a:xfrm>
            <a:off x="8481060" y="6492878"/>
            <a:ext cx="1120140" cy="365125"/>
          </a:xfrm>
        </p:spPr>
        <p:txBody>
          <a:bodyPr/>
          <a:lstStyle>
            <a:lvl1pPr>
              <a:defRPr baseline="0">
                <a:solidFill>
                  <a:schemeClr val="bg1"/>
                </a:solidFill>
              </a:defRPr>
            </a:lvl1pPr>
          </a:lstStyle>
          <a:p>
            <a:pPr>
              <a:defRPr/>
            </a:pPr>
            <a:fld id="{1E13A9A4-7E5D-47C8-97DD-58A6A3C83649}" type="slidenum">
              <a:rPr lang="en-US"/>
              <a:pPr>
                <a:defRPr/>
              </a:pPr>
              <a:t>‹#›</a:t>
            </a:fld>
            <a:endParaRPr lang="en-US"/>
          </a:p>
        </p:txBody>
      </p:sp>
    </p:spTree>
    <p:extLst>
      <p:ext uri="{BB962C8B-B14F-4D97-AF65-F5344CB8AC3E}">
        <p14:creationId xmlns:p14="http://schemas.microsoft.com/office/powerpoint/2010/main" xmlns="" val="2188170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406902"/>
            <a:ext cx="816102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2906716"/>
            <a:ext cx="816102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E0397E-A4F8-4E54-8CD7-3CDF064BB755}" type="datetime1">
              <a:rPr lang="en-US"/>
              <a:pPr>
                <a:defRPr/>
              </a:pPr>
              <a:t>11/20/2021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A2594D-3A4B-4F7C-A87D-7F7EC3F63103}" type="slidenum">
              <a:rPr lang="en-US"/>
              <a:pPr>
                <a:defRPr/>
              </a:pPr>
              <a:t>‹#›</a:t>
            </a:fld>
            <a:endParaRPr lang="en-US"/>
          </a:p>
        </p:txBody>
      </p:sp>
    </p:spTree>
    <p:extLst>
      <p:ext uri="{BB962C8B-B14F-4D97-AF65-F5344CB8AC3E}">
        <p14:creationId xmlns:p14="http://schemas.microsoft.com/office/powerpoint/2010/main" xmlns="" val="2409853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p:nvSpPr>
        <p:spPr>
          <a:xfrm>
            <a:off x="4800600" y="6477000"/>
            <a:ext cx="48006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6" name="Rectangle 5"/>
          <p:cNvSpPr/>
          <p:nvPr/>
        </p:nvSpPr>
        <p:spPr>
          <a:xfrm>
            <a:off x="0" y="6477000"/>
            <a:ext cx="48006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7" name="Rectangle 6"/>
          <p:cNvSpPr/>
          <p:nvPr/>
        </p:nvSpPr>
        <p:spPr>
          <a:xfrm>
            <a:off x="0" y="0"/>
            <a:ext cx="9601200" cy="762000"/>
          </a:xfrm>
          <a:prstGeom prst="rect">
            <a:avLst/>
          </a:prstGeom>
          <a:gradFill flip="none" rotWithShape="1">
            <a:gsLst>
              <a:gs pos="0">
                <a:schemeClr val="tx1"/>
              </a:gs>
              <a:gs pos="100000">
                <a:srgbClr val="3333B2"/>
              </a:gs>
            </a:gsLst>
            <a:lin ang="10800000" scaled="1"/>
            <a:tileRect/>
          </a:gradFill>
          <a:ln>
            <a:noFill/>
          </a:ln>
          <a:effectLst>
            <a:outerShdw blurRad="50800" dist="889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extBox 7"/>
          <p:cNvSpPr txBox="1"/>
          <p:nvPr/>
        </p:nvSpPr>
        <p:spPr>
          <a:xfrm>
            <a:off x="1125144" y="6488116"/>
            <a:ext cx="3675459" cy="369887"/>
          </a:xfrm>
          <a:prstGeom prst="rect">
            <a:avLst/>
          </a:prstGeom>
          <a:noFill/>
        </p:spPr>
        <p:txBody>
          <a:bodyPr anchor="ctr"/>
          <a:lstStyle/>
          <a:p>
            <a:pPr algn="r" fontAlgn="auto">
              <a:spcBef>
                <a:spcPts val="0"/>
              </a:spcBef>
              <a:spcAft>
                <a:spcPts val="0"/>
              </a:spcAft>
              <a:defRPr/>
            </a:pPr>
            <a:endParaRPr lang="en-US" sz="1200" dirty="0">
              <a:solidFill>
                <a:schemeClr val="bg1"/>
              </a:solidFill>
              <a:latin typeface="+mn-lt"/>
              <a:cs typeface="+mn-cs"/>
            </a:endParaRPr>
          </a:p>
        </p:txBody>
      </p:sp>
      <p:sp>
        <p:nvSpPr>
          <p:cNvPr id="3" name="Content Placeholder 2"/>
          <p:cNvSpPr>
            <a:spLocks noGrp="1"/>
          </p:cNvSpPr>
          <p:nvPr>
            <p:ph sz="half" idx="1"/>
          </p:nvPr>
        </p:nvSpPr>
        <p:spPr>
          <a:xfrm>
            <a:off x="240030" y="1066803"/>
            <a:ext cx="4480560" cy="5059363"/>
          </a:xfrm>
        </p:spPr>
        <p:txBody>
          <a:bodyPr/>
          <a:lstStyle>
            <a:lvl1pPr>
              <a:buSzPct val="60000"/>
              <a:buFontTx/>
              <a:buBlip>
                <a:blip r:embed="rId2"/>
              </a:buBlip>
              <a:defRPr sz="2800"/>
            </a:lvl1pPr>
            <a:lvl2pPr>
              <a:buSzPct val="60000"/>
              <a:buFontTx/>
              <a:buBlip>
                <a:blip r:embed="rId2"/>
              </a:buBlip>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0610" y="1066803"/>
            <a:ext cx="4480560" cy="5059363"/>
          </a:xfrm>
        </p:spPr>
        <p:txBody>
          <a:bodyPr/>
          <a:lstStyle>
            <a:lvl1pPr>
              <a:buSzPct val="60000"/>
              <a:buFontTx/>
              <a:buBlip>
                <a:blip r:embed="rId2"/>
              </a:buBlip>
              <a:defRPr sz="2800"/>
            </a:lvl1pPr>
            <a:lvl2pPr>
              <a:buSzPct val="60000"/>
              <a:buFontTx/>
              <a:buBlip>
                <a:blip r:embed="rId2"/>
              </a:buBlip>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0" y="0"/>
            <a:ext cx="9281160" cy="762000"/>
          </a:xfrm>
        </p:spPr>
        <p:txBody>
          <a:bodyPr/>
          <a:lstStyle>
            <a:lvl1pPr marL="182880" algn="l">
              <a:defRPr baseline="0">
                <a:solidFill>
                  <a:schemeClr val="bg1"/>
                </a:solidFill>
              </a:defRPr>
            </a:lvl1pPr>
          </a:lstStyle>
          <a:p>
            <a:r>
              <a:rPr lang="en-US" smtClean="0"/>
              <a:t>Click to edit Master title style</a:t>
            </a:r>
            <a:endParaRPr lang="en-US"/>
          </a:p>
        </p:txBody>
      </p:sp>
      <p:sp>
        <p:nvSpPr>
          <p:cNvPr id="9" name="Date Placeholder 4"/>
          <p:cNvSpPr>
            <a:spLocks noGrp="1"/>
          </p:cNvSpPr>
          <p:nvPr>
            <p:ph type="dt" sz="half" idx="10"/>
          </p:nvPr>
        </p:nvSpPr>
        <p:spPr>
          <a:xfrm>
            <a:off x="0" y="6492878"/>
            <a:ext cx="1120140" cy="365125"/>
          </a:xfrm>
        </p:spPr>
        <p:txBody>
          <a:bodyPr/>
          <a:lstStyle>
            <a:lvl1pPr>
              <a:defRPr baseline="0" smtClean="0">
                <a:solidFill>
                  <a:schemeClr val="bg1"/>
                </a:solidFill>
              </a:defRPr>
            </a:lvl1pPr>
          </a:lstStyle>
          <a:p>
            <a:pPr>
              <a:defRPr/>
            </a:pPr>
            <a:fld id="{5E25E84B-2A35-4358-9E4F-F85E92068DBF}" type="datetime1">
              <a:rPr lang="en-US"/>
              <a:pPr>
                <a:defRPr/>
              </a:pPr>
              <a:t>11/20/2021</a:t>
            </a:fld>
            <a:endParaRPr lang="en-US"/>
          </a:p>
        </p:txBody>
      </p:sp>
      <p:sp>
        <p:nvSpPr>
          <p:cNvPr id="10" name="Footer Placeholder 5"/>
          <p:cNvSpPr>
            <a:spLocks noGrp="1"/>
          </p:cNvSpPr>
          <p:nvPr>
            <p:ph type="ftr" sz="quarter" idx="11"/>
          </p:nvPr>
        </p:nvSpPr>
        <p:spPr>
          <a:xfrm>
            <a:off x="4800600" y="6492878"/>
            <a:ext cx="3680460" cy="365125"/>
          </a:xfrm>
        </p:spPr>
        <p:txBody>
          <a:bodyPr/>
          <a:lstStyle>
            <a:lvl1pPr algn="l">
              <a:defRPr baseline="0" dirty="0">
                <a:solidFill>
                  <a:schemeClr val="bg1"/>
                </a:solidFill>
              </a:defRPr>
            </a:lvl1pPr>
          </a:lstStyle>
          <a:p>
            <a:pPr>
              <a:defRPr/>
            </a:pPr>
            <a:endParaRPr lang="en-US"/>
          </a:p>
        </p:txBody>
      </p:sp>
      <p:sp>
        <p:nvSpPr>
          <p:cNvPr id="11" name="Slide Number Placeholder 6"/>
          <p:cNvSpPr>
            <a:spLocks noGrp="1"/>
          </p:cNvSpPr>
          <p:nvPr>
            <p:ph type="sldNum" sz="quarter" idx="12"/>
          </p:nvPr>
        </p:nvSpPr>
        <p:spPr>
          <a:xfrm>
            <a:off x="8481060" y="6492878"/>
            <a:ext cx="1120140" cy="365125"/>
          </a:xfrm>
        </p:spPr>
        <p:txBody>
          <a:bodyPr/>
          <a:lstStyle>
            <a:lvl1pPr>
              <a:defRPr baseline="0">
                <a:solidFill>
                  <a:schemeClr val="bg1"/>
                </a:solidFill>
              </a:defRPr>
            </a:lvl1pPr>
          </a:lstStyle>
          <a:p>
            <a:pPr>
              <a:defRPr/>
            </a:pPr>
            <a:fld id="{9D246199-7644-4F79-B19F-8BB812A66A58}" type="slidenum">
              <a:rPr lang="en-US"/>
              <a:pPr>
                <a:defRPr/>
              </a:pPr>
              <a:t>‹#›</a:t>
            </a:fld>
            <a:endParaRPr lang="en-US"/>
          </a:p>
        </p:txBody>
      </p:sp>
    </p:spTree>
    <p:extLst>
      <p:ext uri="{BB962C8B-B14F-4D97-AF65-F5344CB8AC3E}">
        <p14:creationId xmlns:p14="http://schemas.microsoft.com/office/powerpoint/2010/main" xmlns="" val="311105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p:nvSpPr>
        <p:spPr>
          <a:xfrm>
            <a:off x="4800600" y="6477000"/>
            <a:ext cx="48006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8" name="Rectangle 7"/>
          <p:cNvSpPr/>
          <p:nvPr/>
        </p:nvSpPr>
        <p:spPr>
          <a:xfrm>
            <a:off x="0" y="6477000"/>
            <a:ext cx="48006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9" name="Rectangle 8"/>
          <p:cNvSpPr/>
          <p:nvPr/>
        </p:nvSpPr>
        <p:spPr>
          <a:xfrm>
            <a:off x="0" y="0"/>
            <a:ext cx="9601200" cy="762000"/>
          </a:xfrm>
          <a:prstGeom prst="rect">
            <a:avLst/>
          </a:prstGeom>
          <a:gradFill flip="none" rotWithShape="1">
            <a:gsLst>
              <a:gs pos="0">
                <a:schemeClr val="tx1"/>
              </a:gs>
              <a:gs pos="100000">
                <a:srgbClr val="3333B2"/>
              </a:gs>
            </a:gsLst>
            <a:lin ang="10800000" scaled="1"/>
            <a:tileRect/>
          </a:gradFill>
          <a:ln>
            <a:noFill/>
          </a:ln>
          <a:effectLst>
            <a:outerShdw blurRad="50800" dist="889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1125144" y="6488116"/>
            <a:ext cx="3675459" cy="369887"/>
          </a:xfrm>
          <a:prstGeom prst="rect">
            <a:avLst/>
          </a:prstGeom>
          <a:noFill/>
        </p:spPr>
        <p:txBody>
          <a:bodyPr anchor="ctr"/>
          <a:lstStyle/>
          <a:p>
            <a:pPr algn="r" fontAlgn="auto">
              <a:spcBef>
                <a:spcPts val="0"/>
              </a:spcBef>
              <a:spcAft>
                <a:spcPts val="0"/>
              </a:spcAft>
              <a:defRPr/>
            </a:pPr>
            <a:endParaRPr lang="en-US" sz="1200" dirty="0">
              <a:solidFill>
                <a:schemeClr val="bg1"/>
              </a:solidFill>
              <a:latin typeface="+mn-lt"/>
              <a:cs typeface="+mn-cs"/>
            </a:endParaRPr>
          </a:p>
        </p:txBody>
      </p:sp>
      <p:sp>
        <p:nvSpPr>
          <p:cNvPr id="3" name="Text Placeholder 2"/>
          <p:cNvSpPr>
            <a:spLocks noGrp="1"/>
          </p:cNvSpPr>
          <p:nvPr>
            <p:ph type="body" idx="1"/>
          </p:nvPr>
        </p:nvSpPr>
        <p:spPr>
          <a:xfrm>
            <a:off x="480062" y="990600"/>
            <a:ext cx="42421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80062" y="1676403"/>
            <a:ext cx="4242197" cy="4449763"/>
          </a:xfrm>
        </p:spPr>
        <p:txBody>
          <a:bodyPr/>
          <a:lstStyle>
            <a:lvl1pPr>
              <a:buSzPct val="60000"/>
              <a:buFontTx/>
              <a:buBlip>
                <a:blip r:embed="rId2"/>
              </a:buBlip>
              <a:defRPr sz="2400"/>
            </a:lvl1pPr>
            <a:lvl2pPr>
              <a:buSzPct val="60000"/>
              <a:buFontTx/>
              <a:buBlip>
                <a:blip r:embed="rId2"/>
              </a:buBlip>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77279" y="990600"/>
            <a:ext cx="42438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7279" y="1676403"/>
            <a:ext cx="4243863" cy="4449763"/>
          </a:xfrm>
        </p:spPr>
        <p:txBody>
          <a:bodyPr/>
          <a:lstStyle>
            <a:lvl1pPr>
              <a:buSzPct val="60000"/>
              <a:buFontTx/>
              <a:buBlip>
                <a:blip r:embed="rId2"/>
              </a:buBlip>
              <a:defRPr sz="2400"/>
            </a:lvl1pPr>
            <a:lvl2pPr>
              <a:buSzPct val="60000"/>
              <a:buFontTx/>
              <a:buBlip>
                <a:blip r:embed="rId2"/>
              </a:buBlip>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0" y="0"/>
            <a:ext cx="9281160" cy="762000"/>
          </a:xfrm>
        </p:spPr>
        <p:txBody>
          <a:bodyPr/>
          <a:lstStyle>
            <a:lvl1pPr marL="182880" algn="l">
              <a:defRPr baseline="0">
                <a:solidFill>
                  <a:schemeClr val="bg1"/>
                </a:solidFill>
              </a:defRPr>
            </a:lvl1pPr>
          </a:lstStyle>
          <a:p>
            <a:r>
              <a:rPr lang="en-US" smtClean="0"/>
              <a:t>Click to edit Master title style</a:t>
            </a:r>
            <a:endParaRPr lang="en-US"/>
          </a:p>
        </p:txBody>
      </p:sp>
      <p:sp>
        <p:nvSpPr>
          <p:cNvPr id="11" name="Date Placeholder 6"/>
          <p:cNvSpPr>
            <a:spLocks noGrp="1"/>
          </p:cNvSpPr>
          <p:nvPr>
            <p:ph type="dt" sz="half" idx="10"/>
          </p:nvPr>
        </p:nvSpPr>
        <p:spPr>
          <a:xfrm>
            <a:off x="0" y="6492878"/>
            <a:ext cx="1120140" cy="365125"/>
          </a:xfrm>
        </p:spPr>
        <p:txBody>
          <a:bodyPr/>
          <a:lstStyle>
            <a:lvl1pPr>
              <a:defRPr baseline="0" smtClean="0">
                <a:solidFill>
                  <a:schemeClr val="bg1"/>
                </a:solidFill>
              </a:defRPr>
            </a:lvl1pPr>
          </a:lstStyle>
          <a:p>
            <a:pPr>
              <a:defRPr/>
            </a:pPr>
            <a:fld id="{2F2F838A-E36D-4815-847D-4E0C8F91F9CF}" type="datetime1">
              <a:rPr lang="en-US"/>
              <a:pPr>
                <a:defRPr/>
              </a:pPr>
              <a:t>11/20/2021</a:t>
            </a:fld>
            <a:endParaRPr lang="en-US"/>
          </a:p>
        </p:txBody>
      </p:sp>
      <p:sp>
        <p:nvSpPr>
          <p:cNvPr id="12" name="Footer Placeholder 7"/>
          <p:cNvSpPr>
            <a:spLocks noGrp="1"/>
          </p:cNvSpPr>
          <p:nvPr>
            <p:ph type="ftr" sz="quarter" idx="11"/>
          </p:nvPr>
        </p:nvSpPr>
        <p:spPr>
          <a:xfrm>
            <a:off x="4800600" y="6492878"/>
            <a:ext cx="3680460" cy="365125"/>
          </a:xfrm>
        </p:spPr>
        <p:txBody>
          <a:bodyPr/>
          <a:lstStyle>
            <a:lvl1pPr algn="l">
              <a:defRPr baseline="0" dirty="0">
                <a:solidFill>
                  <a:schemeClr val="bg1"/>
                </a:solidFill>
              </a:defRPr>
            </a:lvl1pPr>
          </a:lstStyle>
          <a:p>
            <a:pPr>
              <a:defRPr/>
            </a:pPr>
            <a:endParaRPr lang="en-US"/>
          </a:p>
        </p:txBody>
      </p:sp>
      <p:sp>
        <p:nvSpPr>
          <p:cNvPr id="13" name="Slide Number Placeholder 8"/>
          <p:cNvSpPr>
            <a:spLocks noGrp="1"/>
          </p:cNvSpPr>
          <p:nvPr>
            <p:ph type="sldNum" sz="quarter" idx="12"/>
          </p:nvPr>
        </p:nvSpPr>
        <p:spPr>
          <a:xfrm>
            <a:off x="8481060" y="6492878"/>
            <a:ext cx="1120140" cy="365125"/>
          </a:xfrm>
        </p:spPr>
        <p:txBody>
          <a:bodyPr/>
          <a:lstStyle>
            <a:lvl1pPr>
              <a:defRPr baseline="0">
                <a:solidFill>
                  <a:schemeClr val="bg1"/>
                </a:solidFill>
              </a:defRPr>
            </a:lvl1pPr>
          </a:lstStyle>
          <a:p>
            <a:pPr>
              <a:defRPr/>
            </a:pPr>
            <a:fld id="{C93E4C79-BFB5-4303-B014-9E930EB180CB}" type="slidenum">
              <a:rPr lang="en-US"/>
              <a:pPr>
                <a:defRPr/>
              </a:pPr>
              <a:t>‹#›</a:t>
            </a:fld>
            <a:endParaRPr lang="en-US"/>
          </a:p>
        </p:txBody>
      </p:sp>
    </p:spTree>
    <p:extLst>
      <p:ext uri="{BB962C8B-B14F-4D97-AF65-F5344CB8AC3E}">
        <p14:creationId xmlns:p14="http://schemas.microsoft.com/office/powerpoint/2010/main" xmlns="" val="331863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3"/>
          <p:cNvSpPr/>
          <p:nvPr/>
        </p:nvSpPr>
        <p:spPr>
          <a:xfrm>
            <a:off x="0" y="0"/>
            <a:ext cx="9601200" cy="762000"/>
          </a:xfrm>
          <a:prstGeom prst="rect">
            <a:avLst/>
          </a:prstGeom>
          <a:gradFill flip="none" rotWithShape="1">
            <a:gsLst>
              <a:gs pos="0">
                <a:schemeClr val="tx1"/>
              </a:gs>
              <a:gs pos="100000">
                <a:srgbClr val="3333B2"/>
              </a:gs>
            </a:gsLst>
            <a:lin ang="10800000" scaled="1"/>
            <a:tileRect/>
          </a:gradFill>
          <a:ln>
            <a:noFill/>
          </a:ln>
          <a:effectLst>
            <a:outerShdw blurRad="50800" dist="889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4800600" y="6477000"/>
            <a:ext cx="48006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6" name="Rectangle 5"/>
          <p:cNvSpPr/>
          <p:nvPr/>
        </p:nvSpPr>
        <p:spPr>
          <a:xfrm>
            <a:off x="0" y="6477000"/>
            <a:ext cx="48006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2" name="Title 1"/>
          <p:cNvSpPr>
            <a:spLocks noGrp="1"/>
          </p:cNvSpPr>
          <p:nvPr>
            <p:ph type="title"/>
          </p:nvPr>
        </p:nvSpPr>
        <p:spPr>
          <a:xfrm>
            <a:off x="0" y="0"/>
            <a:ext cx="9361170" cy="762000"/>
          </a:xfrm>
        </p:spPr>
        <p:txBody>
          <a:bodyPr/>
          <a:lstStyle>
            <a:lvl1pPr marL="182880" algn="l">
              <a:defRPr baseline="0">
                <a:solidFill>
                  <a:schemeClr val="bg1"/>
                </a:solidFill>
              </a:defRPr>
            </a:lvl1pPr>
          </a:lstStyle>
          <a:p>
            <a:r>
              <a:rPr lang="en-US" smtClean="0"/>
              <a:t>Click to edit Master title style</a:t>
            </a:r>
            <a:endParaRPr lang="en-US"/>
          </a:p>
        </p:txBody>
      </p:sp>
      <p:sp>
        <p:nvSpPr>
          <p:cNvPr id="12" name="Text Placeholder 10"/>
          <p:cNvSpPr>
            <a:spLocks noGrp="1"/>
          </p:cNvSpPr>
          <p:nvPr>
            <p:ph type="body" sz="quarter" idx="13"/>
          </p:nvPr>
        </p:nvSpPr>
        <p:spPr>
          <a:xfrm>
            <a:off x="1120140" y="6477000"/>
            <a:ext cx="3680460" cy="381000"/>
          </a:xfrm>
        </p:spPr>
        <p:txBody>
          <a:bodyPr anchor="ctr">
            <a:normAutofit/>
          </a:bodyPr>
          <a:lstStyle>
            <a:lvl1pPr algn="r">
              <a:buNone/>
              <a:defRPr lang="en-US" sz="1200" kern="1200" baseline="0" dirty="0">
                <a:solidFill>
                  <a:schemeClr val="bg1"/>
                </a:solidFill>
                <a:latin typeface="+mn-lt"/>
                <a:ea typeface="+mn-ea"/>
                <a:cs typeface="+mn-cs"/>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smtClean="0"/>
              <a:t>Click to edit Master text styles</a:t>
            </a:r>
          </a:p>
        </p:txBody>
      </p:sp>
      <p:sp>
        <p:nvSpPr>
          <p:cNvPr id="7" name="Date Placeholder 6"/>
          <p:cNvSpPr>
            <a:spLocks noGrp="1"/>
          </p:cNvSpPr>
          <p:nvPr>
            <p:ph type="dt" sz="half" idx="14"/>
          </p:nvPr>
        </p:nvSpPr>
        <p:spPr>
          <a:xfrm>
            <a:off x="0" y="6492878"/>
            <a:ext cx="1120140" cy="365125"/>
          </a:xfrm>
        </p:spPr>
        <p:txBody>
          <a:bodyPr/>
          <a:lstStyle>
            <a:lvl1pPr>
              <a:defRPr baseline="0" smtClean="0">
                <a:solidFill>
                  <a:schemeClr val="bg1"/>
                </a:solidFill>
              </a:defRPr>
            </a:lvl1pPr>
          </a:lstStyle>
          <a:p>
            <a:pPr>
              <a:defRPr/>
            </a:pPr>
            <a:fld id="{3F4E6366-5FA3-40A4-8D94-CE20A435C290}" type="datetime1">
              <a:rPr lang="en-US"/>
              <a:pPr>
                <a:defRPr/>
              </a:pPr>
              <a:t>11/20/2021</a:t>
            </a:fld>
            <a:endParaRPr lang="en-US"/>
          </a:p>
        </p:txBody>
      </p:sp>
      <p:sp>
        <p:nvSpPr>
          <p:cNvPr id="8" name="Footer Placeholder 7"/>
          <p:cNvSpPr>
            <a:spLocks noGrp="1"/>
          </p:cNvSpPr>
          <p:nvPr>
            <p:ph type="ftr" sz="quarter" idx="15"/>
          </p:nvPr>
        </p:nvSpPr>
        <p:spPr>
          <a:xfrm>
            <a:off x="4800600" y="6492878"/>
            <a:ext cx="3680460" cy="365125"/>
          </a:xfrm>
        </p:spPr>
        <p:txBody>
          <a:bodyPr/>
          <a:lstStyle>
            <a:lvl1pPr algn="l">
              <a:defRPr baseline="0" dirty="0">
                <a:solidFill>
                  <a:schemeClr val="bg1"/>
                </a:solidFill>
              </a:defRPr>
            </a:lvl1pPr>
          </a:lstStyle>
          <a:p>
            <a:pPr>
              <a:defRPr/>
            </a:pPr>
            <a:endParaRPr lang="en-US"/>
          </a:p>
        </p:txBody>
      </p:sp>
      <p:sp>
        <p:nvSpPr>
          <p:cNvPr id="9" name="Slide Number Placeholder 8"/>
          <p:cNvSpPr>
            <a:spLocks noGrp="1"/>
          </p:cNvSpPr>
          <p:nvPr>
            <p:ph type="sldNum" sz="quarter" idx="16"/>
          </p:nvPr>
        </p:nvSpPr>
        <p:spPr>
          <a:xfrm>
            <a:off x="8481060" y="6492878"/>
            <a:ext cx="1120140" cy="365125"/>
          </a:xfrm>
        </p:spPr>
        <p:txBody>
          <a:bodyPr/>
          <a:lstStyle>
            <a:lvl1pPr>
              <a:defRPr baseline="0">
                <a:solidFill>
                  <a:schemeClr val="bg1"/>
                </a:solidFill>
              </a:defRPr>
            </a:lvl1pPr>
          </a:lstStyle>
          <a:p>
            <a:pPr>
              <a:defRPr/>
            </a:pPr>
            <a:fld id="{9C3EF4CD-4F33-4007-A68B-13FA72895123}" type="slidenum">
              <a:rPr lang="en-US"/>
              <a:pPr>
                <a:defRPr/>
              </a:pPr>
              <a:t>‹#›</a:t>
            </a:fld>
            <a:endParaRPr lang="en-US"/>
          </a:p>
        </p:txBody>
      </p:sp>
    </p:spTree>
    <p:extLst>
      <p:ext uri="{BB962C8B-B14F-4D97-AF65-F5344CB8AC3E}">
        <p14:creationId xmlns:p14="http://schemas.microsoft.com/office/powerpoint/2010/main" xmlns="" val="4107145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p:cNvSpPr/>
          <p:nvPr/>
        </p:nvSpPr>
        <p:spPr>
          <a:xfrm>
            <a:off x="4800600" y="6477000"/>
            <a:ext cx="48006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4" name="Rectangle 3"/>
          <p:cNvSpPr/>
          <p:nvPr/>
        </p:nvSpPr>
        <p:spPr>
          <a:xfrm>
            <a:off x="0" y="6477000"/>
            <a:ext cx="48006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10" name="Text Placeholder 10"/>
          <p:cNvSpPr>
            <a:spLocks noGrp="1"/>
          </p:cNvSpPr>
          <p:nvPr>
            <p:ph type="body" sz="quarter" idx="13"/>
          </p:nvPr>
        </p:nvSpPr>
        <p:spPr>
          <a:xfrm>
            <a:off x="1120140" y="6477000"/>
            <a:ext cx="3680460" cy="381000"/>
          </a:xfrm>
        </p:spPr>
        <p:txBody>
          <a:bodyPr anchor="ctr">
            <a:normAutofit/>
          </a:bodyPr>
          <a:lstStyle>
            <a:lvl1pPr algn="r">
              <a:buNone/>
              <a:defRPr lang="en-US" sz="1200" kern="1200" baseline="0" dirty="0">
                <a:solidFill>
                  <a:schemeClr val="bg1"/>
                </a:solidFill>
                <a:latin typeface="+mn-lt"/>
                <a:ea typeface="+mn-ea"/>
                <a:cs typeface="+mn-cs"/>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smtClean="0"/>
              <a:t>Click to edit Master text styles</a:t>
            </a:r>
          </a:p>
        </p:txBody>
      </p:sp>
      <p:sp>
        <p:nvSpPr>
          <p:cNvPr id="5" name="Date Placeholder 6"/>
          <p:cNvSpPr>
            <a:spLocks noGrp="1"/>
          </p:cNvSpPr>
          <p:nvPr>
            <p:ph type="dt" sz="half" idx="14"/>
          </p:nvPr>
        </p:nvSpPr>
        <p:spPr>
          <a:xfrm>
            <a:off x="0" y="6492878"/>
            <a:ext cx="1120140" cy="365125"/>
          </a:xfrm>
        </p:spPr>
        <p:txBody>
          <a:bodyPr/>
          <a:lstStyle>
            <a:lvl1pPr>
              <a:defRPr baseline="0" smtClean="0">
                <a:solidFill>
                  <a:schemeClr val="bg1"/>
                </a:solidFill>
              </a:defRPr>
            </a:lvl1pPr>
          </a:lstStyle>
          <a:p>
            <a:pPr>
              <a:defRPr/>
            </a:pPr>
            <a:fld id="{D40DBBE4-FCB5-4438-94F5-1F73A52D6E66}" type="datetime1">
              <a:rPr lang="en-US"/>
              <a:pPr>
                <a:defRPr/>
              </a:pPr>
              <a:t>11/20/2021</a:t>
            </a:fld>
            <a:endParaRPr lang="en-US"/>
          </a:p>
        </p:txBody>
      </p:sp>
      <p:sp>
        <p:nvSpPr>
          <p:cNvPr id="6" name="Footer Placeholder 7"/>
          <p:cNvSpPr>
            <a:spLocks noGrp="1"/>
          </p:cNvSpPr>
          <p:nvPr>
            <p:ph type="ftr" sz="quarter" idx="15"/>
          </p:nvPr>
        </p:nvSpPr>
        <p:spPr>
          <a:xfrm>
            <a:off x="4800600" y="6492878"/>
            <a:ext cx="3680460" cy="365125"/>
          </a:xfrm>
        </p:spPr>
        <p:txBody>
          <a:bodyPr/>
          <a:lstStyle>
            <a:lvl1pPr algn="l">
              <a:defRPr baseline="0" dirty="0">
                <a:solidFill>
                  <a:schemeClr val="bg1"/>
                </a:solidFill>
              </a:defRPr>
            </a:lvl1pPr>
          </a:lstStyle>
          <a:p>
            <a:pPr>
              <a:defRPr/>
            </a:pPr>
            <a:endParaRPr lang="en-US"/>
          </a:p>
        </p:txBody>
      </p:sp>
      <p:sp>
        <p:nvSpPr>
          <p:cNvPr id="7" name="Slide Number Placeholder 8"/>
          <p:cNvSpPr>
            <a:spLocks noGrp="1"/>
          </p:cNvSpPr>
          <p:nvPr>
            <p:ph type="sldNum" sz="quarter" idx="16"/>
          </p:nvPr>
        </p:nvSpPr>
        <p:spPr>
          <a:xfrm>
            <a:off x="8481060" y="6492878"/>
            <a:ext cx="1120140" cy="365125"/>
          </a:xfrm>
        </p:spPr>
        <p:txBody>
          <a:bodyPr/>
          <a:lstStyle>
            <a:lvl1pPr>
              <a:defRPr baseline="0">
                <a:solidFill>
                  <a:schemeClr val="bg1"/>
                </a:solidFill>
              </a:defRPr>
            </a:lvl1pPr>
          </a:lstStyle>
          <a:p>
            <a:pPr>
              <a:defRPr/>
            </a:pPr>
            <a:fld id="{A3ADA108-DD4C-4F80-A52F-DA44752AA430}" type="slidenum">
              <a:rPr lang="en-US"/>
              <a:pPr>
                <a:defRPr/>
              </a:pPr>
              <a:t>‹#›</a:t>
            </a:fld>
            <a:endParaRPr lang="en-US"/>
          </a:p>
        </p:txBody>
      </p:sp>
    </p:spTree>
    <p:extLst>
      <p:ext uri="{BB962C8B-B14F-4D97-AF65-F5344CB8AC3E}">
        <p14:creationId xmlns:p14="http://schemas.microsoft.com/office/powerpoint/2010/main" xmlns="" val="4198056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2" y="273050"/>
            <a:ext cx="315872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3803" y="273053"/>
            <a:ext cx="536734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62" y="1435103"/>
            <a:ext cx="315872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68B0E38-F5B9-4EC1-996D-A90C0E7CAA8D}" type="datetime1">
              <a:rPr lang="en-US"/>
              <a:pPr>
                <a:defRPr/>
              </a:pPr>
              <a:t>11/20/2021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8A4272-7602-470A-8FDC-A50EDADF2FF2}" type="slidenum">
              <a:rPr lang="en-US"/>
              <a:pPr>
                <a:defRPr/>
              </a:pPr>
              <a:t>‹#›</a:t>
            </a:fld>
            <a:endParaRPr lang="en-US"/>
          </a:p>
        </p:txBody>
      </p:sp>
    </p:spTree>
    <p:extLst>
      <p:ext uri="{BB962C8B-B14F-4D97-AF65-F5344CB8AC3E}">
        <p14:creationId xmlns:p14="http://schemas.microsoft.com/office/powerpoint/2010/main" xmlns="" val="167253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4800602"/>
            <a:ext cx="576072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902" y="612775"/>
            <a:ext cx="576072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881902" y="5367340"/>
            <a:ext cx="57607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F891BCD-34A6-44E4-AC63-BEEB8C776865}" type="datetime1">
              <a:rPr lang="en-US"/>
              <a:pPr>
                <a:defRPr/>
              </a:pPr>
              <a:t>11/20/2021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24C720-9ECB-4E43-8E0F-020AE534202A}" type="slidenum">
              <a:rPr lang="en-US"/>
              <a:pPr>
                <a:defRPr/>
              </a:pPr>
              <a:t>‹#›</a:t>
            </a:fld>
            <a:endParaRPr lang="en-US"/>
          </a:p>
        </p:txBody>
      </p:sp>
    </p:spTree>
    <p:extLst>
      <p:ext uri="{BB962C8B-B14F-4D97-AF65-F5344CB8AC3E}">
        <p14:creationId xmlns:p14="http://schemas.microsoft.com/office/powerpoint/2010/main" xmlns="" val="1414289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80060" y="274638"/>
            <a:ext cx="864108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80060" y="1600203"/>
            <a:ext cx="864108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80060" y="6356353"/>
            <a:ext cx="224028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298BDF5-1872-41D4-9608-A857086E2160}" type="datetime1">
              <a:rPr lang="en-US"/>
              <a:pPr>
                <a:defRPr/>
              </a:pPr>
              <a:t>11/20/2021</a:t>
            </a:fld>
            <a:endParaRPr lang="en-US"/>
          </a:p>
        </p:txBody>
      </p:sp>
      <p:sp>
        <p:nvSpPr>
          <p:cNvPr id="5" name="Footer Placeholder 4"/>
          <p:cNvSpPr>
            <a:spLocks noGrp="1"/>
          </p:cNvSpPr>
          <p:nvPr>
            <p:ph type="ftr" sz="quarter" idx="3"/>
          </p:nvPr>
        </p:nvSpPr>
        <p:spPr>
          <a:xfrm>
            <a:off x="3280410" y="6356353"/>
            <a:ext cx="304038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880860" y="6356353"/>
            <a:ext cx="224028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4746718-6EBA-4A11-914C-DA06A0FB053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0" r:id="rId3"/>
    <p:sldLayoutId id="2147483707" r:id="rId4"/>
    <p:sldLayoutId id="2147483708" r:id="rId5"/>
    <p:sldLayoutId id="2147483709" r:id="rId6"/>
    <p:sldLayoutId id="2147483710" r:id="rId7"/>
    <p:sldLayoutId id="2147483701" r:id="rId8"/>
    <p:sldLayoutId id="2147483702" r:id="rId9"/>
    <p:sldLayoutId id="2147483703" r:id="rId10"/>
    <p:sldLayoutId id="2147483704" r:id="rId11"/>
  </p:sldLayoutIdLst>
  <p:hf hdr="0" ft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eca.com.ve/hsclassweb/cs/Study%20Notes/MachineInstructionCycl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eca.com.ve/hsclassweb/cs/Study%20Notes/MachineInstructionCycl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eca.com.ve/hsclassweb/cs/Study%20Notes/MachineInstructionCycl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eca.com.ve/hsclassweb/cs/Study%20Notes/MachineInstructionCycl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eca.com.ve/hsclassweb/cs/Study%20Notes/MachineInstructionCycl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5"/>
          <p:cNvSpPr>
            <a:spLocks noGrp="1"/>
          </p:cNvSpPr>
          <p:nvPr>
            <p:ph type="ctrTitle"/>
          </p:nvPr>
        </p:nvSpPr>
        <p:spPr>
          <a:xfrm>
            <a:off x="560070" y="1143000"/>
            <a:ext cx="8161020" cy="3276600"/>
          </a:xfrm>
        </p:spPr>
        <p:txBody>
          <a:bodyPr/>
          <a:lstStyle/>
          <a:p>
            <a:pPr eaLnBrk="1" hangingPunct="1"/>
            <a:r>
              <a:rPr lang="en-US" dirty="0" smtClean="0"/>
              <a:t>Computer architecture</a:t>
            </a:r>
            <a:br>
              <a:rPr lang="en-US" dirty="0" smtClean="0"/>
            </a:br>
            <a:r>
              <a:rPr lang="en-US" dirty="0"/>
              <a:t> </a:t>
            </a:r>
            <a:r>
              <a:rPr lang="en-US" dirty="0" smtClean="0"/>
              <a:t>                                                 unit 1</a:t>
            </a:r>
          </a:p>
        </p:txBody>
      </p:sp>
      <p:sp>
        <p:nvSpPr>
          <p:cNvPr id="4" name="Date Placeholder 3"/>
          <p:cNvSpPr>
            <a:spLocks noGrp="1"/>
          </p:cNvSpPr>
          <p:nvPr>
            <p:ph type="dt" sz="quarter" idx="10"/>
          </p:nvPr>
        </p:nvSpPr>
        <p:spPr/>
        <p:txBody>
          <a:bodyPr/>
          <a:lstStyle/>
          <a:p>
            <a:pPr>
              <a:defRPr/>
            </a:pPr>
            <a:fld id="{1702F06A-FBAC-4674-A4FF-E5E53A43E4E5}" type="datetime1">
              <a:rPr lang="en-US"/>
              <a:pPr>
                <a:defRPr/>
              </a:pPr>
              <a:t>11/20/2021</a:t>
            </a:fld>
            <a:endParaRPr lang="en-US"/>
          </a:p>
        </p:txBody>
      </p:sp>
      <p:sp>
        <p:nvSpPr>
          <p:cNvPr id="5" name="Slide Number Placeholder 4"/>
          <p:cNvSpPr>
            <a:spLocks noGrp="1"/>
          </p:cNvSpPr>
          <p:nvPr>
            <p:ph type="sldNum" sz="quarter" idx="12"/>
          </p:nvPr>
        </p:nvSpPr>
        <p:spPr/>
        <p:txBody>
          <a:bodyPr/>
          <a:lstStyle/>
          <a:p>
            <a:pPr>
              <a:defRPr/>
            </a:pPr>
            <a:fld id="{FFC4729E-9060-4737-88FB-101FAD801D45}"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2485693881"/>
              </p:ext>
            </p:extLst>
          </p:nvPr>
        </p:nvGraphicFramePr>
        <p:xfrm>
          <a:off x="4720590" y="5105400"/>
          <a:ext cx="4720590" cy="914400"/>
        </p:xfrm>
        <a:graphic>
          <a:graphicData uri="http://schemas.openxmlformats.org/drawingml/2006/table">
            <a:tbl>
              <a:tblPr firstRow="1" bandRow="1">
                <a:tableStyleId>{5C22544A-7EE6-4342-B048-85BDC9FD1C3A}</a:tableStyleId>
              </a:tblPr>
              <a:tblGrid>
                <a:gridCol w="4720590"/>
              </a:tblGrid>
              <a:tr h="914400">
                <a:tc>
                  <a:txBody>
                    <a:bodyPr/>
                    <a:lstStyle/>
                    <a:p>
                      <a:r>
                        <a:rPr lang="en-US" sz="1800" dirty="0" smtClean="0"/>
                        <a:t>Presented By:</a:t>
                      </a:r>
                    </a:p>
                    <a:p>
                      <a:r>
                        <a:rPr lang="en-US" sz="1800" dirty="0" smtClean="0"/>
                        <a:t>SANTOSH</a:t>
                      </a:r>
                      <a:r>
                        <a:rPr lang="en-US" sz="1800" baseline="0" dirty="0" smtClean="0"/>
                        <a:t> PRASAD GUPTA</a:t>
                      </a:r>
                      <a:endParaRPr lang="en-US" sz="1800" dirty="0"/>
                    </a:p>
                  </a:txBody>
                  <a:tcPr marL="96012" marR="96012"/>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2"/>
          <p:cNvSpPr>
            <a:spLocks noGrp="1"/>
          </p:cNvSpPr>
          <p:nvPr>
            <p:ph type="title"/>
          </p:nvPr>
        </p:nvSpPr>
        <p:spPr/>
        <p:txBody>
          <a:bodyPr/>
          <a:lstStyle/>
          <a:p>
            <a:pPr marL="182563" eaLnBrk="1" hangingPunct="1"/>
            <a:r>
              <a:rPr lang="en-US" sz="2000" dirty="0" err="1" smtClean="0">
                <a:latin typeface="Times New Roman" panose="02020603050405020304" pitchFamily="18" charset="0"/>
                <a:cs typeface="Times New Roman" panose="02020603050405020304" pitchFamily="18" charset="0"/>
              </a:rPr>
              <a:t>Cont</a:t>
            </a:r>
            <a:r>
              <a:rPr lang="en-US" sz="2000" dirty="0" smtClean="0">
                <a:latin typeface="Times New Roman" panose="02020603050405020304" pitchFamily="18" charset="0"/>
                <a:cs typeface="Times New Roman" panose="02020603050405020304" pitchFamily="18" charset="0"/>
              </a:rPr>
              <a:t>…</a:t>
            </a:r>
          </a:p>
        </p:txBody>
      </p:sp>
      <p:sp>
        <p:nvSpPr>
          <p:cNvPr id="4" name="Date Placeholder 3"/>
          <p:cNvSpPr>
            <a:spLocks noGrp="1"/>
          </p:cNvSpPr>
          <p:nvPr>
            <p:ph type="dt" sz="quarter" idx="10"/>
          </p:nvPr>
        </p:nvSpPr>
        <p:spPr/>
        <p:txBody>
          <a:bodyPr/>
          <a:lstStyle/>
          <a:p>
            <a:pPr>
              <a:defRPr/>
            </a:pPr>
            <a:fld id="{3F5A4676-2055-41F4-9C80-00CD9ABAE833}" type="datetime1">
              <a:rPr lang="en-US"/>
              <a:pPr>
                <a:defRPr/>
              </a:pPr>
              <a:t>11/20/2021</a:t>
            </a:fld>
            <a:endParaRPr lang="en-US"/>
          </a:p>
        </p:txBody>
      </p:sp>
      <p:sp>
        <p:nvSpPr>
          <p:cNvPr id="5" name="Slide Number Placeholder 4"/>
          <p:cNvSpPr>
            <a:spLocks noGrp="1"/>
          </p:cNvSpPr>
          <p:nvPr>
            <p:ph type="sldNum" sz="quarter" idx="12"/>
          </p:nvPr>
        </p:nvSpPr>
        <p:spPr/>
        <p:txBody>
          <a:bodyPr/>
          <a:lstStyle/>
          <a:p>
            <a:pPr>
              <a:defRPr/>
            </a:pPr>
            <a:fld id="{7B2EAA1A-286E-4091-B6A4-5F2F22D062B7}" type="slidenum">
              <a:rPr lang="en-US" smtClean="0"/>
              <a:pPr>
                <a:defRPr/>
              </a:pPr>
              <a:t>10</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xmlns="" val="498273751"/>
              </p:ext>
            </p:extLst>
          </p:nvPr>
        </p:nvGraphicFramePr>
        <p:xfrm>
          <a:off x="1040130" y="1371601"/>
          <a:ext cx="7646672" cy="4914172"/>
        </p:xfrm>
        <a:graphic>
          <a:graphicData uri="http://schemas.openxmlformats.org/drawingml/2006/table">
            <a:tbl>
              <a:tblPr/>
              <a:tblGrid>
                <a:gridCol w="1911668"/>
                <a:gridCol w="1911668"/>
                <a:gridCol w="1911668"/>
                <a:gridCol w="1911668"/>
              </a:tblGrid>
              <a:tr h="338275">
                <a:tc>
                  <a:txBody>
                    <a:bodyPr/>
                    <a:lstStyle/>
                    <a:p>
                      <a:r>
                        <a:rPr lang="en-US" sz="1600" b="1" dirty="0">
                          <a:latin typeface="Times New Roman" panose="02020603050405020304" pitchFamily="18" charset="0"/>
                          <a:cs typeface="Times New Roman" panose="02020603050405020304" pitchFamily="18" charset="0"/>
                        </a:rPr>
                        <a:t>Register</a:t>
                      </a:r>
                    </a:p>
                  </a:txBody>
                  <a:tcPr marL="83373" marR="83373" marT="39701" marB="39701" anchor="ctr">
                    <a:lnL>
                      <a:noFill/>
                    </a:lnL>
                    <a:lnR>
                      <a:noFill/>
                    </a:lnR>
                    <a:lnT>
                      <a:noFill/>
                    </a:lnT>
                    <a:lnB>
                      <a:noFill/>
                    </a:lnB>
                  </a:tcPr>
                </a:tc>
                <a:tc>
                  <a:txBody>
                    <a:bodyPr/>
                    <a:lstStyle/>
                    <a:p>
                      <a:r>
                        <a:rPr lang="en-US" sz="1600" b="1" dirty="0">
                          <a:latin typeface="Times New Roman" panose="02020603050405020304" pitchFamily="18" charset="0"/>
                          <a:cs typeface="Times New Roman" panose="02020603050405020304" pitchFamily="18" charset="0"/>
                        </a:rPr>
                        <a:t>Symbol</a:t>
                      </a:r>
                    </a:p>
                  </a:txBody>
                  <a:tcPr marL="83373" marR="83373" marT="39701" marB="39701" anchor="ctr">
                    <a:lnL>
                      <a:noFill/>
                    </a:lnL>
                    <a:lnR>
                      <a:noFill/>
                    </a:lnR>
                    <a:lnT>
                      <a:noFill/>
                    </a:lnT>
                    <a:lnB>
                      <a:noFill/>
                    </a:lnB>
                  </a:tcPr>
                </a:tc>
                <a:tc>
                  <a:txBody>
                    <a:bodyPr/>
                    <a:lstStyle/>
                    <a:p>
                      <a:r>
                        <a:rPr lang="en-US" sz="1600" b="1" dirty="0">
                          <a:latin typeface="Times New Roman" panose="02020603050405020304" pitchFamily="18" charset="0"/>
                          <a:cs typeface="Times New Roman" panose="02020603050405020304" pitchFamily="18" charset="0"/>
                        </a:rPr>
                        <a:t>Number of bits</a:t>
                      </a:r>
                    </a:p>
                  </a:txBody>
                  <a:tcPr marL="83373" marR="83373" marT="39701" marB="39701" anchor="ctr">
                    <a:lnL>
                      <a:noFill/>
                    </a:lnL>
                    <a:lnR>
                      <a:noFill/>
                    </a:lnR>
                    <a:lnT>
                      <a:noFill/>
                    </a:lnT>
                    <a:lnB>
                      <a:noFill/>
                    </a:lnB>
                  </a:tcPr>
                </a:tc>
                <a:tc>
                  <a:txBody>
                    <a:bodyPr/>
                    <a:lstStyle/>
                    <a:p>
                      <a:r>
                        <a:rPr lang="en-US" sz="1600" b="1">
                          <a:latin typeface="Times New Roman" panose="02020603050405020304" pitchFamily="18" charset="0"/>
                          <a:cs typeface="Times New Roman" panose="02020603050405020304" pitchFamily="18" charset="0"/>
                        </a:rPr>
                        <a:t>Function</a:t>
                      </a:r>
                    </a:p>
                  </a:txBody>
                  <a:tcPr marL="83373" marR="83373" marT="39701" marB="39701" anchor="ctr">
                    <a:lnL>
                      <a:noFill/>
                    </a:lnL>
                    <a:lnR>
                      <a:noFill/>
                    </a:lnR>
                    <a:lnT>
                      <a:noFill/>
                    </a:lnT>
                    <a:lnB>
                      <a:noFill/>
                    </a:lnB>
                  </a:tcPr>
                </a:tc>
              </a:tr>
              <a:tr h="483407">
                <a:tc>
                  <a:txBody>
                    <a:bodyPr/>
                    <a:lstStyle/>
                    <a:p>
                      <a:r>
                        <a:rPr lang="en-US" sz="1600" b="1" dirty="0">
                          <a:latin typeface="Times New Roman" panose="02020603050405020304" pitchFamily="18" charset="0"/>
                          <a:cs typeface="Times New Roman" panose="02020603050405020304" pitchFamily="18" charset="0"/>
                        </a:rPr>
                        <a:t>Data register</a:t>
                      </a:r>
                    </a:p>
                  </a:txBody>
                  <a:tcPr marL="83373" marR="83373" marT="39701" marB="39701" anchor="ctr">
                    <a:lnL>
                      <a:noFill/>
                    </a:lnL>
                    <a:lnR>
                      <a:noFill/>
                    </a:lnR>
                    <a:lnT>
                      <a:noFill/>
                    </a:lnT>
                    <a:lnB>
                      <a:noFill/>
                    </a:lnB>
                  </a:tcPr>
                </a:tc>
                <a:tc>
                  <a:txBody>
                    <a:bodyPr/>
                    <a:lstStyle/>
                    <a:p>
                      <a:r>
                        <a:rPr lang="en-US" sz="1600" b="1">
                          <a:latin typeface="Times New Roman" panose="02020603050405020304" pitchFamily="18" charset="0"/>
                          <a:cs typeface="Times New Roman" panose="02020603050405020304" pitchFamily="18" charset="0"/>
                        </a:rPr>
                        <a:t>DR</a:t>
                      </a:r>
                    </a:p>
                  </a:txBody>
                  <a:tcPr marL="83373" marR="83373" marT="39701" marB="39701" anchor="ctr">
                    <a:lnL>
                      <a:noFill/>
                    </a:lnL>
                    <a:lnR>
                      <a:noFill/>
                    </a:lnR>
                    <a:lnT>
                      <a:noFill/>
                    </a:lnT>
                    <a:lnB>
                      <a:noFill/>
                    </a:lnB>
                  </a:tcPr>
                </a:tc>
                <a:tc>
                  <a:txBody>
                    <a:bodyPr/>
                    <a:lstStyle/>
                    <a:p>
                      <a:r>
                        <a:rPr lang="en-US" sz="1600" b="1">
                          <a:latin typeface="Times New Roman" panose="02020603050405020304" pitchFamily="18" charset="0"/>
                          <a:cs typeface="Times New Roman" panose="02020603050405020304" pitchFamily="18" charset="0"/>
                        </a:rPr>
                        <a:t>16</a:t>
                      </a:r>
                    </a:p>
                  </a:txBody>
                  <a:tcPr marL="83373" marR="83373" marT="39701" marB="39701" anchor="ctr">
                    <a:lnL>
                      <a:noFill/>
                    </a:lnL>
                    <a:lnR>
                      <a:noFill/>
                    </a:lnR>
                    <a:lnT>
                      <a:noFill/>
                    </a:lnT>
                    <a:lnB>
                      <a:noFill/>
                    </a:lnB>
                  </a:tcPr>
                </a:tc>
                <a:tc>
                  <a:txBody>
                    <a:bodyPr/>
                    <a:lstStyle/>
                    <a:p>
                      <a:r>
                        <a:rPr lang="en-US" sz="1600" b="1">
                          <a:latin typeface="Times New Roman" panose="02020603050405020304" pitchFamily="18" charset="0"/>
                          <a:cs typeface="Times New Roman" panose="02020603050405020304" pitchFamily="18" charset="0"/>
                        </a:rPr>
                        <a:t>Holds memory operand</a:t>
                      </a:r>
                    </a:p>
                  </a:txBody>
                  <a:tcPr marL="83373" marR="83373" marT="39701" marB="39701" anchor="ctr">
                    <a:lnL>
                      <a:noFill/>
                    </a:lnL>
                    <a:lnR>
                      <a:noFill/>
                    </a:lnR>
                    <a:lnT>
                      <a:noFill/>
                    </a:lnT>
                    <a:lnB>
                      <a:noFill/>
                    </a:lnB>
                  </a:tcPr>
                </a:tc>
              </a:tr>
              <a:tr h="628540">
                <a:tc>
                  <a:txBody>
                    <a:bodyPr/>
                    <a:lstStyle/>
                    <a:p>
                      <a:r>
                        <a:rPr lang="en-US" sz="1600" b="1" dirty="0">
                          <a:latin typeface="Times New Roman" panose="02020603050405020304" pitchFamily="18" charset="0"/>
                          <a:cs typeface="Times New Roman" panose="02020603050405020304" pitchFamily="18" charset="0"/>
                        </a:rPr>
                        <a:t>Address register</a:t>
                      </a:r>
                    </a:p>
                  </a:txBody>
                  <a:tcPr marL="83373" marR="83373" marT="39701" marB="39701" anchor="ctr">
                    <a:lnL>
                      <a:noFill/>
                    </a:lnL>
                    <a:lnR>
                      <a:noFill/>
                    </a:lnR>
                    <a:lnT>
                      <a:noFill/>
                    </a:lnT>
                    <a:lnB>
                      <a:noFill/>
                    </a:lnB>
                  </a:tcPr>
                </a:tc>
                <a:tc>
                  <a:txBody>
                    <a:bodyPr/>
                    <a:lstStyle/>
                    <a:p>
                      <a:r>
                        <a:rPr lang="en-US" sz="1600" b="1">
                          <a:latin typeface="Times New Roman" panose="02020603050405020304" pitchFamily="18" charset="0"/>
                          <a:cs typeface="Times New Roman" panose="02020603050405020304" pitchFamily="18" charset="0"/>
                        </a:rPr>
                        <a:t>AR</a:t>
                      </a:r>
                    </a:p>
                  </a:txBody>
                  <a:tcPr marL="83373" marR="83373" marT="39701" marB="39701" anchor="ctr">
                    <a:lnL>
                      <a:noFill/>
                    </a:lnL>
                    <a:lnR>
                      <a:noFill/>
                    </a:lnR>
                    <a:lnT>
                      <a:noFill/>
                    </a:lnT>
                    <a:lnB>
                      <a:noFill/>
                    </a:lnB>
                  </a:tcPr>
                </a:tc>
                <a:tc>
                  <a:txBody>
                    <a:bodyPr/>
                    <a:lstStyle/>
                    <a:p>
                      <a:r>
                        <a:rPr lang="en-US" sz="1600" b="1">
                          <a:latin typeface="Times New Roman" panose="02020603050405020304" pitchFamily="18" charset="0"/>
                          <a:cs typeface="Times New Roman" panose="02020603050405020304" pitchFamily="18" charset="0"/>
                        </a:rPr>
                        <a:t>12</a:t>
                      </a:r>
                    </a:p>
                  </a:txBody>
                  <a:tcPr marL="83373" marR="83373" marT="39701" marB="39701" anchor="ctr">
                    <a:lnL>
                      <a:noFill/>
                    </a:lnL>
                    <a:lnR>
                      <a:noFill/>
                    </a:lnR>
                    <a:lnT>
                      <a:noFill/>
                    </a:lnT>
                    <a:lnB>
                      <a:noFill/>
                    </a:lnB>
                  </a:tcPr>
                </a:tc>
                <a:tc>
                  <a:txBody>
                    <a:bodyPr/>
                    <a:lstStyle/>
                    <a:p>
                      <a:r>
                        <a:rPr lang="en-US" sz="1600" b="1">
                          <a:latin typeface="Times New Roman" panose="02020603050405020304" pitchFamily="18" charset="0"/>
                          <a:cs typeface="Times New Roman" panose="02020603050405020304" pitchFamily="18" charset="0"/>
                        </a:rPr>
                        <a:t>Holds address for the memory</a:t>
                      </a:r>
                    </a:p>
                  </a:txBody>
                  <a:tcPr marL="83373" marR="83373" marT="39701" marB="39701" anchor="ctr">
                    <a:lnL>
                      <a:noFill/>
                    </a:lnL>
                    <a:lnR>
                      <a:noFill/>
                    </a:lnR>
                    <a:lnT>
                      <a:noFill/>
                    </a:lnT>
                    <a:lnB>
                      <a:noFill/>
                    </a:lnB>
                  </a:tcPr>
                </a:tc>
              </a:tr>
              <a:tr h="338275">
                <a:tc>
                  <a:txBody>
                    <a:bodyPr/>
                    <a:lstStyle/>
                    <a:p>
                      <a:r>
                        <a:rPr lang="en-US" sz="1600" b="1" dirty="0">
                          <a:latin typeface="Times New Roman" panose="02020603050405020304" pitchFamily="18" charset="0"/>
                          <a:cs typeface="Times New Roman" panose="02020603050405020304" pitchFamily="18" charset="0"/>
                        </a:rPr>
                        <a:t>Accumulator</a:t>
                      </a:r>
                    </a:p>
                  </a:txBody>
                  <a:tcPr marL="83373" marR="83373" marT="39701" marB="39701" anchor="ctr">
                    <a:lnL>
                      <a:noFill/>
                    </a:lnL>
                    <a:lnR>
                      <a:noFill/>
                    </a:lnR>
                    <a:lnT>
                      <a:noFill/>
                    </a:lnT>
                    <a:lnB>
                      <a:noFill/>
                    </a:lnB>
                  </a:tcPr>
                </a:tc>
                <a:tc>
                  <a:txBody>
                    <a:bodyPr/>
                    <a:lstStyle/>
                    <a:p>
                      <a:r>
                        <a:rPr lang="en-US" sz="1600" b="1" dirty="0">
                          <a:latin typeface="Times New Roman" panose="02020603050405020304" pitchFamily="18" charset="0"/>
                          <a:cs typeface="Times New Roman" panose="02020603050405020304" pitchFamily="18" charset="0"/>
                        </a:rPr>
                        <a:t>AC</a:t>
                      </a:r>
                    </a:p>
                  </a:txBody>
                  <a:tcPr marL="83373" marR="83373" marT="39701" marB="39701" anchor="ctr">
                    <a:lnL>
                      <a:noFill/>
                    </a:lnL>
                    <a:lnR>
                      <a:noFill/>
                    </a:lnR>
                    <a:lnT>
                      <a:noFill/>
                    </a:lnT>
                    <a:lnB>
                      <a:noFill/>
                    </a:lnB>
                  </a:tcPr>
                </a:tc>
                <a:tc>
                  <a:txBody>
                    <a:bodyPr/>
                    <a:lstStyle/>
                    <a:p>
                      <a:r>
                        <a:rPr lang="en-US" sz="1600" b="1">
                          <a:latin typeface="Times New Roman" panose="02020603050405020304" pitchFamily="18" charset="0"/>
                          <a:cs typeface="Times New Roman" panose="02020603050405020304" pitchFamily="18" charset="0"/>
                        </a:rPr>
                        <a:t>16</a:t>
                      </a:r>
                    </a:p>
                  </a:txBody>
                  <a:tcPr marL="83373" marR="83373" marT="39701" marB="39701" anchor="ctr">
                    <a:lnL>
                      <a:noFill/>
                    </a:lnL>
                    <a:lnR>
                      <a:noFill/>
                    </a:lnR>
                    <a:lnT>
                      <a:noFill/>
                    </a:lnT>
                    <a:lnB>
                      <a:noFill/>
                    </a:lnB>
                  </a:tcPr>
                </a:tc>
                <a:tc>
                  <a:txBody>
                    <a:bodyPr/>
                    <a:lstStyle/>
                    <a:p>
                      <a:r>
                        <a:rPr lang="en-US" sz="1600" b="1">
                          <a:latin typeface="Times New Roman" panose="02020603050405020304" pitchFamily="18" charset="0"/>
                          <a:cs typeface="Times New Roman" panose="02020603050405020304" pitchFamily="18" charset="0"/>
                        </a:rPr>
                        <a:t>Processor register</a:t>
                      </a:r>
                    </a:p>
                  </a:txBody>
                  <a:tcPr marL="83373" marR="83373" marT="39701" marB="39701" anchor="ctr">
                    <a:lnL>
                      <a:noFill/>
                    </a:lnL>
                    <a:lnR>
                      <a:noFill/>
                    </a:lnR>
                    <a:lnT>
                      <a:noFill/>
                    </a:lnT>
                    <a:lnB>
                      <a:noFill/>
                    </a:lnB>
                  </a:tcPr>
                </a:tc>
              </a:tr>
              <a:tr h="483407">
                <a:tc>
                  <a:txBody>
                    <a:bodyPr/>
                    <a:lstStyle/>
                    <a:p>
                      <a:r>
                        <a:rPr lang="en-US" sz="1600" b="1" dirty="0">
                          <a:latin typeface="Times New Roman" panose="02020603050405020304" pitchFamily="18" charset="0"/>
                          <a:cs typeface="Times New Roman" panose="02020603050405020304" pitchFamily="18" charset="0"/>
                        </a:rPr>
                        <a:t>Instruction register</a:t>
                      </a:r>
                    </a:p>
                  </a:txBody>
                  <a:tcPr marL="83373" marR="83373" marT="39701" marB="39701" anchor="ctr">
                    <a:lnL>
                      <a:noFill/>
                    </a:lnL>
                    <a:lnR>
                      <a:noFill/>
                    </a:lnR>
                    <a:lnT>
                      <a:noFill/>
                    </a:lnT>
                    <a:lnB>
                      <a:noFill/>
                    </a:lnB>
                  </a:tcPr>
                </a:tc>
                <a:tc>
                  <a:txBody>
                    <a:bodyPr/>
                    <a:lstStyle/>
                    <a:p>
                      <a:r>
                        <a:rPr lang="en-US" sz="1600" b="1" dirty="0">
                          <a:latin typeface="Times New Roman" panose="02020603050405020304" pitchFamily="18" charset="0"/>
                          <a:cs typeface="Times New Roman" panose="02020603050405020304" pitchFamily="18" charset="0"/>
                        </a:rPr>
                        <a:t>IR</a:t>
                      </a:r>
                    </a:p>
                  </a:txBody>
                  <a:tcPr marL="83373" marR="83373" marT="39701" marB="39701" anchor="ctr">
                    <a:lnL>
                      <a:noFill/>
                    </a:lnL>
                    <a:lnR>
                      <a:noFill/>
                    </a:lnR>
                    <a:lnT>
                      <a:noFill/>
                    </a:lnT>
                    <a:lnB>
                      <a:noFill/>
                    </a:lnB>
                  </a:tcPr>
                </a:tc>
                <a:tc>
                  <a:txBody>
                    <a:bodyPr/>
                    <a:lstStyle/>
                    <a:p>
                      <a:r>
                        <a:rPr lang="en-US" sz="1600" b="1">
                          <a:latin typeface="Times New Roman" panose="02020603050405020304" pitchFamily="18" charset="0"/>
                          <a:cs typeface="Times New Roman" panose="02020603050405020304" pitchFamily="18" charset="0"/>
                        </a:rPr>
                        <a:t>16</a:t>
                      </a:r>
                    </a:p>
                  </a:txBody>
                  <a:tcPr marL="83373" marR="83373" marT="39701" marB="39701" anchor="ctr">
                    <a:lnL>
                      <a:noFill/>
                    </a:lnL>
                    <a:lnR>
                      <a:noFill/>
                    </a:lnR>
                    <a:lnT>
                      <a:noFill/>
                    </a:lnT>
                    <a:lnB>
                      <a:noFill/>
                    </a:lnB>
                  </a:tcPr>
                </a:tc>
                <a:tc>
                  <a:txBody>
                    <a:bodyPr/>
                    <a:lstStyle/>
                    <a:p>
                      <a:r>
                        <a:rPr lang="en-US" sz="1600" b="1">
                          <a:latin typeface="Times New Roman" panose="02020603050405020304" pitchFamily="18" charset="0"/>
                          <a:cs typeface="Times New Roman" panose="02020603050405020304" pitchFamily="18" charset="0"/>
                        </a:rPr>
                        <a:t>Holds instruction code</a:t>
                      </a:r>
                    </a:p>
                  </a:txBody>
                  <a:tcPr marL="83373" marR="83373" marT="39701" marB="39701" anchor="ctr">
                    <a:lnL>
                      <a:noFill/>
                    </a:lnL>
                    <a:lnR>
                      <a:noFill/>
                    </a:lnR>
                    <a:lnT>
                      <a:noFill/>
                    </a:lnT>
                    <a:lnB>
                      <a:noFill/>
                    </a:lnB>
                  </a:tcPr>
                </a:tc>
              </a:tr>
              <a:tr h="773672">
                <a:tc>
                  <a:txBody>
                    <a:bodyPr/>
                    <a:lstStyle/>
                    <a:p>
                      <a:r>
                        <a:rPr lang="en-US" sz="1600" b="1">
                          <a:latin typeface="Times New Roman" panose="02020603050405020304" pitchFamily="18" charset="0"/>
                          <a:cs typeface="Times New Roman" panose="02020603050405020304" pitchFamily="18" charset="0"/>
                        </a:rPr>
                        <a:t>Program counter</a:t>
                      </a:r>
                    </a:p>
                  </a:txBody>
                  <a:tcPr marL="83373" marR="83373" marT="39701" marB="39701" anchor="ctr">
                    <a:lnL>
                      <a:noFill/>
                    </a:lnL>
                    <a:lnR>
                      <a:noFill/>
                    </a:lnR>
                    <a:lnT>
                      <a:noFill/>
                    </a:lnT>
                    <a:lnB>
                      <a:noFill/>
                    </a:lnB>
                  </a:tcPr>
                </a:tc>
                <a:tc>
                  <a:txBody>
                    <a:bodyPr/>
                    <a:lstStyle/>
                    <a:p>
                      <a:r>
                        <a:rPr lang="en-US" sz="1600" b="1" dirty="0">
                          <a:latin typeface="Times New Roman" panose="02020603050405020304" pitchFamily="18" charset="0"/>
                          <a:cs typeface="Times New Roman" panose="02020603050405020304" pitchFamily="18" charset="0"/>
                        </a:rPr>
                        <a:t>PC</a:t>
                      </a:r>
                    </a:p>
                  </a:txBody>
                  <a:tcPr marL="83373" marR="83373" marT="39701" marB="39701" anchor="ctr">
                    <a:lnL>
                      <a:noFill/>
                    </a:lnL>
                    <a:lnR>
                      <a:noFill/>
                    </a:lnR>
                    <a:lnT>
                      <a:noFill/>
                    </a:lnT>
                    <a:lnB>
                      <a:noFill/>
                    </a:lnB>
                  </a:tcPr>
                </a:tc>
                <a:tc>
                  <a:txBody>
                    <a:bodyPr/>
                    <a:lstStyle/>
                    <a:p>
                      <a:r>
                        <a:rPr lang="en-US" sz="1600" b="1">
                          <a:latin typeface="Times New Roman" panose="02020603050405020304" pitchFamily="18" charset="0"/>
                          <a:cs typeface="Times New Roman" panose="02020603050405020304" pitchFamily="18" charset="0"/>
                        </a:rPr>
                        <a:t>12</a:t>
                      </a:r>
                    </a:p>
                  </a:txBody>
                  <a:tcPr marL="83373" marR="83373" marT="39701" marB="39701" anchor="ctr">
                    <a:lnL>
                      <a:noFill/>
                    </a:lnL>
                    <a:lnR>
                      <a:noFill/>
                    </a:lnR>
                    <a:lnT>
                      <a:noFill/>
                    </a:lnT>
                    <a:lnB>
                      <a:noFill/>
                    </a:lnB>
                  </a:tcPr>
                </a:tc>
                <a:tc>
                  <a:txBody>
                    <a:bodyPr/>
                    <a:lstStyle/>
                    <a:p>
                      <a:r>
                        <a:rPr lang="en-US" sz="1600" b="1" dirty="0">
                          <a:latin typeface="Times New Roman" panose="02020603050405020304" pitchFamily="18" charset="0"/>
                          <a:cs typeface="Times New Roman" panose="02020603050405020304" pitchFamily="18" charset="0"/>
                        </a:rPr>
                        <a:t>Holds address of the instruction</a:t>
                      </a:r>
                    </a:p>
                  </a:txBody>
                  <a:tcPr marL="83373" marR="83373" marT="39701" marB="39701" anchor="ctr">
                    <a:lnL>
                      <a:noFill/>
                    </a:lnL>
                    <a:lnR>
                      <a:noFill/>
                    </a:lnR>
                    <a:lnT>
                      <a:noFill/>
                    </a:lnT>
                    <a:lnB>
                      <a:noFill/>
                    </a:lnB>
                  </a:tcPr>
                </a:tc>
              </a:tr>
              <a:tr h="483407">
                <a:tc>
                  <a:txBody>
                    <a:bodyPr/>
                    <a:lstStyle/>
                    <a:p>
                      <a:r>
                        <a:rPr lang="en-US" sz="1600" b="1">
                          <a:latin typeface="Times New Roman" panose="02020603050405020304" pitchFamily="18" charset="0"/>
                          <a:cs typeface="Times New Roman" panose="02020603050405020304" pitchFamily="18" charset="0"/>
                        </a:rPr>
                        <a:t>Temporary register</a:t>
                      </a:r>
                    </a:p>
                  </a:txBody>
                  <a:tcPr marL="83373" marR="83373" marT="39701" marB="39701" anchor="ctr">
                    <a:lnL>
                      <a:noFill/>
                    </a:lnL>
                    <a:lnR>
                      <a:noFill/>
                    </a:lnR>
                    <a:lnT>
                      <a:noFill/>
                    </a:lnT>
                    <a:lnB>
                      <a:noFill/>
                    </a:lnB>
                  </a:tcPr>
                </a:tc>
                <a:tc>
                  <a:txBody>
                    <a:bodyPr/>
                    <a:lstStyle/>
                    <a:p>
                      <a:r>
                        <a:rPr lang="en-US" sz="1600" b="1" dirty="0">
                          <a:latin typeface="Times New Roman" panose="02020603050405020304" pitchFamily="18" charset="0"/>
                          <a:cs typeface="Times New Roman" panose="02020603050405020304" pitchFamily="18" charset="0"/>
                        </a:rPr>
                        <a:t>TR</a:t>
                      </a:r>
                    </a:p>
                  </a:txBody>
                  <a:tcPr marL="83373" marR="83373" marT="39701" marB="39701" anchor="ctr">
                    <a:lnL>
                      <a:noFill/>
                    </a:lnL>
                    <a:lnR>
                      <a:noFill/>
                    </a:lnR>
                    <a:lnT>
                      <a:noFill/>
                    </a:lnT>
                    <a:lnB>
                      <a:noFill/>
                    </a:lnB>
                  </a:tcPr>
                </a:tc>
                <a:tc>
                  <a:txBody>
                    <a:bodyPr/>
                    <a:lstStyle/>
                    <a:p>
                      <a:r>
                        <a:rPr lang="en-US" sz="1600" b="1" dirty="0">
                          <a:latin typeface="Times New Roman" panose="02020603050405020304" pitchFamily="18" charset="0"/>
                          <a:cs typeface="Times New Roman" panose="02020603050405020304" pitchFamily="18" charset="0"/>
                        </a:rPr>
                        <a:t>16</a:t>
                      </a:r>
                    </a:p>
                  </a:txBody>
                  <a:tcPr marL="83373" marR="83373" marT="39701" marB="39701" anchor="ctr">
                    <a:lnL>
                      <a:noFill/>
                    </a:lnL>
                    <a:lnR>
                      <a:noFill/>
                    </a:lnR>
                    <a:lnT>
                      <a:noFill/>
                    </a:lnT>
                    <a:lnB>
                      <a:noFill/>
                    </a:lnB>
                  </a:tcPr>
                </a:tc>
                <a:tc>
                  <a:txBody>
                    <a:bodyPr/>
                    <a:lstStyle/>
                    <a:p>
                      <a:r>
                        <a:rPr lang="en-US" sz="1600" b="1">
                          <a:latin typeface="Times New Roman" panose="02020603050405020304" pitchFamily="18" charset="0"/>
                          <a:cs typeface="Times New Roman" panose="02020603050405020304" pitchFamily="18" charset="0"/>
                        </a:rPr>
                        <a:t>Holds temporary data</a:t>
                      </a:r>
                    </a:p>
                  </a:txBody>
                  <a:tcPr marL="83373" marR="83373" marT="39701" marB="39701" anchor="ctr">
                    <a:lnL>
                      <a:noFill/>
                    </a:lnL>
                    <a:lnR>
                      <a:noFill/>
                    </a:lnR>
                    <a:lnT>
                      <a:noFill/>
                    </a:lnT>
                    <a:lnB>
                      <a:noFill/>
                    </a:lnB>
                  </a:tcPr>
                </a:tc>
              </a:tr>
              <a:tr h="483407">
                <a:tc>
                  <a:txBody>
                    <a:bodyPr/>
                    <a:lstStyle/>
                    <a:p>
                      <a:r>
                        <a:rPr lang="en-US" sz="1600" b="1">
                          <a:latin typeface="Times New Roman" panose="02020603050405020304" pitchFamily="18" charset="0"/>
                          <a:cs typeface="Times New Roman" panose="02020603050405020304" pitchFamily="18" charset="0"/>
                        </a:rPr>
                        <a:t>Input register</a:t>
                      </a:r>
                    </a:p>
                  </a:txBody>
                  <a:tcPr marL="83373" marR="83373" marT="39701" marB="39701" anchor="ctr">
                    <a:lnL>
                      <a:noFill/>
                    </a:lnL>
                    <a:lnR>
                      <a:noFill/>
                    </a:lnR>
                    <a:lnT>
                      <a:noFill/>
                    </a:lnT>
                    <a:lnB>
                      <a:noFill/>
                    </a:lnB>
                  </a:tcPr>
                </a:tc>
                <a:tc>
                  <a:txBody>
                    <a:bodyPr/>
                    <a:lstStyle/>
                    <a:p>
                      <a:r>
                        <a:rPr lang="en-US" sz="1600" b="1" dirty="0">
                          <a:latin typeface="Times New Roman" panose="02020603050405020304" pitchFamily="18" charset="0"/>
                          <a:cs typeface="Times New Roman" panose="02020603050405020304" pitchFamily="18" charset="0"/>
                        </a:rPr>
                        <a:t>INPR</a:t>
                      </a:r>
                    </a:p>
                  </a:txBody>
                  <a:tcPr marL="83373" marR="83373" marT="39701" marB="39701" anchor="ctr">
                    <a:lnL>
                      <a:noFill/>
                    </a:lnL>
                    <a:lnR>
                      <a:noFill/>
                    </a:lnR>
                    <a:lnT>
                      <a:noFill/>
                    </a:lnT>
                    <a:lnB>
                      <a:noFill/>
                    </a:lnB>
                  </a:tcPr>
                </a:tc>
                <a:tc>
                  <a:txBody>
                    <a:bodyPr/>
                    <a:lstStyle/>
                    <a:p>
                      <a:r>
                        <a:rPr lang="en-US" sz="1600" b="1" dirty="0">
                          <a:latin typeface="Times New Roman" panose="02020603050405020304" pitchFamily="18" charset="0"/>
                          <a:cs typeface="Times New Roman" panose="02020603050405020304" pitchFamily="18" charset="0"/>
                        </a:rPr>
                        <a:t>8</a:t>
                      </a:r>
                    </a:p>
                  </a:txBody>
                  <a:tcPr marL="83373" marR="83373" marT="39701" marB="39701" anchor="ctr">
                    <a:lnL>
                      <a:noFill/>
                    </a:lnL>
                    <a:lnR>
                      <a:noFill/>
                    </a:lnR>
                    <a:lnT>
                      <a:noFill/>
                    </a:lnT>
                    <a:lnB>
                      <a:noFill/>
                    </a:lnB>
                  </a:tcPr>
                </a:tc>
                <a:tc>
                  <a:txBody>
                    <a:bodyPr/>
                    <a:lstStyle/>
                    <a:p>
                      <a:r>
                        <a:rPr lang="en-US" sz="1600" b="1" dirty="0">
                          <a:latin typeface="Times New Roman" panose="02020603050405020304" pitchFamily="18" charset="0"/>
                          <a:cs typeface="Times New Roman" panose="02020603050405020304" pitchFamily="18" charset="0"/>
                        </a:rPr>
                        <a:t>Carries input character</a:t>
                      </a:r>
                    </a:p>
                  </a:txBody>
                  <a:tcPr marL="83373" marR="83373" marT="39701" marB="39701" anchor="ctr">
                    <a:lnL>
                      <a:noFill/>
                    </a:lnL>
                    <a:lnR>
                      <a:noFill/>
                    </a:lnR>
                    <a:lnT>
                      <a:noFill/>
                    </a:lnT>
                    <a:lnB>
                      <a:noFill/>
                    </a:lnB>
                  </a:tcPr>
                </a:tc>
              </a:tr>
              <a:tr h="483407">
                <a:tc>
                  <a:txBody>
                    <a:bodyPr/>
                    <a:lstStyle/>
                    <a:p>
                      <a:r>
                        <a:rPr lang="en-US" sz="1600" b="1">
                          <a:latin typeface="Times New Roman" panose="02020603050405020304" pitchFamily="18" charset="0"/>
                          <a:cs typeface="Times New Roman" panose="02020603050405020304" pitchFamily="18" charset="0"/>
                        </a:rPr>
                        <a:t>Output register</a:t>
                      </a:r>
                    </a:p>
                  </a:txBody>
                  <a:tcPr marL="83373" marR="83373" marT="39701" marB="39701" anchor="ctr">
                    <a:lnL>
                      <a:noFill/>
                    </a:lnL>
                    <a:lnR>
                      <a:noFill/>
                    </a:lnR>
                    <a:lnT>
                      <a:noFill/>
                    </a:lnT>
                    <a:lnB>
                      <a:noFill/>
                    </a:lnB>
                  </a:tcPr>
                </a:tc>
                <a:tc>
                  <a:txBody>
                    <a:bodyPr/>
                    <a:lstStyle/>
                    <a:p>
                      <a:r>
                        <a:rPr lang="en-US" sz="1600" b="1" dirty="0">
                          <a:latin typeface="Times New Roman" panose="02020603050405020304" pitchFamily="18" charset="0"/>
                          <a:cs typeface="Times New Roman" panose="02020603050405020304" pitchFamily="18" charset="0"/>
                        </a:rPr>
                        <a:t>OUTR</a:t>
                      </a:r>
                    </a:p>
                  </a:txBody>
                  <a:tcPr marL="83373" marR="83373" marT="39701" marB="39701" anchor="ctr">
                    <a:lnL>
                      <a:noFill/>
                    </a:lnL>
                    <a:lnR>
                      <a:noFill/>
                    </a:lnR>
                    <a:lnT>
                      <a:noFill/>
                    </a:lnT>
                    <a:lnB>
                      <a:noFill/>
                    </a:lnB>
                  </a:tcPr>
                </a:tc>
                <a:tc>
                  <a:txBody>
                    <a:bodyPr/>
                    <a:lstStyle/>
                    <a:p>
                      <a:r>
                        <a:rPr lang="en-US" sz="1600" b="1" dirty="0">
                          <a:latin typeface="Times New Roman" panose="02020603050405020304" pitchFamily="18" charset="0"/>
                          <a:cs typeface="Times New Roman" panose="02020603050405020304" pitchFamily="18" charset="0"/>
                        </a:rPr>
                        <a:t>8</a:t>
                      </a:r>
                    </a:p>
                  </a:txBody>
                  <a:tcPr marL="83373" marR="83373" marT="39701" marB="39701" anchor="ctr">
                    <a:lnL>
                      <a:noFill/>
                    </a:lnL>
                    <a:lnR>
                      <a:noFill/>
                    </a:lnR>
                    <a:lnT>
                      <a:noFill/>
                    </a:lnT>
                    <a:lnB>
                      <a:noFill/>
                    </a:lnB>
                  </a:tcPr>
                </a:tc>
                <a:tc>
                  <a:txBody>
                    <a:bodyPr/>
                    <a:lstStyle/>
                    <a:p>
                      <a:r>
                        <a:rPr lang="en-US" sz="1600" b="1" dirty="0">
                          <a:latin typeface="Times New Roman" panose="02020603050405020304" pitchFamily="18" charset="0"/>
                          <a:cs typeface="Times New Roman" panose="02020603050405020304" pitchFamily="18" charset="0"/>
                        </a:rPr>
                        <a:t>Carries output character</a:t>
                      </a:r>
                    </a:p>
                  </a:txBody>
                  <a:tcPr marL="83373" marR="83373" marT="39701" marB="39701"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000" dirty="0" err="1" smtClean="0"/>
              <a:t>Cont</a:t>
            </a:r>
            <a:r>
              <a:rPr lang="en-US" sz="2000" dirty="0" smtClean="0"/>
              <a:t>…</a:t>
            </a:r>
            <a:endParaRPr lang="en-US" sz="2000" dirty="0"/>
          </a:p>
        </p:txBody>
      </p:sp>
      <p:sp>
        <p:nvSpPr>
          <p:cNvPr id="4" name="Date Placeholder 3"/>
          <p:cNvSpPr>
            <a:spLocks noGrp="1"/>
          </p:cNvSpPr>
          <p:nvPr>
            <p:ph type="dt" sz="half" idx="10"/>
          </p:nvPr>
        </p:nvSpPr>
        <p:spPr/>
        <p:txBody>
          <a:bodyPr/>
          <a:lstStyle/>
          <a:p>
            <a:fld id="{BDEEC8E3-1E7A-4491-856C-06C7E7E76814}" type="datetime1">
              <a:rPr lang="en-US" smtClean="0"/>
              <a:pPr/>
              <a:t>11/20/2021</a:t>
            </a:fld>
            <a:endParaRPr lang="en-US"/>
          </a:p>
        </p:txBody>
      </p:sp>
      <p:sp>
        <p:nvSpPr>
          <p:cNvPr id="5" name="Slide Number Placeholder 4"/>
          <p:cNvSpPr>
            <a:spLocks noGrp="1"/>
          </p:cNvSpPr>
          <p:nvPr>
            <p:ph type="sldNum" sz="quarter" idx="12"/>
          </p:nvPr>
        </p:nvSpPr>
        <p:spPr/>
        <p:txBody>
          <a:bodyPr/>
          <a:lstStyle/>
          <a:p>
            <a:fld id="{1E13A9A4-7E5D-47C8-97DD-58A6A3C83649}" type="slidenum">
              <a:rPr lang="en-US" smtClean="0"/>
              <a:pPr/>
              <a:t>11</a:t>
            </a:fld>
            <a:endParaRPr lang="en-US"/>
          </a:p>
        </p:txBody>
      </p:sp>
      <p:sp>
        <p:nvSpPr>
          <p:cNvPr id="14" name="Title 2"/>
          <p:cNvSpPr>
            <a:spLocks noGrp="1"/>
          </p:cNvSpPr>
          <p:nvPr>
            <p:ph idx="1"/>
          </p:nvPr>
        </p:nvSpPr>
        <p:spPr>
          <a:xfrm>
            <a:off x="160020" y="1066800"/>
            <a:ext cx="9041130" cy="5410200"/>
          </a:xfrm>
        </p:spPr>
        <p:txBody>
          <a:bodyPr/>
          <a:lstStyle/>
          <a:p>
            <a:r>
              <a:rPr lang="en-US" sz="2000" dirty="0" smtClean="0">
                <a:latin typeface="Times New Roman" panose="02020603050405020304" pitchFamily="18" charset="0"/>
                <a:cs typeface="Times New Roman" panose="02020603050405020304" pitchFamily="18" charset="0"/>
              </a:rPr>
              <a:t>The following image shows the register and memory configuration for a basic computer.</a:t>
            </a:r>
          </a:p>
          <a:p>
            <a:pPr marL="0" indent="0">
              <a:buNone/>
            </a:pPr>
            <a:r>
              <a:rPr lang="en-US" sz="2000" dirty="0" smtClean="0">
                <a:latin typeface="Times New Roman" panose="02020603050405020304" pitchFamily="18" charset="0"/>
                <a:cs typeface="Times New Roman" panose="02020603050405020304" pitchFamily="18" charset="0"/>
              </a:rPr>
              <a:t>  11                               0    </a:t>
            </a: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11                                 0</a:t>
            </a:r>
          </a:p>
          <a:p>
            <a:pPr marL="0" indent="0">
              <a:buNone/>
            </a:pPr>
            <a:r>
              <a:rPr lang="en-US" sz="2000" dirty="0" smtClean="0">
                <a:latin typeface="Times New Roman" panose="02020603050405020304" pitchFamily="18" charset="0"/>
                <a:cs typeface="Times New Roman" panose="02020603050405020304" pitchFamily="18" charset="0"/>
              </a:rPr>
              <a:t> </a:t>
            </a:r>
          </a:p>
          <a:p>
            <a:pPr marL="0" indent="0">
              <a:buNone/>
            </a:pPr>
            <a:r>
              <a:rPr lang="en-US" sz="2000" dirty="0" smtClean="0">
                <a:latin typeface="Times New Roman" panose="02020603050405020304" pitchFamily="18" charset="0"/>
                <a:cs typeface="Times New Roman" panose="02020603050405020304" pitchFamily="18" charset="0"/>
              </a:rPr>
              <a:t>15                                0                    </a:t>
            </a:r>
          </a:p>
          <a:p>
            <a:pPr marL="0" indent="0">
              <a:buNone/>
            </a:pPr>
            <a:r>
              <a:rPr lang="en-US" sz="2000" dirty="0" smtClean="0">
                <a:latin typeface="Times New Roman" panose="02020603050405020304" pitchFamily="18" charset="0"/>
                <a:cs typeface="Times New Roman" panose="02020603050405020304" pitchFamily="18" charset="0"/>
              </a:rPr>
              <a:t>                               </a:t>
            </a:r>
          </a:p>
          <a:p>
            <a:pPr marL="0" indent="0">
              <a:buNone/>
            </a:pPr>
            <a:r>
              <a:rPr lang="en-US" sz="2000" dirty="0" smtClean="0">
                <a:latin typeface="Times New Roman" panose="02020603050405020304" pitchFamily="18" charset="0"/>
                <a:cs typeface="Times New Roman" panose="02020603050405020304" pitchFamily="18" charset="0"/>
              </a:rPr>
              <a:t> 15                                     0                             15                                            0</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t>
            </a:r>
          </a:p>
          <a:p>
            <a:pPr marL="0" indent="0">
              <a:buNone/>
            </a:pPr>
            <a:r>
              <a:rPr lang="en-US" sz="2000" dirty="0">
                <a:latin typeface="Times New Roman" panose="02020603050405020304" pitchFamily="18" charset="0"/>
                <a:cs typeface="Times New Roman" panose="02020603050405020304" pitchFamily="18" charset="0"/>
              </a:rPr>
              <a:t>7</a:t>
            </a:r>
            <a:r>
              <a:rPr lang="en-US" sz="2000" dirty="0" smtClean="0">
                <a:latin typeface="Times New Roman" panose="02020603050405020304" pitchFamily="18" charset="0"/>
                <a:cs typeface="Times New Roman" panose="02020603050405020304" pitchFamily="18" charset="0"/>
              </a:rPr>
              <a:t>                      0    7                     0              </a:t>
            </a:r>
          </a:p>
          <a:p>
            <a:pPr marL="0" indent="0">
              <a:buNone/>
            </a:pPr>
            <a:r>
              <a:rPr lang="en-US" sz="2000" dirty="0" smtClean="0">
                <a:latin typeface="Times New Roman" panose="02020603050405020304" pitchFamily="18" charset="0"/>
                <a:cs typeface="Times New Roman" panose="02020603050405020304" pitchFamily="18" charset="0"/>
              </a:rPr>
              <a:t>                                                                         15                                            0                 </a:t>
            </a:r>
          </a:p>
          <a:p>
            <a:pPr marL="0" indent="0">
              <a:buNone/>
            </a:pPr>
            <a:r>
              <a:rPr lang="en-US" sz="2000" b="1" dirty="0"/>
              <a:t> </a:t>
            </a:r>
            <a:r>
              <a:rPr lang="en-US" sz="2000" b="1" dirty="0" smtClean="0"/>
              <a:t>    </a:t>
            </a:r>
            <a:r>
              <a:rPr lang="en-US" sz="2000" b="1" dirty="0"/>
              <a:t> </a:t>
            </a:r>
            <a:r>
              <a:rPr lang="en-US" sz="2000" b="1" dirty="0" smtClean="0"/>
              <a:t>                                                                             																																																																																							</a:t>
            </a:r>
          </a:p>
        </p:txBody>
      </p:sp>
      <p:graphicFrame>
        <p:nvGraphicFramePr>
          <p:cNvPr id="12" name="Table 11"/>
          <p:cNvGraphicFramePr>
            <a:graphicFrameLocks noGrp="1"/>
          </p:cNvGraphicFramePr>
          <p:nvPr>
            <p:extLst>
              <p:ext uri="{D42A27DB-BD31-4B8C-83A1-F6EECF244321}">
                <p14:modId xmlns:p14="http://schemas.microsoft.com/office/powerpoint/2010/main" xmlns="" val="1175783534"/>
              </p:ext>
            </p:extLst>
          </p:nvPr>
        </p:nvGraphicFramePr>
        <p:xfrm>
          <a:off x="560070" y="2057400"/>
          <a:ext cx="2320290" cy="381000"/>
        </p:xfrm>
        <a:graphic>
          <a:graphicData uri="http://schemas.openxmlformats.org/drawingml/2006/table">
            <a:tbl>
              <a:tblPr firstRow="1" bandRow="1">
                <a:tableStyleId>{5C22544A-7EE6-4342-B048-85BDC9FD1C3A}</a:tableStyleId>
              </a:tblPr>
              <a:tblGrid>
                <a:gridCol w="2320290"/>
              </a:tblGrid>
              <a:tr h="381000">
                <a:tc>
                  <a:txBody>
                    <a:bodyPr/>
                    <a:lstStyle/>
                    <a:p>
                      <a:r>
                        <a:rPr lang="en-US" sz="1800" dirty="0" smtClean="0"/>
                        <a:t>                PC</a:t>
                      </a:r>
                      <a:endParaRPr lang="en-US" sz="1800" dirty="0"/>
                    </a:p>
                  </a:txBody>
                  <a:tcPr marL="96012" marR="96012"/>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4135646557"/>
              </p:ext>
            </p:extLst>
          </p:nvPr>
        </p:nvGraphicFramePr>
        <p:xfrm>
          <a:off x="480060" y="2743200"/>
          <a:ext cx="2240280" cy="635726"/>
        </p:xfrm>
        <a:graphic>
          <a:graphicData uri="http://schemas.openxmlformats.org/drawingml/2006/table">
            <a:tbl>
              <a:tblPr firstRow="1" bandRow="1">
                <a:tableStyleId>{5C22544A-7EE6-4342-B048-85BDC9FD1C3A}</a:tableStyleId>
              </a:tblPr>
              <a:tblGrid>
                <a:gridCol w="2240280"/>
              </a:tblGrid>
              <a:tr h="635726">
                <a:tc>
                  <a:txBody>
                    <a:bodyPr/>
                    <a:lstStyle/>
                    <a:p>
                      <a:r>
                        <a:rPr lang="en-US" sz="1800" dirty="0" smtClean="0"/>
                        <a:t>                AR</a:t>
                      </a:r>
                      <a:endParaRPr lang="en-US" sz="1800" dirty="0"/>
                    </a:p>
                  </a:txBody>
                  <a:tcPr marL="96012" marR="96012"/>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xmlns="" val="3734144637"/>
              </p:ext>
            </p:extLst>
          </p:nvPr>
        </p:nvGraphicFramePr>
        <p:xfrm>
          <a:off x="480060" y="3505200"/>
          <a:ext cx="2160270" cy="635726"/>
        </p:xfrm>
        <a:graphic>
          <a:graphicData uri="http://schemas.openxmlformats.org/drawingml/2006/table">
            <a:tbl>
              <a:tblPr firstRow="1" bandRow="1">
                <a:tableStyleId>{5C22544A-7EE6-4342-B048-85BDC9FD1C3A}</a:tableStyleId>
              </a:tblPr>
              <a:tblGrid>
                <a:gridCol w="2160270"/>
              </a:tblGrid>
              <a:tr h="635726">
                <a:tc>
                  <a:txBody>
                    <a:bodyPr/>
                    <a:lstStyle/>
                    <a:p>
                      <a:r>
                        <a:rPr lang="en-US" sz="1800" dirty="0" smtClean="0"/>
                        <a:t>                IR      </a:t>
                      </a:r>
                      <a:endParaRPr lang="en-US" sz="1800" dirty="0"/>
                    </a:p>
                  </a:txBody>
                  <a:tcPr marL="96012" marR="96012"/>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xmlns="" val="3424531416"/>
              </p:ext>
            </p:extLst>
          </p:nvPr>
        </p:nvGraphicFramePr>
        <p:xfrm>
          <a:off x="400052" y="4267200"/>
          <a:ext cx="2641426" cy="381000"/>
        </p:xfrm>
        <a:graphic>
          <a:graphicData uri="http://schemas.openxmlformats.org/drawingml/2006/table">
            <a:tbl>
              <a:tblPr firstRow="1" bandRow="1">
                <a:tableStyleId>{5C22544A-7EE6-4342-B048-85BDC9FD1C3A}</a:tableStyleId>
              </a:tblPr>
              <a:tblGrid>
                <a:gridCol w="2641426"/>
              </a:tblGrid>
              <a:tr h="381000">
                <a:tc>
                  <a:txBody>
                    <a:bodyPr/>
                    <a:lstStyle/>
                    <a:p>
                      <a:r>
                        <a:rPr lang="en-US" sz="1800" dirty="0" smtClean="0"/>
                        <a:t>                TR</a:t>
                      </a:r>
                      <a:endParaRPr lang="en-US" sz="1800" dirty="0"/>
                    </a:p>
                  </a:txBody>
                  <a:tcPr marL="96012" marR="96012"/>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xmlns="" val="1997562648"/>
              </p:ext>
            </p:extLst>
          </p:nvPr>
        </p:nvGraphicFramePr>
        <p:xfrm>
          <a:off x="240030" y="4953000"/>
          <a:ext cx="1600200" cy="640080"/>
        </p:xfrm>
        <a:graphic>
          <a:graphicData uri="http://schemas.openxmlformats.org/drawingml/2006/table">
            <a:tbl>
              <a:tblPr firstRow="1" bandRow="1">
                <a:tableStyleId>{5C22544A-7EE6-4342-B048-85BDC9FD1C3A}</a:tableStyleId>
              </a:tblPr>
              <a:tblGrid>
                <a:gridCol w="1600200"/>
              </a:tblGrid>
              <a:tr h="640080">
                <a:tc>
                  <a:txBody>
                    <a:bodyPr/>
                    <a:lstStyle/>
                    <a:p>
                      <a:r>
                        <a:rPr lang="en-US" sz="1800" dirty="0" smtClean="0"/>
                        <a:t>      OUTR</a:t>
                      </a:r>
                      <a:endParaRPr lang="en-US" sz="1800" dirty="0"/>
                    </a:p>
                  </a:txBody>
                  <a:tcPr marL="96012" marR="96012"/>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xmlns="" val="4242384629"/>
              </p:ext>
            </p:extLst>
          </p:nvPr>
        </p:nvGraphicFramePr>
        <p:xfrm>
          <a:off x="2160270" y="4953000"/>
          <a:ext cx="1600200" cy="640080"/>
        </p:xfrm>
        <a:graphic>
          <a:graphicData uri="http://schemas.openxmlformats.org/drawingml/2006/table">
            <a:tbl>
              <a:tblPr firstRow="1" bandRow="1">
                <a:tableStyleId>{5C22544A-7EE6-4342-B048-85BDC9FD1C3A}</a:tableStyleId>
              </a:tblPr>
              <a:tblGrid>
                <a:gridCol w="1600200"/>
              </a:tblGrid>
              <a:tr h="640080">
                <a:tc>
                  <a:txBody>
                    <a:bodyPr/>
                    <a:lstStyle/>
                    <a:p>
                      <a:r>
                        <a:rPr lang="en-US" sz="1800" dirty="0" smtClean="0"/>
                        <a:t>          INPR</a:t>
                      </a:r>
                      <a:endParaRPr lang="en-US" sz="1800" dirty="0"/>
                    </a:p>
                  </a:txBody>
                  <a:tcPr marL="96012" marR="96012"/>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xmlns="" val="1426441564"/>
              </p:ext>
            </p:extLst>
          </p:nvPr>
        </p:nvGraphicFramePr>
        <p:xfrm>
          <a:off x="4720590" y="1828800"/>
          <a:ext cx="3600450" cy="1371600"/>
        </p:xfrm>
        <a:graphic>
          <a:graphicData uri="http://schemas.openxmlformats.org/drawingml/2006/table">
            <a:tbl>
              <a:tblPr firstRow="1" bandRow="1">
                <a:tableStyleId>{5C22544A-7EE6-4342-B048-85BDC9FD1C3A}</a:tableStyleId>
              </a:tblPr>
              <a:tblGrid>
                <a:gridCol w="3600450"/>
              </a:tblGrid>
              <a:tr h="1371600">
                <a:tc>
                  <a:txBody>
                    <a:bodyPr/>
                    <a:lstStyle/>
                    <a:p>
                      <a:r>
                        <a:rPr lang="en-US" sz="1800" dirty="0" smtClean="0"/>
                        <a:t>Memory</a:t>
                      </a:r>
                      <a:r>
                        <a:rPr lang="en-US" sz="1800" baseline="0" dirty="0" smtClean="0"/>
                        <a:t> 4096 word 16 bits per word</a:t>
                      </a:r>
                      <a:endParaRPr lang="en-US" sz="1800" dirty="0"/>
                    </a:p>
                  </a:txBody>
                  <a:tcPr marL="96012" marR="96012"/>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xmlns="" val="409297379"/>
              </p:ext>
            </p:extLst>
          </p:nvPr>
        </p:nvGraphicFramePr>
        <p:xfrm>
          <a:off x="5200650" y="4267200"/>
          <a:ext cx="3200400" cy="370840"/>
        </p:xfrm>
        <a:graphic>
          <a:graphicData uri="http://schemas.openxmlformats.org/drawingml/2006/table">
            <a:tbl>
              <a:tblPr firstRow="1" bandRow="1">
                <a:tableStyleId>{5C22544A-7EE6-4342-B048-85BDC9FD1C3A}</a:tableStyleId>
              </a:tblPr>
              <a:tblGrid>
                <a:gridCol w="3200400"/>
              </a:tblGrid>
              <a:tr h="370840">
                <a:tc>
                  <a:txBody>
                    <a:bodyPr/>
                    <a:lstStyle/>
                    <a:p>
                      <a:r>
                        <a:rPr lang="en-US" sz="1800" dirty="0" smtClean="0"/>
                        <a:t>                DR</a:t>
                      </a:r>
                      <a:endParaRPr lang="en-US" sz="1800" dirty="0"/>
                    </a:p>
                  </a:txBody>
                  <a:tcPr marL="96012" marR="96012"/>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106141920"/>
              </p:ext>
            </p:extLst>
          </p:nvPr>
        </p:nvGraphicFramePr>
        <p:xfrm>
          <a:off x="5040630" y="5410200"/>
          <a:ext cx="3360420" cy="365760"/>
        </p:xfrm>
        <a:graphic>
          <a:graphicData uri="http://schemas.openxmlformats.org/drawingml/2006/table">
            <a:tbl>
              <a:tblPr firstRow="1" bandRow="1">
                <a:tableStyleId>{5C22544A-7EE6-4342-B048-85BDC9FD1C3A}</a:tableStyleId>
              </a:tblPr>
              <a:tblGrid>
                <a:gridCol w="3360420"/>
              </a:tblGrid>
              <a:tr h="365760">
                <a:tc>
                  <a:txBody>
                    <a:bodyPr/>
                    <a:lstStyle/>
                    <a:p>
                      <a:r>
                        <a:rPr lang="en-US" sz="1800" dirty="0" smtClean="0"/>
                        <a:t>                         AC</a:t>
                      </a:r>
                      <a:endParaRPr lang="en-US" sz="1800" dirty="0"/>
                    </a:p>
                  </a:txBody>
                  <a:tcPr marL="96012" marR="96012"/>
                </a:tc>
              </a:tr>
            </a:tbl>
          </a:graphicData>
        </a:graphic>
      </p:graphicFrame>
    </p:spTree>
    <p:extLst>
      <p:ext uri="{BB962C8B-B14F-4D97-AF65-F5344CB8AC3E}">
        <p14:creationId xmlns:p14="http://schemas.microsoft.com/office/powerpoint/2010/main" xmlns="" val="34430958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0040" y="990600"/>
            <a:ext cx="8801100" cy="5562600"/>
          </a:xfrm>
        </p:spPr>
        <p:txBody>
          <a:bodyPr/>
          <a:lstStyle/>
          <a:p>
            <a:r>
              <a:rPr lang="en-US" sz="2000" dirty="0">
                <a:latin typeface="Times New Roman" panose="02020603050405020304" pitchFamily="18" charset="0"/>
                <a:cs typeface="Times New Roman" panose="02020603050405020304" pitchFamily="18" charset="0"/>
              </a:rPr>
              <a:t>The Memory unit has a capacity of 4096 words, and each word contains 16 bits.</a:t>
            </a:r>
          </a:p>
          <a:p>
            <a:r>
              <a:rPr lang="en-US" sz="2000" dirty="0">
                <a:latin typeface="Times New Roman" panose="02020603050405020304" pitchFamily="18" charset="0"/>
                <a:cs typeface="Times New Roman" panose="02020603050405020304" pitchFamily="18" charset="0"/>
              </a:rPr>
              <a:t>The Data Register (DR) contains 16 bits which hold the operand read from the memory location.</a:t>
            </a:r>
          </a:p>
          <a:p>
            <a:r>
              <a:rPr lang="en-US" sz="2000" dirty="0">
                <a:latin typeface="Times New Roman" panose="02020603050405020304" pitchFamily="18" charset="0"/>
                <a:cs typeface="Times New Roman" panose="02020603050405020304" pitchFamily="18" charset="0"/>
              </a:rPr>
              <a:t>The Memory Address Register (MAR) contains 12 bits which hold the address for the memory location. </a:t>
            </a:r>
          </a:p>
          <a:p>
            <a:r>
              <a:rPr lang="en-US" sz="2000" dirty="0">
                <a:latin typeface="Times New Roman" panose="02020603050405020304" pitchFamily="18" charset="0"/>
                <a:cs typeface="Times New Roman" panose="02020603050405020304" pitchFamily="18" charset="0"/>
              </a:rPr>
              <a:t>The Program Counter (PC) also contains 12 bits which hold the address of the next instruction to be read from memory after the current instruction is executed. </a:t>
            </a:r>
          </a:p>
          <a:p>
            <a:r>
              <a:rPr lang="en-US" sz="2000" dirty="0">
                <a:latin typeface="Times New Roman" panose="02020603050405020304" pitchFamily="18" charset="0"/>
                <a:cs typeface="Times New Roman" panose="02020603050405020304" pitchFamily="18" charset="0"/>
              </a:rPr>
              <a:t>The Accumulator (AC) register is a general purpose processing register.</a:t>
            </a:r>
          </a:p>
          <a:p>
            <a:r>
              <a:rPr lang="en-US" sz="2000" dirty="0">
                <a:latin typeface="Times New Roman" panose="02020603050405020304" pitchFamily="18" charset="0"/>
                <a:cs typeface="Times New Roman" panose="02020603050405020304" pitchFamily="18" charset="0"/>
              </a:rPr>
              <a:t>The instruction read from memory is placed in the Instruction register (IR).</a:t>
            </a:r>
          </a:p>
          <a:p>
            <a:r>
              <a:rPr lang="en-US" sz="2000" dirty="0">
                <a:latin typeface="Times New Roman" panose="02020603050405020304" pitchFamily="18" charset="0"/>
                <a:cs typeface="Times New Roman" panose="02020603050405020304" pitchFamily="18" charset="0"/>
              </a:rPr>
              <a:t>The Temporary Register (TR) is used for holding the temporary data during the processing.</a:t>
            </a:r>
          </a:p>
          <a:p>
            <a:r>
              <a:rPr lang="en-US" sz="2000" dirty="0">
                <a:latin typeface="Times New Roman" panose="02020603050405020304" pitchFamily="18" charset="0"/>
                <a:cs typeface="Times New Roman" panose="02020603050405020304" pitchFamily="18" charset="0"/>
              </a:rPr>
              <a:t>The Input Registers (IR) holds the input characters given by the user. </a:t>
            </a:r>
          </a:p>
          <a:p>
            <a:r>
              <a:rPr lang="en-US" sz="2000" dirty="0">
                <a:latin typeface="Times New Roman" panose="02020603050405020304" pitchFamily="18" charset="0"/>
                <a:cs typeface="Times New Roman" panose="02020603050405020304" pitchFamily="18" charset="0"/>
              </a:rPr>
              <a:t>The Output Registers (OR) holds the output after processing the input data.</a:t>
            </a:r>
          </a:p>
          <a:p>
            <a:pPr marL="0" indent="0">
              <a:buNone/>
            </a:pPr>
            <a:endParaRPr lang="en-US" sz="2400" dirty="0"/>
          </a:p>
        </p:txBody>
      </p:sp>
      <p:sp>
        <p:nvSpPr>
          <p:cNvPr id="3" name="Title 2"/>
          <p:cNvSpPr>
            <a:spLocks noGrp="1"/>
          </p:cNvSpPr>
          <p:nvPr>
            <p:ph type="title"/>
          </p:nvPr>
        </p:nvSpPr>
        <p:spPr/>
        <p:txBody>
          <a:bodyPr/>
          <a:lstStyle/>
          <a:p>
            <a:r>
              <a:rPr lang="en-US" sz="2000" dirty="0" err="1" smtClean="0">
                <a:latin typeface="Times New Roman" panose="02020603050405020304" pitchFamily="18" charset="0"/>
                <a:cs typeface="Times New Roman" panose="02020603050405020304" pitchFamily="18" charset="0"/>
              </a:rPr>
              <a:t>Cont</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12</a:t>
            </a:fld>
            <a:endParaRPr lang="en-US"/>
          </a:p>
        </p:txBody>
      </p:sp>
    </p:spTree>
    <p:extLst>
      <p:ext uri="{BB962C8B-B14F-4D97-AF65-F5344CB8AC3E}">
        <p14:creationId xmlns:p14="http://schemas.microsoft.com/office/powerpoint/2010/main" xmlns="" val="3884912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000" dirty="0" smtClean="0">
                <a:latin typeface="Times New Roman" panose="02020603050405020304" pitchFamily="18" charset="0"/>
                <a:cs typeface="Times New Roman" panose="02020603050405020304" pitchFamily="18" charset="0"/>
              </a:rPr>
              <a:t>All computers have an instruction execution cycle. A basic instruction execution cycle can be broken down into the following steps:</a:t>
            </a:r>
          </a:p>
          <a:p>
            <a:pPr lvl="0"/>
            <a:r>
              <a:rPr lang="en-US" sz="2000" u="sng" dirty="0" smtClean="0">
                <a:latin typeface="Times New Roman" panose="02020603050405020304" pitchFamily="18" charset="0"/>
                <a:cs typeface="Times New Roman" panose="02020603050405020304" pitchFamily="18" charset="0"/>
                <a:hlinkClick r:id="rId2"/>
              </a:rPr>
              <a:t>Fetch cycle</a:t>
            </a:r>
            <a:r>
              <a:rPr lang="en-US" sz="2000" dirty="0" smtClean="0">
                <a:latin typeface="Times New Roman" panose="02020603050405020304" pitchFamily="18" charset="0"/>
                <a:cs typeface="Times New Roman" panose="02020603050405020304" pitchFamily="18" charset="0"/>
              </a:rPr>
              <a:t> </a:t>
            </a:r>
          </a:p>
          <a:p>
            <a:pPr lvl="0"/>
            <a:r>
              <a:rPr lang="en-US" sz="2000" u="sng" dirty="0" smtClean="0">
                <a:latin typeface="Times New Roman" panose="02020603050405020304" pitchFamily="18" charset="0"/>
                <a:cs typeface="Times New Roman" panose="02020603050405020304" pitchFamily="18" charset="0"/>
                <a:hlinkClick r:id="rId2"/>
              </a:rPr>
              <a:t>Execute cycle</a:t>
            </a:r>
            <a:r>
              <a:rPr lang="en-US" sz="2000" dirty="0" smtClean="0">
                <a:latin typeface="Times New Roman" panose="02020603050405020304" pitchFamily="18" charset="0"/>
                <a:cs typeface="Times New Roman" panose="02020603050405020304" pitchFamily="18" charset="0"/>
              </a:rPr>
              <a:t> </a:t>
            </a:r>
          </a:p>
          <a:p>
            <a:pPr marL="0" lv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p>
          <a:p>
            <a:pPr marL="0" indent="0">
              <a:buNone/>
            </a:pPr>
            <a:r>
              <a:rPr lang="en-US" sz="2000" dirty="0">
                <a:latin typeface="Times New Roman" panose="02020603050405020304" pitchFamily="18" charset="0"/>
                <a:cs typeface="Times New Roman" panose="02020603050405020304" pitchFamily="18" charset="0"/>
              </a:rPr>
              <a:t>Although we have been concentrating on the CPU and memory, there are additional components in a computer such as the I/O modules which can interact with the processor. In an improved instruction execution cycle, we can introduce a third cycle known as the </a:t>
            </a:r>
            <a:r>
              <a:rPr lang="en-US" sz="2000" u="sng" dirty="0">
                <a:latin typeface="Times New Roman" panose="02020603050405020304" pitchFamily="18" charset="0"/>
                <a:cs typeface="Times New Roman" panose="02020603050405020304" pitchFamily="18" charset="0"/>
                <a:hlinkClick r:id="rId2"/>
              </a:rPr>
              <a:t>interrupt cycle</a:t>
            </a:r>
            <a:r>
              <a:rPr lang="en-US" sz="2000" dirty="0">
                <a:latin typeface="Times New Roman" panose="02020603050405020304" pitchFamily="18" charset="0"/>
                <a:cs typeface="Times New Roman" panose="02020603050405020304" pitchFamily="18" charset="0"/>
              </a:rPr>
              <a:t>. Figure 2 </a:t>
            </a:r>
            <a:r>
              <a:rPr lang="en-US" sz="2000" dirty="0" smtClean="0">
                <a:latin typeface="Times New Roman" panose="02020603050405020304" pitchFamily="18" charset="0"/>
                <a:cs typeface="Times New Roman" panose="02020603050405020304" pitchFamily="18" charset="0"/>
              </a:rPr>
              <a:t>illustrates </a:t>
            </a:r>
            <a:r>
              <a:rPr lang="en-US" sz="2000" dirty="0">
                <a:latin typeface="Times New Roman" panose="02020603050405020304" pitchFamily="18" charset="0"/>
                <a:cs typeface="Times New Roman" panose="02020603050405020304" pitchFamily="18" charset="0"/>
              </a:rPr>
              <a:t>how the interrupt cycle fits into the overall cycle</a:t>
            </a:r>
            <a:r>
              <a:rPr lang="en-US" sz="2000" dirty="0" smtClean="0">
                <a:latin typeface="Times New Roman" panose="02020603050405020304" pitchFamily="18" charset="0"/>
                <a:cs typeface="Times New Roman" panose="02020603050405020304" pitchFamily="18" charset="0"/>
              </a:rPr>
              <a:t>.</a:t>
            </a:r>
          </a:p>
          <a:p>
            <a:pPr marL="0" indent="0">
              <a:buNone/>
            </a:pPr>
            <a:endParaRPr lang="en-US" sz="1600" dirty="0">
              <a:latin typeface="Times New Roman" panose="02020603050405020304" pitchFamily="18" charset="0"/>
              <a:cs typeface="Times New Roman" panose="02020603050405020304" pitchFamily="18" charset="0"/>
            </a:endParaRPr>
          </a:p>
          <a:p>
            <a:pPr marL="0" lvl="0" indent="0">
              <a:buNone/>
            </a:pPr>
            <a:endParaRPr lang="en-US" sz="16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000" b="1" dirty="0">
                <a:latin typeface="Times New Roman" panose="02020603050405020304" pitchFamily="18" charset="0"/>
                <a:cs typeface="Times New Roman" panose="02020603050405020304" pitchFamily="18" charset="0"/>
              </a:rPr>
              <a:t>Instruction Execution Cycle</a:t>
            </a: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13</a:t>
            </a:fld>
            <a:endParaRPr lang="en-US"/>
          </a:p>
        </p:txBody>
      </p:sp>
    </p:spTree>
    <p:extLst>
      <p:ext uri="{BB962C8B-B14F-4D97-AF65-F5344CB8AC3E}">
        <p14:creationId xmlns:p14="http://schemas.microsoft.com/office/powerpoint/2010/main" xmlns="" val="2829728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1800" dirty="0" err="1" smtClean="0">
                <a:latin typeface="Times New Roman" panose="02020603050405020304" pitchFamily="18" charset="0"/>
                <a:cs typeface="Times New Roman" panose="02020603050405020304" pitchFamily="18" charset="0"/>
              </a:rPr>
              <a:t>Cont</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14</a:t>
            </a:fld>
            <a:endParaRPr lang="en-US"/>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67000" y="1295400"/>
            <a:ext cx="4038600" cy="41905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26298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0040" y="914400"/>
            <a:ext cx="8900160" cy="6553199"/>
          </a:xfrm>
        </p:spPr>
        <p:txBody>
          <a:bodyPr/>
          <a:lstStyle/>
          <a:p>
            <a:r>
              <a:rPr lang="en-US" sz="1800" dirty="0" smtClean="0">
                <a:latin typeface="Times New Roman" panose="02020603050405020304" pitchFamily="18" charset="0"/>
                <a:cs typeface="Times New Roman" panose="02020603050405020304" pitchFamily="18" charset="0"/>
              </a:rPr>
              <a:t>To </a:t>
            </a:r>
            <a:r>
              <a:rPr lang="en-US" sz="1800" dirty="0">
                <a:latin typeface="Times New Roman" panose="02020603050405020304" pitchFamily="18" charset="0"/>
                <a:cs typeface="Times New Roman" panose="02020603050405020304" pitchFamily="18" charset="0"/>
              </a:rPr>
              <a:t>start off the fetch cycle, the address which is stored in the </a:t>
            </a:r>
            <a:r>
              <a:rPr lang="en-US" sz="1800" u="sng" dirty="0">
                <a:latin typeface="Times New Roman" panose="02020603050405020304" pitchFamily="18" charset="0"/>
                <a:cs typeface="Times New Roman" panose="02020603050405020304" pitchFamily="18" charset="0"/>
                <a:hlinkClick r:id="rId2"/>
              </a:rPr>
              <a:t>program counter</a:t>
            </a:r>
            <a:r>
              <a:rPr lang="en-US" sz="1800" dirty="0">
                <a:latin typeface="Times New Roman" panose="02020603050405020304" pitchFamily="18" charset="0"/>
                <a:cs typeface="Times New Roman" panose="02020603050405020304" pitchFamily="18" charset="0"/>
              </a:rPr>
              <a:t> (PC) is transferred to the </a:t>
            </a:r>
            <a:r>
              <a:rPr lang="en-US" sz="1800" u="sng" dirty="0">
                <a:latin typeface="Times New Roman" panose="02020603050405020304" pitchFamily="18" charset="0"/>
                <a:cs typeface="Times New Roman" panose="02020603050405020304" pitchFamily="18" charset="0"/>
                <a:hlinkClick r:id="rId2"/>
              </a:rPr>
              <a:t>memory address register</a:t>
            </a:r>
            <a:r>
              <a:rPr lang="en-US" sz="1800" dirty="0">
                <a:latin typeface="Times New Roman" panose="02020603050405020304" pitchFamily="18" charset="0"/>
                <a:cs typeface="Times New Roman" panose="02020603050405020304" pitchFamily="18" charset="0"/>
              </a:rPr>
              <a:t> (MAR). The CPU then transfers the instruction located at the address stored in the MAR to the </a:t>
            </a:r>
            <a:r>
              <a:rPr lang="en-US" sz="1800" u="sng" dirty="0">
                <a:latin typeface="Times New Roman" panose="02020603050405020304" pitchFamily="18" charset="0"/>
                <a:cs typeface="Times New Roman" panose="02020603050405020304" pitchFamily="18" charset="0"/>
                <a:hlinkClick r:id="rId2"/>
              </a:rPr>
              <a:t>memory buffer register</a:t>
            </a:r>
            <a:r>
              <a:rPr lang="en-US" sz="1800" dirty="0">
                <a:latin typeface="Times New Roman" panose="02020603050405020304" pitchFamily="18" charset="0"/>
                <a:cs typeface="Times New Roman" panose="02020603050405020304" pitchFamily="18" charset="0"/>
              </a:rPr>
              <a:t> (MBR) via the data lines connecting the CPU to memory. This transfer from memory to CPU is coordinated by the </a:t>
            </a:r>
            <a:r>
              <a:rPr lang="en-US" sz="1800" u="sng" dirty="0">
                <a:latin typeface="Times New Roman" panose="02020603050405020304" pitchFamily="18" charset="0"/>
                <a:cs typeface="Times New Roman" panose="02020603050405020304" pitchFamily="18" charset="0"/>
                <a:hlinkClick r:id="rId2"/>
              </a:rPr>
              <a:t>control unit</a:t>
            </a:r>
            <a:r>
              <a:rPr lang="en-US" sz="1800" dirty="0">
                <a:latin typeface="Times New Roman" panose="02020603050405020304" pitchFamily="18" charset="0"/>
                <a:cs typeface="Times New Roman" panose="02020603050405020304" pitchFamily="18" charset="0"/>
              </a:rPr>
              <a:t> (CU). To finish the cycle, the newly fetched instruction is transferred to the </a:t>
            </a:r>
            <a:r>
              <a:rPr lang="en-US" sz="1800" u="sng" dirty="0">
                <a:latin typeface="Times New Roman" panose="02020603050405020304" pitchFamily="18" charset="0"/>
                <a:cs typeface="Times New Roman" panose="02020603050405020304" pitchFamily="18" charset="0"/>
                <a:hlinkClick r:id="rId2"/>
              </a:rPr>
              <a:t>instruction register</a:t>
            </a:r>
            <a:r>
              <a:rPr lang="en-US" sz="1800" dirty="0">
                <a:latin typeface="Times New Roman" panose="02020603050405020304" pitchFamily="18" charset="0"/>
                <a:cs typeface="Times New Roman" panose="02020603050405020304" pitchFamily="18" charset="0"/>
              </a:rPr>
              <a:t> (IR) and unless told otherwise, the CU increments the PC to point to the next address location in memory.</a:t>
            </a:r>
          </a:p>
          <a:p>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000" dirty="0" smtClean="0">
                <a:latin typeface="Times New Roman" panose="02020603050405020304" pitchFamily="18" charset="0"/>
                <a:cs typeface="Times New Roman" panose="02020603050405020304" pitchFamily="18" charset="0"/>
              </a:rPr>
              <a:t>Fetch cycle</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15</a:t>
            </a:fld>
            <a:endParaRPr lang="en-US"/>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46275" y="2895599"/>
            <a:ext cx="5216525" cy="32766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48351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000" dirty="0">
                <a:latin typeface="Times New Roman" panose="02020603050405020304" pitchFamily="18" charset="0"/>
                <a:cs typeface="Times New Roman" panose="02020603050405020304" pitchFamily="18" charset="0"/>
              </a:rPr>
              <a:t>The illustrated fetch cycle </a:t>
            </a:r>
            <a:r>
              <a:rPr lang="en-US" sz="2000" dirty="0" smtClean="0">
                <a:latin typeface="Times New Roman" panose="02020603050405020304" pitchFamily="18" charset="0"/>
                <a:cs typeface="Times New Roman" panose="02020603050405020304" pitchFamily="18" charset="0"/>
              </a:rPr>
              <a:t>above  </a:t>
            </a:r>
            <a:r>
              <a:rPr lang="en-US" sz="2000" dirty="0">
                <a:latin typeface="Times New Roman" panose="02020603050405020304" pitchFamily="18" charset="0"/>
                <a:cs typeface="Times New Roman" panose="02020603050405020304" pitchFamily="18" charset="0"/>
              </a:rPr>
              <a:t>can be </a:t>
            </a:r>
            <a:r>
              <a:rPr lang="en-US" sz="2000" dirty="0" smtClean="0">
                <a:latin typeface="Times New Roman" panose="02020603050405020304" pitchFamily="18" charset="0"/>
                <a:cs typeface="Times New Roman" panose="02020603050405020304" pitchFamily="18" charset="0"/>
              </a:rPr>
              <a:t>summarized </a:t>
            </a:r>
            <a:r>
              <a:rPr lang="en-US" sz="2000" dirty="0">
                <a:latin typeface="Times New Roman" panose="02020603050405020304" pitchFamily="18" charset="0"/>
                <a:cs typeface="Times New Roman" panose="02020603050405020304" pitchFamily="18" charset="0"/>
              </a:rPr>
              <a:t>by the following points</a:t>
            </a:r>
            <a:r>
              <a:rPr lang="en-US" sz="2000" dirty="0" smtClean="0">
                <a:latin typeface="Times New Roman" panose="02020603050405020304" pitchFamily="18" charset="0"/>
                <a:cs typeface="Times New Roman" panose="02020603050405020304" pitchFamily="18" charset="0"/>
              </a:rPr>
              <a:t>:</a:t>
            </a:r>
          </a:p>
          <a:p>
            <a:pPr lvl="0"/>
            <a:r>
              <a:rPr lang="en-US" sz="2000" dirty="0">
                <a:latin typeface="Times New Roman" panose="02020603050405020304" pitchFamily="18" charset="0"/>
                <a:cs typeface="Times New Roman" panose="02020603050405020304" pitchFamily="18" charset="0"/>
              </a:rPr>
              <a:t>PC =&gt; MAR </a:t>
            </a:r>
          </a:p>
          <a:p>
            <a:pPr lvl="0"/>
            <a:r>
              <a:rPr lang="en-US" sz="2000" dirty="0">
                <a:latin typeface="Times New Roman" panose="02020603050405020304" pitchFamily="18" charset="0"/>
                <a:cs typeface="Times New Roman" panose="02020603050405020304" pitchFamily="18" charset="0"/>
              </a:rPr>
              <a:t>MAR =&gt; memory =&gt; MBR </a:t>
            </a:r>
          </a:p>
          <a:p>
            <a:pPr lvl="0"/>
            <a:r>
              <a:rPr lang="en-US" sz="2000" dirty="0">
                <a:latin typeface="Times New Roman" panose="02020603050405020304" pitchFamily="18" charset="0"/>
                <a:cs typeface="Times New Roman" panose="02020603050405020304" pitchFamily="18" charset="0"/>
              </a:rPr>
              <a:t>MBR =&gt; IR </a:t>
            </a:r>
          </a:p>
          <a:p>
            <a:pPr lvl="0"/>
            <a:r>
              <a:rPr lang="en-US" sz="2000" dirty="0" smtClean="0">
                <a:latin typeface="Times New Roman" panose="02020603050405020304" pitchFamily="18" charset="0"/>
                <a:cs typeface="Times New Roman" panose="02020603050405020304" pitchFamily="18" charset="0"/>
              </a:rPr>
              <a:t>PC=PC+1</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After the CPU has finished fetching an instruction, the CU checks the contents of the IR and determines which type of execution is to be carried out next. This process is known as the decoding phase. The instruction is now ready for the execution cycle.</a:t>
            </a: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1600" dirty="0" err="1" smtClean="0">
                <a:latin typeface="Times New Roman" panose="02020603050405020304" pitchFamily="18" charset="0"/>
                <a:cs typeface="Times New Roman" panose="02020603050405020304" pitchFamily="18" charset="0"/>
              </a:rPr>
              <a:t>Cont</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16</a:t>
            </a:fld>
            <a:endParaRPr lang="en-US"/>
          </a:p>
        </p:txBody>
      </p:sp>
    </p:spTree>
    <p:extLst>
      <p:ext uri="{BB962C8B-B14F-4D97-AF65-F5344CB8AC3E}">
        <p14:creationId xmlns:p14="http://schemas.microsoft.com/office/powerpoint/2010/main" xmlns="" val="4003185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latin typeface="Times New Roman" panose="02020603050405020304" pitchFamily="18" charset="0"/>
                <a:cs typeface="Times New Roman" panose="02020603050405020304" pitchFamily="18" charset="0"/>
              </a:rPr>
              <a:t>Once an instruction has been loaded into the </a:t>
            </a:r>
            <a:r>
              <a:rPr lang="en-US" sz="1800" u="sng" dirty="0">
                <a:latin typeface="Times New Roman" panose="02020603050405020304" pitchFamily="18" charset="0"/>
                <a:cs typeface="Times New Roman" panose="02020603050405020304" pitchFamily="18" charset="0"/>
                <a:hlinkClick r:id="rId2"/>
              </a:rPr>
              <a:t>instruction register</a:t>
            </a:r>
            <a:r>
              <a:rPr lang="en-US" sz="1800" dirty="0">
                <a:latin typeface="Times New Roman" panose="02020603050405020304" pitchFamily="18" charset="0"/>
                <a:cs typeface="Times New Roman" panose="02020603050405020304" pitchFamily="18" charset="0"/>
              </a:rPr>
              <a:t> (IR), and the </a:t>
            </a:r>
            <a:r>
              <a:rPr lang="en-US" sz="1800" u="sng" dirty="0">
                <a:latin typeface="Times New Roman" panose="02020603050405020304" pitchFamily="18" charset="0"/>
                <a:cs typeface="Times New Roman" panose="02020603050405020304" pitchFamily="18" charset="0"/>
                <a:hlinkClick r:id="rId2"/>
              </a:rPr>
              <a:t>control unit</a:t>
            </a:r>
            <a:r>
              <a:rPr lang="en-US" sz="1800" dirty="0">
                <a:latin typeface="Times New Roman" panose="02020603050405020304" pitchFamily="18" charset="0"/>
                <a:cs typeface="Times New Roman" panose="02020603050405020304" pitchFamily="18" charset="0"/>
              </a:rPr>
              <a:t> (CU) has examined and decoded the fetched instruction and determined the required course of action to take, the execution cycle can commence. Unlike the </a:t>
            </a:r>
            <a:r>
              <a:rPr lang="en-US" sz="1800" u="sng" dirty="0">
                <a:latin typeface="Times New Roman" panose="02020603050405020304" pitchFamily="18" charset="0"/>
                <a:cs typeface="Times New Roman" panose="02020603050405020304" pitchFamily="18" charset="0"/>
                <a:hlinkClick r:id="rId2"/>
              </a:rPr>
              <a:t>fetch cycle</a:t>
            </a:r>
            <a:r>
              <a:rPr lang="en-US" sz="1800" dirty="0">
                <a:latin typeface="Times New Roman" panose="02020603050405020304" pitchFamily="18" charset="0"/>
                <a:cs typeface="Times New Roman" panose="02020603050405020304" pitchFamily="18" charset="0"/>
              </a:rPr>
              <a:t> and the </a:t>
            </a:r>
            <a:r>
              <a:rPr lang="en-US" sz="1800" u="sng" dirty="0">
                <a:latin typeface="Times New Roman" panose="02020603050405020304" pitchFamily="18" charset="0"/>
                <a:cs typeface="Times New Roman" panose="02020603050405020304" pitchFamily="18" charset="0"/>
                <a:hlinkClick r:id="rId2"/>
              </a:rPr>
              <a:t>interrupt cycle</a:t>
            </a:r>
            <a:r>
              <a:rPr lang="en-US" sz="1800" dirty="0">
                <a:latin typeface="Times New Roman" panose="02020603050405020304" pitchFamily="18" charset="0"/>
                <a:cs typeface="Times New Roman" panose="02020603050405020304" pitchFamily="18" charset="0"/>
              </a:rPr>
              <a:t>, both of which have a set instruction sequence, the execute cycle can comprise some complex operations (commonly called opcodes</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The actions within the execution cycle can be </a:t>
            </a:r>
            <a:r>
              <a:rPr lang="en-US" sz="1800" dirty="0" smtClean="0">
                <a:latin typeface="Times New Roman" panose="02020603050405020304" pitchFamily="18" charset="0"/>
                <a:cs typeface="Times New Roman" panose="02020603050405020304" pitchFamily="18" charset="0"/>
              </a:rPr>
              <a:t>categorized </a:t>
            </a:r>
            <a:r>
              <a:rPr lang="en-US" sz="1800" dirty="0">
                <a:latin typeface="Times New Roman" panose="02020603050405020304" pitchFamily="18" charset="0"/>
                <a:cs typeface="Times New Roman" panose="02020603050405020304" pitchFamily="18" charset="0"/>
              </a:rPr>
              <a:t>into the following four groups:</a:t>
            </a:r>
          </a:p>
          <a:p>
            <a:pPr lvl="0"/>
            <a:r>
              <a:rPr lang="en-US" sz="1800" i="1" dirty="0">
                <a:latin typeface="Times New Roman" panose="02020603050405020304" pitchFamily="18" charset="0"/>
                <a:cs typeface="Times New Roman" panose="02020603050405020304" pitchFamily="18" charset="0"/>
              </a:rPr>
              <a:t>CPU - Memory</a:t>
            </a:r>
            <a:r>
              <a:rPr lang="en-US" sz="1800" dirty="0">
                <a:latin typeface="Times New Roman" panose="02020603050405020304" pitchFamily="18" charset="0"/>
                <a:cs typeface="Times New Roman" panose="02020603050405020304" pitchFamily="18" charset="0"/>
              </a:rPr>
              <a:t>: Data may be transferred from memory to the CPU or from the CPU to memory. </a:t>
            </a:r>
          </a:p>
          <a:p>
            <a:pPr lvl="0"/>
            <a:r>
              <a:rPr lang="en-US" sz="1800" i="1" dirty="0">
                <a:latin typeface="Times New Roman" panose="02020603050405020304" pitchFamily="18" charset="0"/>
                <a:cs typeface="Times New Roman" panose="02020603050405020304" pitchFamily="18" charset="0"/>
              </a:rPr>
              <a:t>CPU - I/O</a:t>
            </a:r>
            <a:r>
              <a:rPr lang="en-US" sz="1800" dirty="0">
                <a:latin typeface="Times New Roman" panose="02020603050405020304" pitchFamily="18" charset="0"/>
                <a:cs typeface="Times New Roman" panose="02020603050405020304" pitchFamily="18" charset="0"/>
              </a:rPr>
              <a:t>: Data may be transferred from an I/O module to the CPU or from the CPU to an I/O module. </a:t>
            </a:r>
          </a:p>
          <a:p>
            <a:pPr lvl="0"/>
            <a:r>
              <a:rPr lang="en-US" sz="1800" i="1" dirty="0">
                <a:latin typeface="Times New Roman" panose="02020603050405020304" pitchFamily="18" charset="0"/>
                <a:cs typeface="Times New Roman" panose="02020603050405020304" pitchFamily="18" charset="0"/>
              </a:rPr>
              <a:t>Data Processing</a:t>
            </a:r>
            <a:r>
              <a:rPr lang="en-US" sz="1800" dirty="0">
                <a:latin typeface="Times New Roman" panose="02020603050405020304" pitchFamily="18" charset="0"/>
                <a:cs typeface="Times New Roman" panose="02020603050405020304" pitchFamily="18" charset="0"/>
              </a:rPr>
              <a:t>: The CPU may perform some arithmetic or logic operation on data via the </a:t>
            </a:r>
            <a:r>
              <a:rPr lang="en-US" sz="1800" u="sng" dirty="0">
                <a:latin typeface="Times New Roman" panose="02020603050405020304" pitchFamily="18" charset="0"/>
                <a:cs typeface="Times New Roman" panose="02020603050405020304" pitchFamily="18" charset="0"/>
                <a:hlinkClick r:id="rId2"/>
              </a:rPr>
              <a:t>arithmetic-logic unit</a:t>
            </a:r>
            <a:r>
              <a:rPr lang="en-US" sz="1800" dirty="0">
                <a:latin typeface="Times New Roman" panose="02020603050405020304" pitchFamily="18" charset="0"/>
                <a:cs typeface="Times New Roman" panose="02020603050405020304" pitchFamily="18" charset="0"/>
              </a:rPr>
              <a:t> (ALU). </a:t>
            </a:r>
          </a:p>
          <a:p>
            <a:pPr lvl="0"/>
            <a:r>
              <a:rPr lang="en-US" sz="1800" i="1" dirty="0">
                <a:latin typeface="Times New Roman" panose="02020603050405020304" pitchFamily="18" charset="0"/>
                <a:cs typeface="Times New Roman" panose="02020603050405020304" pitchFamily="18" charset="0"/>
              </a:rPr>
              <a:t>Control</a:t>
            </a:r>
            <a:r>
              <a:rPr lang="en-US" sz="1800" dirty="0">
                <a:latin typeface="Times New Roman" panose="02020603050405020304" pitchFamily="18" charset="0"/>
                <a:cs typeface="Times New Roman" panose="02020603050405020304" pitchFamily="18" charset="0"/>
              </a:rPr>
              <a:t>: An instruction may specify that the sequence of operation may be altered. For example, the </a:t>
            </a:r>
            <a:r>
              <a:rPr lang="en-US" sz="1800" u="sng" dirty="0">
                <a:latin typeface="Times New Roman" panose="02020603050405020304" pitchFamily="18" charset="0"/>
                <a:cs typeface="Times New Roman" panose="02020603050405020304" pitchFamily="18" charset="0"/>
                <a:hlinkClick r:id="rId2"/>
              </a:rPr>
              <a:t>program counter</a:t>
            </a:r>
            <a:r>
              <a:rPr lang="en-US" sz="1800" dirty="0">
                <a:latin typeface="Times New Roman" panose="02020603050405020304" pitchFamily="18" charset="0"/>
                <a:cs typeface="Times New Roman" panose="02020603050405020304" pitchFamily="18" charset="0"/>
              </a:rPr>
              <a:t> (PC) may be updated with a new memory address to reflect that the next instruction fetched, should be read from this new location. </a:t>
            </a:r>
            <a:endParaRPr lang="en-US" sz="1800" dirty="0" smtClean="0">
              <a:latin typeface="Times New Roman" panose="02020603050405020304" pitchFamily="18" charset="0"/>
              <a:cs typeface="Times New Roman" panose="02020603050405020304" pitchFamily="18" charset="0"/>
            </a:endParaRPr>
          </a:p>
          <a:p>
            <a:pPr marL="0" lvl="0" indent="0">
              <a:buNone/>
            </a:pPr>
            <a:r>
              <a:rPr lang="en-US" sz="1800" dirty="0">
                <a:latin typeface="Times New Roman" panose="02020603050405020304" pitchFamily="18" charset="0"/>
                <a:cs typeface="Times New Roman" panose="02020603050405020304" pitchFamily="18" charset="0"/>
              </a:rPr>
              <a:t>For simplicity reasons, the following examples </a:t>
            </a:r>
            <a:r>
              <a:rPr lang="en-US" sz="1800" dirty="0" smtClean="0">
                <a:latin typeface="Times New Roman" panose="02020603050405020304" pitchFamily="18" charset="0"/>
                <a:cs typeface="Times New Roman" panose="02020603050405020304" pitchFamily="18" charset="0"/>
              </a:rPr>
              <a:t>will </a:t>
            </a:r>
            <a:r>
              <a:rPr lang="en-US" sz="1800" dirty="0">
                <a:latin typeface="Times New Roman" panose="02020603050405020304" pitchFamily="18" charset="0"/>
                <a:cs typeface="Times New Roman" panose="02020603050405020304" pitchFamily="18" charset="0"/>
              </a:rPr>
              <a:t>deal with two operations that can occur. The [LOAD ACC, memory] and </a:t>
            </a:r>
          </a:p>
          <a:p>
            <a:endParaRPr lang="en-US" sz="1800" dirty="0">
              <a:latin typeface="Times New Roman" panose="02020603050405020304" pitchFamily="18" charset="0"/>
              <a:cs typeface="Times New Roman" panose="02020603050405020304" pitchFamily="18" charset="0"/>
            </a:endParaRPr>
          </a:p>
          <a:p>
            <a:endParaRPr lang="en-US" dirty="0"/>
          </a:p>
        </p:txBody>
      </p:sp>
      <p:sp>
        <p:nvSpPr>
          <p:cNvPr id="3" name="Title 2"/>
          <p:cNvSpPr>
            <a:spLocks noGrp="1"/>
          </p:cNvSpPr>
          <p:nvPr>
            <p:ph type="title"/>
          </p:nvPr>
        </p:nvSpPr>
        <p:spPr/>
        <p:txBody>
          <a:bodyPr/>
          <a:lstStyle/>
          <a:p>
            <a:r>
              <a:rPr lang="en-US" sz="2400" dirty="0" smtClean="0">
                <a:latin typeface="Times New Roman" panose="02020603050405020304" pitchFamily="18" charset="0"/>
                <a:cs typeface="Times New Roman" panose="02020603050405020304" pitchFamily="18" charset="0"/>
              </a:rPr>
              <a:t>Execution cycle</a:t>
            </a:r>
            <a:endParaRPr lang="en-US" sz="24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17</a:t>
            </a:fld>
            <a:endParaRPr lang="en-US"/>
          </a:p>
        </p:txBody>
      </p:sp>
    </p:spTree>
    <p:extLst>
      <p:ext uri="{BB962C8B-B14F-4D97-AF65-F5344CB8AC3E}">
        <p14:creationId xmlns:p14="http://schemas.microsoft.com/office/powerpoint/2010/main" xmlns="" val="9692248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r>
              <a:rPr lang="en-US" sz="1800" dirty="0">
                <a:latin typeface="Times New Roman" panose="02020603050405020304" pitchFamily="18" charset="0"/>
                <a:cs typeface="Times New Roman" panose="02020603050405020304" pitchFamily="18" charset="0"/>
              </a:rPr>
              <a:t>[ADD ACC, memory], both of which could be classified as memory reference instructions. Instructions which can be executed without leaving the CPU are referred to as non-memory reference instructions</a:t>
            </a:r>
            <a:r>
              <a:rPr lang="en-US" sz="1800" dirty="0" smtClean="0">
                <a:latin typeface="Times New Roman" panose="02020603050405020304" pitchFamily="18" charset="0"/>
                <a:cs typeface="Times New Roman" panose="02020603050405020304" pitchFamily="18" charset="0"/>
              </a:rPr>
              <a:t>.</a:t>
            </a:r>
          </a:p>
          <a:p>
            <a:r>
              <a:rPr lang="en-US" sz="1800" b="1" dirty="0">
                <a:latin typeface="Times New Roman" panose="02020603050405020304" pitchFamily="18" charset="0"/>
                <a:cs typeface="Times New Roman" panose="02020603050405020304" pitchFamily="18" charset="0"/>
              </a:rPr>
              <a:t>LOAD ACC, memory</a:t>
            </a:r>
          </a:p>
          <a:p>
            <a:pPr marL="0" indent="0">
              <a:buNone/>
            </a:pPr>
            <a:r>
              <a:rPr lang="en-US" sz="1800" dirty="0">
                <a:latin typeface="Times New Roman" panose="02020603050405020304" pitchFamily="18" charset="0"/>
                <a:cs typeface="Times New Roman" panose="02020603050405020304" pitchFamily="18" charset="0"/>
              </a:rPr>
              <a:t>This operation loads the </a:t>
            </a:r>
            <a:r>
              <a:rPr lang="en-US" sz="1800" dirty="0">
                <a:latin typeface="Times New Roman" panose="02020603050405020304" pitchFamily="18" charset="0"/>
                <a:cs typeface="Times New Roman" panose="02020603050405020304" pitchFamily="18" charset="0"/>
                <a:hlinkClick r:id="rId2"/>
              </a:rPr>
              <a:t>accumulator</a:t>
            </a:r>
            <a:r>
              <a:rPr lang="en-US" sz="1800" dirty="0">
                <a:latin typeface="Times New Roman" panose="02020603050405020304" pitchFamily="18" charset="0"/>
                <a:cs typeface="Times New Roman" panose="02020603050405020304" pitchFamily="18" charset="0"/>
              </a:rPr>
              <a:t> (ACC) with data that is stored in the memory location specified in the instruction. The operation starts off by transferring the address portion of the instruction from the IR to the </a:t>
            </a:r>
            <a:r>
              <a:rPr lang="en-US" sz="1800" u="sng" dirty="0">
                <a:latin typeface="Times New Roman" panose="02020603050405020304" pitchFamily="18" charset="0"/>
                <a:cs typeface="Times New Roman" panose="02020603050405020304" pitchFamily="18" charset="0"/>
                <a:hlinkClick r:id="rId2"/>
              </a:rPr>
              <a:t>memory address register</a:t>
            </a:r>
            <a:r>
              <a:rPr lang="en-US" sz="1800" dirty="0">
                <a:latin typeface="Times New Roman" panose="02020603050405020304" pitchFamily="18" charset="0"/>
                <a:cs typeface="Times New Roman" panose="02020603050405020304" pitchFamily="18" charset="0"/>
              </a:rPr>
              <a:t> (MAR). The CPU then transfers the instruction located at the address stored in the MAR to the </a:t>
            </a:r>
            <a:r>
              <a:rPr lang="en-US" sz="1800" u="sng" dirty="0">
                <a:latin typeface="Times New Roman" panose="02020603050405020304" pitchFamily="18" charset="0"/>
                <a:cs typeface="Times New Roman" panose="02020603050405020304" pitchFamily="18" charset="0"/>
                <a:hlinkClick r:id="rId2"/>
              </a:rPr>
              <a:t>memory buffer register</a:t>
            </a:r>
            <a:r>
              <a:rPr lang="en-US" sz="1800" dirty="0">
                <a:latin typeface="Times New Roman" panose="02020603050405020304" pitchFamily="18" charset="0"/>
                <a:cs typeface="Times New Roman" panose="02020603050405020304" pitchFamily="18" charset="0"/>
              </a:rPr>
              <a:t> (MBR) via the data lines connecting the CPU to memory. This transfer from memory to CPU is coordinated by the CU. To finish the cycle, the newly fetched data is transferred to the ACC.</a:t>
            </a:r>
          </a:p>
          <a:p>
            <a:pPr marL="0" indent="0">
              <a:buNone/>
            </a:pPr>
            <a:r>
              <a:rPr lang="en-US" sz="1800" dirty="0" smtClean="0">
                <a:latin typeface="Times New Roman" panose="02020603050405020304" pitchFamily="18" charset="0"/>
                <a:cs typeface="Times New Roman" panose="02020603050405020304" pitchFamily="18" charset="0"/>
              </a:rPr>
              <a:t>1 The </a:t>
            </a:r>
            <a:r>
              <a:rPr lang="en-US" sz="1800" dirty="0">
                <a:latin typeface="Times New Roman" panose="02020603050405020304" pitchFamily="18" charset="0"/>
                <a:cs typeface="Times New Roman" panose="02020603050405020304" pitchFamily="18" charset="0"/>
              </a:rPr>
              <a:t>illustrated LOAD operation (Figure 4) can be </a:t>
            </a:r>
            <a:r>
              <a:rPr lang="en-US" sz="1800" dirty="0" smtClean="0">
                <a:latin typeface="Times New Roman" panose="02020603050405020304" pitchFamily="18" charset="0"/>
                <a:cs typeface="Times New Roman" panose="02020603050405020304" pitchFamily="18" charset="0"/>
              </a:rPr>
              <a:t>summarized </a:t>
            </a:r>
            <a:r>
              <a:rPr lang="en-US" sz="1800" dirty="0">
                <a:latin typeface="Times New Roman" panose="02020603050405020304" pitchFamily="18" charset="0"/>
                <a:cs typeface="Times New Roman" panose="02020603050405020304" pitchFamily="18" charset="0"/>
              </a:rPr>
              <a:t>in the following points:</a:t>
            </a:r>
          </a:p>
          <a:p>
            <a:pPr marL="0" lvl="0" indent="0">
              <a:buNone/>
            </a:pPr>
            <a:r>
              <a:rPr lang="en-US" sz="1800" dirty="0" smtClean="0">
                <a:latin typeface="Times New Roman" panose="02020603050405020304" pitchFamily="18" charset="0"/>
                <a:cs typeface="Times New Roman" panose="02020603050405020304" pitchFamily="18" charset="0"/>
              </a:rPr>
              <a:t>2 IR </a:t>
            </a:r>
            <a:r>
              <a:rPr lang="en-US" sz="1800" dirty="0">
                <a:latin typeface="Times New Roman" panose="02020603050405020304" pitchFamily="18" charset="0"/>
                <a:cs typeface="Times New Roman" panose="02020603050405020304" pitchFamily="18" charset="0"/>
              </a:rPr>
              <a:t>[address portion] =&gt; MAR </a:t>
            </a:r>
          </a:p>
          <a:p>
            <a:pPr marL="0" lvl="0" indent="0">
              <a:buNone/>
            </a:pPr>
            <a:r>
              <a:rPr lang="en-US" sz="1800" dirty="0" smtClean="0">
                <a:latin typeface="Times New Roman" panose="02020603050405020304" pitchFamily="18" charset="0"/>
                <a:cs typeface="Times New Roman" panose="02020603050405020304" pitchFamily="18" charset="0"/>
              </a:rPr>
              <a:t>3 MAR </a:t>
            </a:r>
            <a:r>
              <a:rPr lang="en-US" sz="1800" dirty="0">
                <a:latin typeface="Times New Roman" panose="02020603050405020304" pitchFamily="18" charset="0"/>
                <a:cs typeface="Times New Roman" panose="02020603050405020304" pitchFamily="18" charset="0"/>
              </a:rPr>
              <a:t>=&gt; memory =&gt; MBR </a:t>
            </a:r>
          </a:p>
          <a:p>
            <a:pPr marL="0" lvl="0" indent="0">
              <a:buNone/>
            </a:pPr>
            <a:r>
              <a:rPr lang="en-US" sz="1800" dirty="0" smtClean="0">
                <a:latin typeface="Times New Roman" panose="02020603050405020304" pitchFamily="18" charset="0"/>
                <a:cs typeface="Times New Roman" panose="02020603050405020304" pitchFamily="18" charset="0"/>
              </a:rPr>
              <a:t>4 MBR </a:t>
            </a:r>
            <a:r>
              <a:rPr lang="en-US" sz="1800" dirty="0">
                <a:latin typeface="Times New Roman" panose="02020603050405020304" pitchFamily="18" charset="0"/>
                <a:cs typeface="Times New Roman" panose="02020603050405020304" pitchFamily="18" charset="0"/>
              </a:rPr>
              <a:t>=&gt; ACC </a:t>
            </a:r>
          </a:p>
          <a:p>
            <a:endParaRPr lang="en-US" sz="1800" dirty="0">
              <a:latin typeface="Times New Roman" panose="02020603050405020304" pitchFamily="18" charset="0"/>
              <a:cs typeface="Times New Roman" panose="02020603050405020304" pitchFamily="18" charset="0"/>
            </a:endParaRPr>
          </a:p>
          <a:p>
            <a:endParaRPr lang="en-US" dirty="0"/>
          </a:p>
        </p:txBody>
      </p:sp>
      <p:sp>
        <p:nvSpPr>
          <p:cNvPr id="9" name="Title 8"/>
          <p:cNvSpPr>
            <a:spLocks noGrp="1"/>
          </p:cNvSpPr>
          <p:nvPr>
            <p:ph type="title"/>
          </p:nvPr>
        </p:nvSpPr>
        <p:spPr/>
        <p:txBody>
          <a:bodyPr/>
          <a:lstStyle/>
          <a:p>
            <a:r>
              <a:rPr lang="en-US" dirty="0" smtClean="0"/>
              <a:t>Conti…</a:t>
            </a:r>
            <a:endParaRPr lang="en-US" dirty="0"/>
          </a:p>
        </p:txBody>
      </p:sp>
      <p:sp>
        <p:nvSpPr>
          <p:cNvPr id="4" name="Date Placeholder 3"/>
          <p:cNvSpPr>
            <a:spLocks noGrp="1"/>
          </p:cNvSpPr>
          <p:nvPr>
            <p:ph type="dt" sz="half" idx="10"/>
          </p:nvPr>
        </p:nvSpPr>
        <p:spPr/>
        <p:txBody>
          <a:bodyPr/>
          <a:lstStyle/>
          <a:p>
            <a:fld id="{BBAFE658-30D0-49FC-BF60-D45CFC0FF7E6}" type="datetime1">
              <a:rPr lang="en-US" smtClean="0"/>
              <a:pPr/>
              <a:t>11/20/2021</a:t>
            </a:fld>
            <a:endParaRPr lang="en-US"/>
          </a:p>
        </p:txBody>
      </p:sp>
      <p:sp>
        <p:nvSpPr>
          <p:cNvPr id="5" name="Slide Number Placeholder 4"/>
          <p:cNvSpPr>
            <a:spLocks noGrp="1"/>
          </p:cNvSpPr>
          <p:nvPr>
            <p:ph type="sldNum" sz="quarter" idx="12"/>
          </p:nvPr>
        </p:nvSpPr>
        <p:spPr/>
        <p:txBody>
          <a:bodyPr/>
          <a:lstStyle/>
          <a:p>
            <a:fld id="{1E13A9A4-7E5D-47C8-97DD-58A6A3C83649}" type="slidenum">
              <a:rPr lang="en-US" smtClean="0"/>
              <a:pPr/>
              <a:t>18</a:t>
            </a:fld>
            <a:endParaRPr lang="en-US"/>
          </a:p>
        </p:txBody>
      </p:sp>
    </p:spTree>
    <p:extLst>
      <p:ext uri="{BB962C8B-B14F-4D97-AF65-F5344CB8AC3E}">
        <p14:creationId xmlns:p14="http://schemas.microsoft.com/office/powerpoint/2010/main" xmlns="" val="225937104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19</a:t>
            </a:fld>
            <a:endParaRPr lang="en-US"/>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64082" y="1691719"/>
            <a:ext cx="5714286" cy="38095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50988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Times New Roman" panose="02020603050405020304" pitchFamily="18" charset="0"/>
                <a:cs typeface="Times New Roman" panose="02020603050405020304" pitchFamily="18" charset="0"/>
              </a:rPr>
              <a:t>Introduction</a:t>
            </a:r>
          </a:p>
          <a:p>
            <a:r>
              <a:rPr lang="en-US" sz="2800" dirty="0" smtClean="0">
                <a:latin typeface="Times New Roman" panose="02020603050405020304" pitchFamily="18" charset="0"/>
                <a:cs typeface="Times New Roman" panose="02020603050405020304" pitchFamily="18" charset="0"/>
              </a:rPr>
              <a:t>CPU</a:t>
            </a:r>
          </a:p>
          <a:p>
            <a:r>
              <a:rPr lang="en-US" sz="2800" dirty="0">
                <a:latin typeface="Times New Roman" panose="02020603050405020304" pitchFamily="18" charset="0"/>
                <a:cs typeface="Times New Roman" panose="02020603050405020304" pitchFamily="18" charset="0"/>
              </a:rPr>
              <a:t>Computer </a:t>
            </a:r>
            <a:r>
              <a:rPr lang="en-US" sz="2800" dirty="0" smtClean="0">
                <a:latin typeface="Times New Roman" panose="02020603050405020304" pitchFamily="18" charset="0"/>
                <a:cs typeface="Times New Roman" panose="02020603050405020304" pitchFamily="18" charset="0"/>
              </a:rPr>
              <a:t>Registers</a:t>
            </a:r>
          </a:p>
          <a:p>
            <a:r>
              <a:rPr lang="en-US" sz="2800" dirty="0">
                <a:latin typeface="Times New Roman" panose="02020603050405020304" pitchFamily="18" charset="0"/>
                <a:cs typeface="Times New Roman" panose="02020603050405020304" pitchFamily="18" charset="0"/>
              </a:rPr>
              <a:t>Instruction Execution </a:t>
            </a:r>
            <a:r>
              <a:rPr lang="en-US" sz="2800" dirty="0" smtClean="0">
                <a:latin typeface="Times New Roman" panose="02020603050405020304" pitchFamily="18" charset="0"/>
                <a:cs typeface="Times New Roman" panose="02020603050405020304" pitchFamily="18" charset="0"/>
              </a:rPr>
              <a:t>Cycle</a:t>
            </a:r>
          </a:p>
          <a:p>
            <a:r>
              <a:rPr lang="en-US" sz="2800" dirty="0">
                <a:latin typeface="Times New Roman" panose="02020603050405020304" pitchFamily="18" charset="0"/>
                <a:cs typeface="Times New Roman" panose="02020603050405020304" pitchFamily="18" charset="0"/>
              </a:rPr>
              <a:t>Register transfer and micro </a:t>
            </a:r>
            <a:r>
              <a:rPr lang="en-US" sz="2800" dirty="0" smtClean="0">
                <a:latin typeface="Times New Roman" panose="02020603050405020304" pitchFamily="18" charset="0"/>
                <a:cs typeface="Times New Roman" panose="02020603050405020304" pitchFamily="18" charset="0"/>
              </a:rPr>
              <a:t>operation</a:t>
            </a:r>
          </a:p>
          <a:p>
            <a:r>
              <a:rPr lang="en-US" sz="2800" dirty="0">
                <a:latin typeface="Times New Roman" panose="02020603050405020304" pitchFamily="18" charset="0"/>
                <a:cs typeface="Times New Roman" panose="02020603050405020304" pitchFamily="18" charset="0"/>
              </a:rPr>
              <a:t>Bus </a:t>
            </a:r>
            <a:r>
              <a:rPr lang="en-US" sz="2800" dirty="0" smtClean="0">
                <a:latin typeface="Times New Roman" panose="02020603050405020304" pitchFamily="18" charset="0"/>
                <a:cs typeface="Times New Roman" panose="02020603050405020304" pitchFamily="18" charset="0"/>
              </a:rPr>
              <a:t>design</a:t>
            </a:r>
          </a:p>
          <a:p>
            <a:r>
              <a:rPr lang="en-US" sz="2800" dirty="0">
                <a:latin typeface="Times New Roman" panose="02020603050405020304" pitchFamily="18" charset="0"/>
                <a:cs typeface="Times New Roman" panose="02020603050405020304" pitchFamily="18" charset="0"/>
              </a:rPr>
              <a:t>Interrupts in microprocessor</a:t>
            </a:r>
            <a:r>
              <a:rPr lang="en-US" sz="2800" dirty="0" smtClean="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Memory reference instruction</a:t>
            </a:r>
            <a:endParaRPr lang="en-US" sz="2800" dirty="0" smtClean="0">
              <a:latin typeface="Times New Roman" panose="02020603050405020304" pitchFamily="18" charset="0"/>
              <a:cs typeface="Times New Roman" panose="02020603050405020304" pitchFamily="18" charset="0"/>
            </a:endParaRPr>
          </a:p>
          <a:p>
            <a:endParaRPr lang="en-US" dirty="0" smtClean="0"/>
          </a:p>
          <a:p>
            <a:endParaRPr lang="en-US" dirty="0" smtClean="0"/>
          </a:p>
        </p:txBody>
      </p:sp>
      <p:sp>
        <p:nvSpPr>
          <p:cNvPr id="3" name="Title 2"/>
          <p:cNvSpPr>
            <a:spLocks noGrp="1"/>
          </p:cNvSpPr>
          <p:nvPr>
            <p:ph type="title"/>
          </p:nvPr>
        </p:nvSpPr>
        <p:spPr/>
        <p:txBody>
          <a:bodyPr/>
          <a:lstStyle/>
          <a:p>
            <a:r>
              <a:rPr lang="en-US" dirty="0" smtClean="0"/>
              <a:t>Content:</a:t>
            </a:r>
            <a:endParaRPr lang="en-US" dirty="0"/>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a:t>
            </a:fld>
            <a:endParaRPr lang="en-US"/>
          </a:p>
        </p:txBody>
      </p:sp>
    </p:spTree>
    <p:extLst>
      <p:ext uri="{BB962C8B-B14F-4D97-AF65-F5344CB8AC3E}">
        <p14:creationId xmlns:p14="http://schemas.microsoft.com/office/powerpoint/2010/main" xmlns="" val="12316954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lstStyle/>
          <a:p>
            <a:pPr marL="0" indent="0">
              <a:buNone/>
            </a:pPr>
            <a:r>
              <a:rPr lang="en-US" sz="1800" b="1" smtClean="0">
                <a:latin typeface="Times New Roman" panose="02020603050405020304" pitchFamily="18" charset="0"/>
                <a:cs typeface="Times New Roman" panose="02020603050405020304" pitchFamily="18" charset="0"/>
              </a:rPr>
              <a:t>ADD ACC, memory</a:t>
            </a:r>
          </a:p>
          <a:p>
            <a:r>
              <a:rPr lang="en-US" sz="1800" smtClean="0">
                <a:latin typeface="Times New Roman" panose="02020603050405020304" pitchFamily="18" charset="0"/>
                <a:cs typeface="Times New Roman" panose="02020603050405020304" pitchFamily="18" charset="0"/>
              </a:rPr>
              <a:t>This operation adds the data stored in the ACC with data that is stored in the memory location specified in the instruction using the ALU. The operation starts off by transferring the address portion of the instruction from the IR to the MAR. The CPU then transfers the instruction located at the address stored in the MAR to the MBR via the data lines connecting the CPU to memory. This transfer from memory to CPU is coordinated by the CU. Next, the ALU adds the data stored in the ACC and the MBR. To finish the cycle, the result of the addition operation is stored in the ACC for future use.</a:t>
            </a:r>
          </a:p>
          <a:p>
            <a:r>
              <a:rPr lang="en-US" sz="1800" smtClean="0">
                <a:latin typeface="Times New Roman" panose="02020603050405020304" pitchFamily="18" charset="0"/>
                <a:cs typeface="Times New Roman" panose="02020603050405020304" pitchFamily="18" charset="0"/>
              </a:rPr>
              <a:t>The illustrated ADD operation (Figure 5) can be summarised in the following points:</a:t>
            </a:r>
          </a:p>
          <a:p>
            <a:pPr marL="0" lvl="0" indent="0">
              <a:buNone/>
            </a:pPr>
            <a:r>
              <a:rPr lang="en-US" sz="1800" smtClean="0">
                <a:latin typeface="Times New Roman" panose="02020603050405020304" pitchFamily="18" charset="0"/>
                <a:cs typeface="Times New Roman" panose="02020603050405020304" pitchFamily="18" charset="0"/>
              </a:rPr>
              <a:t> 1 IR [address portion] =&gt; MAR </a:t>
            </a:r>
          </a:p>
          <a:p>
            <a:pPr marL="0" lvl="0" indent="0">
              <a:buNone/>
            </a:pPr>
            <a:r>
              <a:rPr lang="en-US" sz="1800" smtClean="0">
                <a:latin typeface="Times New Roman" panose="02020603050405020304" pitchFamily="18" charset="0"/>
                <a:cs typeface="Times New Roman" panose="02020603050405020304" pitchFamily="18" charset="0"/>
              </a:rPr>
              <a:t> 2  MAR =&gt; memory =&gt; MBR </a:t>
            </a:r>
          </a:p>
          <a:p>
            <a:pPr marL="0" lvl="0" indent="0">
              <a:buNone/>
            </a:pPr>
            <a:r>
              <a:rPr lang="en-US" sz="1800" smtClean="0">
                <a:latin typeface="Times New Roman" panose="02020603050405020304" pitchFamily="18" charset="0"/>
                <a:cs typeface="Times New Roman" panose="02020603050405020304" pitchFamily="18" charset="0"/>
              </a:rPr>
              <a:t> 3 MBR + ACC =&gt; ALU </a:t>
            </a:r>
          </a:p>
          <a:p>
            <a:pPr marL="0" indent="0">
              <a:buNone/>
            </a:pPr>
            <a:r>
              <a:rPr lang="en-US" sz="1800" smtClean="0">
                <a:latin typeface="Times New Roman" panose="02020603050405020304" pitchFamily="18" charset="0"/>
                <a:cs typeface="Times New Roman" panose="02020603050405020304" pitchFamily="18" charset="0"/>
              </a:rPr>
              <a:t> 4 ALU =&gt; ACC </a:t>
            </a:r>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mtClean="0"/>
              <a:t/>
            </a:r>
            <a:br>
              <a:rPr lang="en-US" smtClean="0"/>
            </a:br>
            <a:endParaRPr lang="en-US" dirty="0"/>
          </a:p>
        </p:txBody>
      </p:sp>
      <p:sp>
        <p:nvSpPr>
          <p:cNvPr id="4" name="Date Placeholder 3"/>
          <p:cNvSpPr>
            <a:spLocks noGrp="1"/>
          </p:cNvSpPr>
          <p:nvPr>
            <p:ph type="dt" sz="half" idx="10"/>
          </p:nvPr>
        </p:nvSpPr>
        <p:spPr/>
        <p:txBody>
          <a:bodyPr/>
          <a:lstStyle/>
          <a:p>
            <a:fld id="{BDEEC8E3-1E7A-4491-856C-06C7E7E76814}" type="datetime1">
              <a:rPr lang="en-US" smtClean="0"/>
              <a:pPr/>
              <a:t>11/20/2021</a:t>
            </a:fld>
            <a:endParaRPr lang="en-US"/>
          </a:p>
        </p:txBody>
      </p:sp>
      <p:sp>
        <p:nvSpPr>
          <p:cNvPr id="5" name="Slide Number Placeholder 4"/>
          <p:cNvSpPr>
            <a:spLocks noGrp="1"/>
          </p:cNvSpPr>
          <p:nvPr>
            <p:ph type="sldNum" sz="quarter" idx="12"/>
          </p:nvPr>
        </p:nvSpPr>
        <p:spPr/>
        <p:txBody>
          <a:bodyPr/>
          <a:lstStyle/>
          <a:p>
            <a:fld id="{1E13A9A4-7E5D-47C8-97DD-58A6A3C83649}" type="slidenum">
              <a:rPr lang="en-US" smtClean="0"/>
              <a:pPr/>
              <a:t>20</a:t>
            </a:fld>
            <a:endParaRPr lang="en-US"/>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81399" y="3733799"/>
            <a:ext cx="4495801" cy="27432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206941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latin typeface="Times New Roman" panose="02020603050405020304" pitchFamily="18" charset="0"/>
                <a:cs typeface="Times New Roman" panose="02020603050405020304" pitchFamily="18" charset="0"/>
              </a:rPr>
              <a:t>After the execution cycle completes, if an interrupt is not </a:t>
            </a:r>
            <a:r>
              <a:rPr lang="en-US" sz="1800" dirty="0" err="1" smtClean="0">
                <a:latin typeface="Times New Roman" panose="02020603050405020304" pitchFamily="18" charset="0"/>
                <a:cs typeface="Times New Roman" panose="02020603050405020304" pitchFamily="18" charset="0"/>
              </a:rPr>
              <a:t>dedect</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the next instruction is fetched and the process starts all over again</a:t>
            </a:r>
            <a:r>
              <a:rPr lang="en-US" sz="1800" dirty="0" smtClean="0">
                <a:latin typeface="Times New Roman" panose="02020603050405020304" pitchFamily="18" charset="0"/>
                <a:cs typeface="Times New Roman" panose="02020603050405020304" pitchFamily="18" charset="0"/>
              </a:rPr>
              <a:t>.</a:t>
            </a:r>
          </a:p>
          <a:p>
            <a:r>
              <a:rPr lang="en-US" sz="1800" b="1" dirty="0">
                <a:latin typeface="Times New Roman" panose="02020603050405020304" pitchFamily="18" charset="0"/>
                <a:cs typeface="Times New Roman" panose="02020603050405020304" pitchFamily="18" charset="0"/>
              </a:rPr>
              <a:t>Interrupt Cycle</a:t>
            </a:r>
          </a:p>
          <a:p>
            <a:r>
              <a:rPr lang="en-US" sz="1800" dirty="0">
                <a:latin typeface="Times New Roman" panose="02020603050405020304" pitchFamily="18" charset="0"/>
                <a:cs typeface="Times New Roman" panose="02020603050405020304" pitchFamily="18" charset="0"/>
              </a:rPr>
              <a:t>An interrupt can be described as a mechanism in which an I/O module etc., can break the normal sequential control of the </a:t>
            </a:r>
            <a:r>
              <a:rPr lang="en-US" sz="1800" u="sng" dirty="0">
                <a:latin typeface="Times New Roman" panose="02020603050405020304" pitchFamily="18" charset="0"/>
                <a:cs typeface="Times New Roman" panose="02020603050405020304" pitchFamily="18" charset="0"/>
                <a:hlinkClick r:id="rId2"/>
              </a:rPr>
              <a:t>central processing unit</a:t>
            </a:r>
            <a:r>
              <a:rPr lang="en-US" sz="1800" dirty="0">
                <a:latin typeface="Times New Roman" panose="02020603050405020304" pitchFamily="18" charset="0"/>
                <a:cs typeface="Times New Roman" panose="02020603050405020304" pitchFamily="18" charset="0"/>
              </a:rPr>
              <a:t> (CPU). Table 1 below, </a:t>
            </a:r>
            <a:r>
              <a:rPr lang="en-US" sz="1800" dirty="0" smtClean="0">
                <a:latin typeface="Times New Roman" panose="02020603050405020304" pitchFamily="18" charset="0"/>
                <a:cs typeface="Times New Roman" panose="02020603050405020304" pitchFamily="18" charset="0"/>
              </a:rPr>
              <a:t>summarizes </a:t>
            </a:r>
            <a:r>
              <a:rPr lang="en-US" sz="1800" dirty="0">
                <a:latin typeface="Times New Roman" panose="02020603050405020304" pitchFamily="18" charset="0"/>
                <a:cs typeface="Times New Roman" panose="02020603050405020304" pitchFamily="18" charset="0"/>
              </a:rPr>
              <a:t>the most common form of interrupts that the CPU can receive.</a:t>
            </a:r>
          </a:p>
          <a:p>
            <a:r>
              <a:rPr lang="en-US" sz="1800" dirty="0">
                <a:latin typeface="Times New Roman" panose="02020603050405020304" pitchFamily="18" charset="0"/>
                <a:cs typeface="Times New Roman" panose="02020603050405020304" pitchFamily="18" charset="0"/>
              </a:rPr>
              <a:t>The main advantage of using interrupts is that the processor can be engaged in executing other instructions while the I/O modules connected to the computer are engaged in other operations.</a:t>
            </a:r>
          </a:p>
          <a:p>
            <a:endParaRPr lang="en-US" sz="1800" dirty="0">
              <a:latin typeface="Times New Roman" panose="02020603050405020304" pitchFamily="18" charset="0"/>
              <a:cs typeface="Times New Roman" panose="02020603050405020304" pitchFamily="18" charset="0"/>
            </a:endParaRPr>
          </a:p>
          <a:p>
            <a:endParaRPr lang="en-US" dirty="0"/>
          </a:p>
        </p:txBody>
      </p:sp>
      <p:sp>
        <p:nvSpPr>
          <p:cNvPr id="3" name="Title 2"/>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21</a:t>
            </a:fld>
            <a:endParaRPr lang="en-US"/>
          </a:p>
        </p:txBody>
      </p:sp>
    </p:spTree>
    <p:extLst>
      <p:ext uri="{BB962C8B-B14F-4D97-AF65-F5344CB8AC3E}">
        <p14:creationId xmlns:p14="http://schemas.microsoft.com/office/powerpoint/2010/main" xmlns="" val="22172505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3348985554"/>
              </p:ext>
            </p:extLst>
          </p:nvPr>
        </p:nvGraphicFramePr>
        <p:xfrm>
          <a:off x="1371601" y="1371601"/>
          <a:ext cx="6248400" cy="4633788"/>
        </p:xfrm>
        <a:graphic>
          <a:graphicData uri="http://schemas.openxmlformats.org/drawingml/2006/table">
            <a:tbl>
              <a:tblPr>
                <a:tableStyleId>{5C22544A-7EE6-4342-B048-85BDC9FD1C3A}</a:tableStyleId>
              </a:tblPr>
              <a:tblGrid>
                <a:gridCol w="3162300"/>
                <a:gridCol w="3086100"/>
              </a:tblGrid>
              <a:tr h="1900030">
                <a:tc>
                  <a:txBody>
                    <a:bodyPr/>
                    <a:lstStyle/>
                    <a:p>
                      <a:pPr marL="0" marR="0">
                        <a:spcBef>
                          <a:spcPts val="0"/>
                        </a:spcBef>
                        <a:spcAft>
                          <a:spcPts val="0"/>
                        </a:spcAft>
                      </a:pPr>
                      <a:r>
                        <a:rPr lang="en-US" sz="1600" kern="100" dirty="0">
                          <a:effectLst/>
                          <a:latin typeface="Times New Roman" panose="02020603050405020304" pitchFamily="18" charset="0"/>
                          <a:cs typeface="Times New Roman" panose="02020603050405020304" pitchFamily="18" charset="0"/>
                        </a:rPr>
                        <a:t>Program</a:t>
                      </a:r>
                      <a:endParaRPr lang="en-US" sz="1600" kern="100" dirty="0">
                        <a:effectLst/>
                        <a:latin typeface="Times New Roman" panose="02020603050405020304" pitchFamily="18" charset="0"/>
                        <a:ea typeface="PMingLiU"/>
                        <a:cs typeface="Times New Roman" panose="02020603050405020304" pitchFamily="18" charset="0"/>
                      </a:endParaRPr>
                    </a:p>
                  </a:txBody>
                  <a:tcPr marL="9525" marR="9525" marT="9525" marB="9525"/>
                </a:tc>
                <a:tc>
                  <a:txBody>
                    <a:bodyPr/>
                    <a:lstStyle/>
                    <a:p>
                      <a:pPr marL="0" marR="0">
                        <a:spcBef>
                          <a:spcPts val="0"/>
                        </a:spcBef>
                        <a:spcAft>
                          <a:spcPts val="0"/>
                        </a:spcAft>
                      </a:pPr>
                      <a:r>
                        <a:rPr lang="en-US" sz="1600" kern="100" dirty="0">
                          <a:effectLst/>
                          <a:latin typeface="Times New Roman" panose="02020603050405020304" pitchFamily="18" charset="0"/>
                          <a:cs typeface="Times New Roman" panose="02020603050405020304" pitchFamily="18" charset="0"/>
                        </a:rPr>
                        <a:t>Generated by some condition that occurs as a results of an instruction execution, such as arithmetic overflow, division by zero, attempt to execute am illegal machine instruction, and reference outside a user's allowed memory space.</a:t>
                      </a:r>
                      <a:endParaRPr lang="en-US" sz="1600" kern="100" dirty="0">
                        <a:effectLst/>
                        <a:latin typeface="Times New Roman" panose="02020603050405020304" pitchFamily="18" charset="0"/>
                        <a:ea typeface="PMingLiU"/>
                        <a:cs typeface="Times New Roman" panose="02020603050405020304" pitchFamily="18" charset="0"/>
                      </a:endParaRPr>
                    </a:p>
                  </a:txBody>
                  <a:tcPr marL="9525" marR="9525" marT="9525" marB="9525"/>
                </a:tc>
              </a:tr>
              <a:tr h="1035326">
                <a:tc>
                  <a:txBody>
                    <a:bodyPr/>
                    <a:lstStyle/>
                    <a:p>
                      <a:pPr marL="0" marR="0">
                        <a:spcBef>
                          <a:spcPts val="0"/>
                        </a:spcBef>
                        <a:spcAft>
                          <a:spcPts val="0"/>
                        </a:spcAft>
                      </a:pPr>
                      <a:r>
                        <a:rPr lang="en-US" sz="1600" kern="100">
                          <a:effectLst/>
                          <a:latin typeface="Times New Roman" panose="02020603050405020304" pitchFamily="18" charset="0"/>
                          <a:cs typeface="Times New Roman" panose="02020603050405020304" pitchFamily="18" charset="0"/>
                        </a:rPr>
                        <a:t>Timer</a:t>
                      </a:r>
                      <a:endParaRPr lang="en-US" sz="1600" kern="100">
                        <a:effectLst/>
                        <a:latin typeface="Times New Roman" panose="02020603050405020304" pitchFamily="18" charset="0"/>
                        <a:ea typeface="PMingLiU"/>
                        <a:cs typeface="Times New Roman" panose="02020603050405020304" pitchFamily="18" charset="0"/>
                      </a:endParaRPr>
                    </a:p>
                  </a:txBody>
                  <a:tcPr marL="9525" marR="9525" marT="9525" marB="9525"/>
                </a:tc>
                <a:tc>
                  <a:txBody>
                    <a:bodyPr/>
                    <a:lstStyle/>
                    <a:p>
                      <a:pPr marL="0" marR="0">
                        <a:spcBef>
                          <a:spcPts val="0"/>
                        </a:spcBef>
                        <a:spcAft>
                          <a:spcPts val="0"/>
                        </a:spcAft>
                      </a:pPr>
                      <a:r>
                        <a:rPr lang="en-US" sz="1600" kern="100" dirty="0">
                          <a:effectLst/>
                          <a:latin typeface="Times New Roman" panose="02020603050405020304" pitchFamily="18" charset="0"/>
                          <a:cs typeface="Times New Roman" panose="02020603050405020304" pitchFamily="18" charset="0"/>
                        </a:rPr>
                        <a:t>Generated by a timer within the processor. This allows the operating system to perform certain functions on a regular basis.</a:t>
                      </a:r>
                      <a:endParaRPr lang="en-US" sz="1600" kern="100" dirty="0">
                        <a:effectLst/>
                        <a:latin typeface="Times New Roman" panose="02020603050405020304" pitchFamily="18" charset="0"/>
                        <a:ea typeface="PMingLiU"/>
                        <a:cs typeface="Times New Roman" panose="02020603050405020304" pitchFamily="18" charset="0"/>
                      </a:endParaRPr>
                    </a:p>
                  </a:txBody>
                  <a:tcPr marL="9525" marR="9525" marT="9525" marB="9525"/>
                </a:tc>
              </a:tr>
              <a:tr h="704022">
                <a:tc>
                  <a:txBody>
                    <a:bodyPr/>
                    <a:lstStyle/>
                    <a:p>
                      <a:pPr marL="0" marR="0">
                        <a:spcBef>
                          <a:spcPts val="0"/>
                        </a:spcBef>
                        <a:spcAft>
                          <a:spcPts val="0"/>
                        </a:spcAft>
                      </a:pPr>
                      <a:r>
                        <a:rPr lang="en-US" sz="1600" kern="100">
                          <a:effectLst/>
                          <a:latin typeface="Times New Roman" panose="02020603050405020304" pitchFamily="18" charset="0"/>
                          <a:cs typeface="Times New Roman" panose="02020603050405020304" pitchFamily="18" charset="0"/>
                        </a:rPr>
                        <a:t>I/O</a:t>
                      </a:r>
                      <a:endParaRPr lang="en-US" sz="1600" kern="100">
                        <a:effectLst/>
                        <a:latin typeface="Times New Roman" panose="02020603050405020304" pitchFamily="18" charset="0"/>
                        <a:ea typeface="PMingLiU"/>
                        <a:cs typeface="Times New Roman" panose="02020603050405020304" pitchFamily="18" charset="0"/>
                      </a:endParaRPr>
                    </a:p>
                  </a:txBody>
                  <a:tcPr marL="9525" marR="9525" marT="9525" marB="9525"/>
                </a:tc>
                <a:tc>
                  <a:txBody>
                    <a:bodyPr/>
                    <a:lstStyle/>
                    <a:p>
                      <a:pPr marL="0" marR="0">
                        <a:spcBef>
                          <a:spcPts val="0"/>
                        </a:spcBef>
                        <a:spcAft>
                          <a:spcPts val="0"/>
                        </a:spcAft>
                      </a:pPr>
                      <a:r>
                        <a:rPr lang="en-US" sz="1600" kern="100" dirty="0">
                          <a:effectLst/>
                          <a:latin typeface="Times New Roman" panose="02020603050405020304" pitchFamily="18" charset="0"/>
                          <a:cs typeface="Times New Roman" panose="02020603050405020304" pitchFamily="18" charset="0"/>
                        </a:rPr>
                        <a:t>Generated by an I/O controller, to signal normal completion of an operation or to signal a variety of error conditions.</a:t>
                      </a:r>
                      <a:endParaRPr lang="en-US" sz="1600" kern="100" dirty="0">
                        <a:effectLst/>
                        <a:latin typeface="Times New Roman" panose="02020603050405020304" pitchFamily="18" charset="0"/>
                        <a:ea typeface="PMingLiU"/>
                        <a:cs typeface="Times New Roman" panose="02020603050405020304" pitchFamily="18" charset="0"/>
                      </a:endParaRPr>
                    </a:p>
                  </a:txBody>
                  <a:tcPr marL="9525" marR="9525" marT="9525" marB="9525"/>
                </a:tc>
              </a:tr>
              <a:tr h="704022">
                <a:tc>
                  <a:txBody>
                    <a:bodyPr/>
                    <a:lstStyle/>
                    <a:p>
                      <a:pPr marL="0" marR="0">
                        <a:spcBef>
                          <a:spcPts val="0"/>
                        </a:spcBef>
                        <a:spcAft>
                          <a:spcPts val="0"/>
                        </a:spcAft>
                      </a:pPr>
                      <a:r>
                        <a:rPr lang="en-US" sz="1600" kern="100">
                          <a:effectLst/>
                          <a:latin typeface="Times New Roman" panose="02020603050405020304" pitchFamily="18" charset="0"/>
                          <a:cs typeface="Times New Roman" panose="02020603050405020304" pitchFamily="18" charset="0"/>
                        </a:rPr>
                        <a:t>Hardware failure</a:t>
                      </a:r>
                      <a:endParaRPr lang="en-US" sz="1600" kern="100">
                        <a:effectLst/>
                        <a:latin typeface="Times New Roman" panose="02020603050405020304" pitchFamily="18" charset="0"/>
                        <a:ea typeface="PMingLiU"/>
                        <a:cs typeface="Times New Roman" panose="02020603050405020304" pitchFamily="18" charset="0"/>
                      </a:endParaRPr>
                    </a:p>
                  </a:txBody>
                  <a:tcPr marL="9525" marR="9525" marT="9525" marB="9525"/>
                </a:tc>
                <a:tc>
                  <a:txBody>
                    <a:bodyPr/>
                    <a:lstStyle/>
                    <a:p>
                      <a:pPr marL="0" marR="0">
                        <a:spcBef>
                          <a:spcPts val="0"/>
                        </a:spcBef>
                        <a:spcAft>
                          <a:spcPts val="0"/>
                        </a:spcAft>
                      </a:pPr>
                      <a:r>
                        <a:rPr lang="en-US" sz="1600" kern="100" dirty="0">
                          <a:effectLst/>
                          <a:latin typeface="Times New Roman" panose="02020603050405020304" pitchFamily="18" charset="0"/>
                          <a:cs typeface="Times New Roman" panose="02020603050405020304" pitchFamily="18" charset="0"/>
                        </a:rPr>
                        <a:t>Generated by a failure such as power failure or memory parity error.</a:t>
                      </a:r>
                      <a:endParaRPr lang="en-US" sz="1600" kern="100" dirty="0">
                        <a:effectLst/>
                        <a:latin typeface="Times New Roman" panose="02020603050405020304" pitchFamily="18" charset="0"/>
                        <a:ea typeface="PMingLiU"/>
                        <a:cs typeface="Times New Roman" panose="02020603050405020304" pitchFamily="18" charset="0"/>
                      </a:endParaRPr>
                    </a:p>
                  </a:txBody>
                  <a:tcPr marL="9525" marR="9525" marT="9525" marB="9525"/>
                </a:tc>
              </a:tr>
            </a:tbl>
          </a:graphicData>
        </a:graphic>
      </p:graphicFrame>
      <p:sp>
        <p:nvSpPr>
          <p:cNvPr id="3" name="Title 2"/>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22</a:t>
            </a:fld>
            <a:endParaRPr lang="en-US"/>
          </a:p>
        </p:txBody>
      </p:sp>
    </p:spTree>
    <p:extLst>
      <p:ext uri="{BB962C8B-B14F-4D97-AF65-F5344CB8AC3E}">
        <p14:creationId xmlns:p14="http://schemas.microsoft.com/office/powerpoint/2010/main" xmlns="" val="2036037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000" dirty="0">
                <a:latin typeface="Times New Roman" panose="02020603050405020304" pitchFamily="18" charset="0"/>
                <a:cs typeface="Times New Roman" panose="02020603050405020304" pitchFamily="18" charset="0"/>
              </a:rPr>
              <a:t>Up until now we have dealt with the instruction execution cycle on the hardware level. When interrupts are introduced, the CPU and the operating system driving the system, is responsible for the suspension of the program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currently being run, as well as restoring that program at the same point before the interrupt was detected. To handle this, an interrupt handler routine is executed. This interrupt handler is usually built into the operating system.</a:t>
            </a:r>
          </a:p>
          <a:p>
            <a:r>
              <a:rPr lang="en-US" sz="2000" dirty="0">
                <a:latin typeface="Times New Roman" panose="02020603050405020304" pitchFamily="18" charset="0"/>
                <a:cs typeface="Times New Roman" panose="02020603050405020304" pitchFamily="18" charset="0"/>
              </a:rPr>
              <a:t>Before the interrupt handler routine can ran, several processes must occur first. A typical sequence of events is illustrated in Figure 6 below. After the completion of the interrupt handler routine, the normal </a:t>
            </a:r>
            <a:r>
              <a:rPr lang="en-US" sz="2000" dirty="0" err="1">
                <a:latin typeface="Times New Roman" panose="02020603050405020304" pitchFamily="18" charset="0"/>
                <a:cs typeface="Times New Roman" panose="02020603050405020304" pitchFamily="18" charset="0"/>
              </a:rPr>
              <a:t>sequencial</a:t>
            </a:r>
            <a:r>
              <a:rPr lang="en-US" sz="2000" dirty="0">
                <a:latin typeface="Times New Roman" panose="02020603050405020304" pitchFamily="18" charset="0"/>
                <a:cs typeface="Times New Roman" panose="02020603050405020304" pitchFamily="18" charset="0"/>
              </a:rPr>
              <a:t> fetch / execute cycle begins</a:t>
            </a:r>
            <a:r>
              <a:rPr lang="en-US" sz="2000" dirty="0"/>
              <a:t>.</a:t>
            </a: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23</a:t>
            </a:fld>
            <a:endParaRPr lang="en-US"/>
          </a:p>
        </p:txBody>
      </p:sp>
    </p:spTree>
    <p:extLst>
      <p:ext uri="{BB962C8B-B14F-4D97-AF65-F5344CB8AC3E}">
        <p14:creationId xmlns:p14="http://schemas.microsoft.com/office/powerpoint/2010/main" xmlns="" val="27777246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24</a:t>
            </a:fld>
            <a:endParaRPr lang="en-US"/>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0" y="1066800"/>
            <a:ext cx="7467599" cy="5059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331591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marL="0" indent="0">
              <a:buNone/>
            </a:pPr>
            <a:r>
              <a:rPr lang="en-US" sz="2000" dirty="0">
                <a:latin typeface="Times New Roman" panose="02020603050405020304" pitchFamily="18" charset="0"/>
                <a:cs typeface="Times New Roman" panose="02020603050405020304" pitchFamily="18" charset="0"/>
              </a:rPr>
              <a:t>In symbolic notation, it is used to describe the micro-operations transfer among registers. It is a kind of intermediate representation (IR) that is very close to assembly language, such as that which is used in a compiler</a:t>
            </a:r>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term “Register Transfer” can perform micro-operations and transfer the result of operation to the same or other register</a:t>
            </a:r>
            <a:r>
              <a:rPr lang="en-US" sz="2000" dirty="0" smtClean="0">
                <a:latin typeface="Times New Roman" panose="02020603050405020304" pitchFamily="18" charset="0"/>
                <a:cs typeface="Times New Roman" panose="02020603050405020304" pitchFamily="18" charset="0"/>
              </a:rPr>
              <a:t>.</a:t>
            </a:r>
          </a:p>
          <a:p>
            <a:pPr marL="0" indent="0">
              <a:buNone/>
            </a:pPr>
            <a:r>
              <a:rPr lang="en-US" sz="2000" b="1" dirty="0">
                <a:latin typeface="Times New Roman" panose="02020603050405020304" pitchFamily="18" charset="0"/>
                <a:cs typeface="Times New Roman" panose="02020603050405020304" pitchFamily="18" charset="0"/>
              </a:rPr>
              <a:t>Micro-operations :</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The operation executed on the data store in registers are called micro-operations. They are detailed low-level instructions used in some designs to implement complex machine instructions</a:t>
            </a:r>
            <a:r>
              <a:rPr lang="en-US" sz="2000" dirty="0" smtClean="0">
                <a:latin typeface="Times New Roman" panose="02020603050405020304" pitchFamily="18" charset="0"/>
                <a:cs typeface="Times New Roman" panose="02020603050405020304" pitchFamily="18" charset="0"/>
              </a:rPr>
              <a:t>.</a:t>
            </a:r>
          </a:p>
          <a:p>
            <a:pPr marL="0" indent="0">
              <a:buNone/>
            </a:pPr>
            <a:r>
              <a:rPr lang="en-US" sz="2000" b="1" dirty="0">
                <a:latin typeface="Times New Roman" panose="02020603050405020304" pitchFamily="18" charset="0"/>
                <a:cs typeface="Times New Roman" panose="02020603050405020304" pitchFamily="18" charset="0"/>
              </a:rPr>
              <a:t>Register Transfer :</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The information transformed from one register to another register is represented in symbolic form by replacement operator is called Register Transfer.</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Replacement Operator :</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In the statement, R2 &lt;- R1, </a:t>
            </a:r>
            <a:r>
              <a:rPr lang="en-US" sz="2000" b="1" dirty="0">
                <a:latin typeface="Times New Roman" panose="02020603050405020304" pitchFamily="18" charset="0"/>
                <a:cs typeface="Times New Roman" panose="02020603050405020304" pitchFamily="18" charset="0"/>
              </a:rPr>
              <a:t>&lt;-</a:t>
            </a:r>
            <a:r>
              <a:rPr lang="en-US" sz="2000" dirty="0">
                <a:latin typeface="Times New Roman" panose="02020603050405020304" pitchFamily="18" charset="0"/>
                <a:cs typeface="Times New Roman" panose="02020603050405020304" pitchFamily="18" charset="0"/>
              </a:rPr>
              <a:t> acts as a replacement operator. This statement defines the transfer of content of register R1 into register R2.</a:t>
            </a:r>
          </a:p>
        </p:txBody>
      </p:sp>
      <p:sp>
        <p:nvSpPr>
          <p:cNvPr id="6" name="Title 5"/>
          <p:cNvSpPr>
            <a:spLocks noGrp="1"/>
          </p:cNvSpPr>
          <p:nvPr>
            <p:ph type="title"/>
          </p:nvPr>
        </p:nvSpPr>
        <p:spPr/>
        <p:txBody>
          <a:bodyPr/>
          <a:lstStyle/>
          <a:p>
            <a:r>
              <a:rPr lang="en-US" sz="2000" b="1" dirty="0" smtClean="0"/>
              <a:t>Register transfer and micro operation</a:t>
            </a:r>
            <a:endParaRPr lang="en-US" sz="2000" b="1" dirty="0"/>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25</a:t>
            </a:fld>
            <a:endParaRPr lang="en-US"/>
          </a:p>
        </p:txBody>
      </p:sp>
    </p:spTree>
    <p:extLst>
      <p:ext uri="{BB962C8B-B14F-4D97-AF65-F5344CB8AC3E}">
        <p14:creationId xmlns:p14="http://schemas.microsoft.com/office/powerpoint/2010/main" xmlns="" val="367260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800" dirty="0">
                <a:latin typeface="Times New Roman" panose="02020603050405020304" pitchFamily="18" charset="0"/>
                <a:cs typeface="Times New Roman" panose="02020603050405020304" pitchFamily="18" charset="0"/>
              </a:rPr>
              <a:t>There are various methods of RTL </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dirty="0" smtClean="0">
                <a:latin typeface="Times New Roman" panose="02020603050405020304" pitchFamily="18" charset="0"/>
                <a:cs typeface="Times New Roman" panose="02020603050405020304" pitchFamily="18" charset="0"/>
              </a:rPr>
              <a:t>1 General </a:t>
            </a:r>
            <a:r>
              <a:rPr lang="en-US" sz="1800" dirty="0">
                <a:latin typeface="Times New Roman" panose="02020603050405020304" pitchFamily="18" charset="0"/>
                <a:cs typeface="Times New Roman" panose="02020603050405020304" pitchFamily="18" charset="0"/>
              </a:rPr>
              <a:t>way of representing a register is by the name of the register </a:t>
            </a:r>
            <a:r>
              <a:rPr lang="en-US" sz="1800" dirty="0" err="1">
                <a:latin typeface="Times New Roman" panose="02020603050405020304" pitchFamily="18" charset="0"/>
                <a:cs typeface="Times New Roman" panose="02020603050405020304" pitchFamily="18" charset="0"/>
              </a:rPr>
              <a:t>inclosed</a:t>
            </a:r>
            <a:r>
              <a:rPr lang="en-US" sz="1800" dirty="0">
                <a:latin typeface="Times New Roman" panose="02020603050405020304" pitchFamily="18" charset="0"/>
                <a:cs typeface="Times New Roman" panose="02020603050405020304" pitchFamily="18" charset="0"/>
              </a:rPr>
              <a:t> in a rectangular box as shown in (a). </a:t>
            </a: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2 Register </a:t>
            </a:r>
            <a:r>
              <a:rPr lang="en-US" sz="1800" dirty="0">
                <a:latin typeface="Times New Roman" panose="02020603050405020304" pitchFamily="18" charset="0"/>
                <a:cs typeface="Times New Roman" panose="02020603050405020304" pitchFamily="18" charset="0"/>
              </a:rPr>
              <a:t>is numbered in a sequence of 0 to (n-1) as shown in (b). </a:t>
            </a: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3 The </a:t>
            </a:r>
            <a:r>
              <a:rPr lang="en-US" sz="1800" dirty="0">
                <a:latin typeface="Times New Roman" panose="02020603050405020304" pitchFamily="18" charset="0"/>
                <a:cs typeface="Times New Roman" panose="02020603050405020304" pitchFamily="18" charset="0"/>
              </a:rPr>
              <a:t>numbering of bits in a register can be marked on the top of the box as shown in (c</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dirty="0" smtClean="0">
                <a:latin typeface="Times New Roman" panose="02020603050405020304" pitchFamily="18" charset="0"/>
                <a:cs typeface="Times New Roman" panose="02020603050405020304" pitchFamily="18" charset="0"/>
              </a:rPr>
              <a:t>4</a:t>
            </a:r>
            <a:r>
              <a:rPr lang="en-US" sz="1800" dirty="0">
                <a:latin typeface="Times New Roman" panose="02020603050405020304" pitchFamily="18" charset="0"/>
                <a:cs typeface="Times New Roman" panose="02020603050405020304" pitchFamily="18" charset="0"/>
              </a:rPr>
              <a:t>. A 16-bit register PC is divided into 2 parts- Bits (0 to 7) are assigned with lower byte of 16-bit address and bits (8 to </a:t>
            </a:r>
            <a:r>
              <a:rPr lang="en-US" sz="1800" dirty="0" smtClean="0">
                <a:latin typeface="Times New Roman" panose="02020603050405020304" pitchFamily="18" charset="0"/>
                <a:cs typeface="Times New Roman" panose="02020603050405020304" pitchFamily="18" charset="0"/>
              </a:rPr>
              <a:t>15) </a:t>
            </a:r>
            <a:r>
              <a:rPr lang="en-US" sz="1800" dirty="0">
                <a:latin typeface="Times New Roman" panose="02020603050405020304" pitchFamily="18" charset="0"/>
                <a:cs typeface="Times New Roman" panose="02020603050405020304" pitchFamily="18" charset="0"/>
              </a:rPr>
              <a:t>are assigned with higher bytes of 16-bit address as shown in (d</a:t>
            </a:r>
            <a:r>
              <a:rPr lang="en-US" sz="1800" dirty="0" smtClean="0">
                <a:latin typeface="Times New Roman" panose="02020603050405020304" pitchFamily="18" charset="0"/>
                <a:cs typeface="Times New Roman" panose="02020603050405020304" pitchFamily="18" charset="0"/>
              </a:rPr>
              <a:t>)</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endParaRPr lang="en-US" sz="1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26</a:t>
            </a:fld>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28839" y="3352800"/>
            <a:ext cx="4957762" cy="2895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775770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2592387" y="1881981"/>
            <a:ext cx="4257675" cy="3429000"/>
          </a:xfrm>
        </p:spPr>
      </p:pic>
      <p:sp>
        <p:nvSpPr>
          <p:cNvPr id="3" name="Title 2"/>
          <p:cNvSpPr>
            <a:spLocks noGrp="1"/>
          </p:cNvSpPr>
          <p:nvPr>
            <p:ph type="title"/>
          </p:nvPr>
        </p:nvSpPr>
        <p:spPr/>
        <p:txBody>
          <a:bodyPr/>
          <a:lstStyle/>
          <a:p>
            <a:r>
              <a:rPr lang="en-US" smtClean="0"/>
              <a:t>Cont..</a:t>
            </a:r>
            <a:endParaRPr lang="en-US" dirty="0"/>
          </a:p>
        </p:txBody>
      </p:sp>
      <p:sp>
        <p:nvSpPr>
          <p:cNvPr id="4" name="Date Placeholder 3"/>
          <p:cNvSpPr>
            <a:spLocks noGrp="1"/>
          </p:cNvSpPr>
          <p:nvPr>
            <p:ph type="dt" sz="half" idx="10"/>
          </p:nvPr>
        </p:nvSpPr>
        <p:spPr/>
        <p:txBody>
          <a:bodyPr/>
          <a:lstStyle/>
          <a:p>
            <a:fld id="{BDEEC8E3-1E7A-4491-856C-06C7E7E76814}" type="datetime1">
              <a:rPr lang="en-US" smtClean="0"/>
              <a:pPr/>
              <a:t>11/20/2021</a:t>
            </a:fld>
            <a:endParaRPr lang="en-US"/>
          </a:p>
        </p:txBody>
      </p:sp>
      <p:sp>
        <p:nvSpPr>
          <p:cNvPr id="5" name="Slide Number Placeholder 4"/>
          <p:cNvSpPr>
            <a:spLocks noGrp="1"/>
          </p:cNvSpPr>
          <p:nvPr>
            <p:ph type="sldNum" sz="quarter" idx="12"/>
          </p:nvPr>
        </p:nvSpPr>
        <p:spPr/>
        <p:txBody>
          <a:bodyPr/>
          <a:lstStyle/>
          <a:p>
            <a:fld id="{1E13A9A4-7E5D-47C8-97DD-58A6A3C83649}" type="slidenum">
              <a:rPr lang="en-US" smtClean="0"/>
              <a:pPr/>
              <a:t>27</a:t>
            </a:fld>
            <a:endParaRPr lang="en-US"/>
          </a:p>
        </p:txBody>
      </p:sp>
    </p:spTree>
    <p:extLst>
      <p:ext uri="{BB962C8B-B14F-4D97-AF65-F5344CB8AC3E}">
        <p14:creationId xmlns:p14="http://schemas.microsoft.com/office/powerpoint/2010/main" xmlns="" val="14060568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800" dirty="0">
                <a:latin typeface="Times New Roman" panose="02020603050405020304" pitchFamily="18" charset="0"/>
                <a:cs typeface="Times New Roman" panose="02020603050405020304" pitchFamily="18" charset="0"/>
              </a:rPr>
              <a:t>It indicates that if P=1, then the content of R1 is transferred to R2. It is a unidirectional operation</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b="1" dirty="0">
                <a:latin typeface="Times New Roman" panose="02020603050405020304" pitchFamily="18" charset="0"/>
                <a:cs typeface="Times New Roman" panose="02020603050405020304" pitchFamily="18" charset="0"/>
              </a:rPr>
              <a:t>Simultaneous Operations –</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If 2 or more operations are to occur simultaneously then they are separated with comma </a:t>
            </a:r>
            <a:r>
              <a:rPr lang="en-US" sz="1800" b="1" dirty="0" smtClean="0">
                <a:latin typeface="Times New Roman" panose="02020603050405020304" pitchFamily="18" charset="0"/>
                <a:cs typeface="Times New Roman" panose="02020603050405020304" pitchFamily="18" charset="0"/>
              </a:rPr>
              <a:t>(,)</a:t>
            </a:r>
            <a:r>
              <a:rPr lang="en-US" sz="1800" dirty="0" smtClean="0">
                <a:latin typeface="Times New Roman" panose="02020603050405020304" pitchFamily="18" charset="0"/>
                <a:cs typeface="Times New Roman" panose="02020603050405020304" pitchFamily="18" charset="0"/>
              </a:rPr>
              <a:t>.</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If the control function P=1, then load the content of R1 into R2 and at the same clock load the content of R2 into R1.</a:t>
            </a: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000" dirty="0" smtClean="0">
                <a:latin typeface="Times New Roman" panose="02020603050405020304" pitchFamily="18" charset="0"/>
                <a:cs typeface="Times New Roman" panose="02020603050405020304" pitchFamily="18" charset="0"/>
              </a:rPr>
              <a:t>Cont..</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28</a:t>
            </a:fld>
            <a:endParaRPr 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81200" y="2286000"/>
            <a:ext cx="4729162" cy="2743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280219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968740" cy="5486400"/>
          </a:xfrm>
        </p:spPr>
        <p:txBody>
          <a:bodyPr/>
          <a:lstStyle/>
          <a:p>
            <a:r>
              <a:rPr lang="en-US" sz="1800" b="1" dirty="0">
                <a:latin typeface="Times New Roman" panose="02020603050405020304" pitchFamily="18" charset="0"/>
                <a:cs typeface="Times New Roman" panose="02020603050405020304" pitchFamily="18" charset="0"/>
              </a:rPr>
              <a:t>System Bus Design</a:t>
            </a:r>
          </a:p>
          <a:p>
            <a:r>
              <a:rPr lang="en-US" sz="1800" dirty="0">
                <a:latin typeface="Times New Roman" panose="02020603050405020304" pitchFamily="18" charset="0"/>
                <a:cs typeface="Times New Roman" panose="02020603050405020304" pitchFamily="18" charset="0"/>
              </a:rPr>
              <a:t>Bus is a communication channel.</a:t>
            </a:r>
          </a:p>
          <a:p>
            <a:r>
              <a:rPr lang="en-US" sz="1800" dirty="0">
                <a:latin typeface="Times New Roman" panose="02020603050405020304" pitchFamily="18" charset="0"/>
                <a:cs typeface="Times New Roman" panose="02020603050405020304" pitchFamily="18" charset="0"/>
              </a:rPr>
              <a:t>Characteristic of bus is shared transmission media.</a:t>
            </a:r>
          </a:p>
          <a:p>
            <a:r>
              <a:rPr lang="en-US" sz="1800" dirty="0">
                <a:latin typeface="Times New Roman" panose="02020603050405020304" pitchFamily="18" charset="0"/>
                <a:cs typeface="Times New Roman" panose="02020603050405020304" pitchFamily="18" charset="0"/>
              </a:rPr>
              <a:t>Limitation of a bus is only one transmission at a time.</a:t>
            </a:r>
          </a:p>
          <a:p>
            <a:r>
              <a:rPr lang="en-US" sz="1800" dirty="0">
                <a:latin typeface="Times New Roman" panose="02020603050405020304" pitchFamily="18" charset="0"/>
                <a:cs typeface="Times New Roman" panose="02020603050405020304" pitchFamily="18" charset="0"/>
              </a:rPr>
              <a:t>A bus which is used to provide the communication between the major components of a computer is called as </a:t>
            </a:r>
            <a:r>
              <a:rPr lang="en-US" sz="1800" b="1" dirty="0">
                <a:latin typeface="Times New Roman" panose="02020603050405020304" pitchFamily="18" charset="0"/>
                <a:cs typeface="Times New Roman" panose="02020603050405020304" pitchFamily="18" charset="0"/>
              </a:rPr>
              <a:t>System bus</a:t>
            </a:r>
            <a:r>
              <a:rPr lang="en-US" sz="1800" dirty="0">
                <a:latin typeface="Times New Roman" panose="02020603050405020304" pitchFamily="18" charset="0"/>
                <a:cs typeface="Times New Roman" panose="02020603050405020304" pitchFamily="18" charset="0"/>
              </a:rPr>
              <a:t>.</a:t>
            </a: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000" b="1" dirty="0" smtClean="0">
                <a:latin typeface="Times New Roman" panose="02020603050405020304" pitchFamily="18" charset="0"/>
                <a:cs typeface="Times New Roman" panose="02020603050405020304" pitchFamily="18" charset="0"/>
              </a:rPr>
              <a:t>Bus design </a:t>
            </a:r>
            <a:endParaRPr lang="en-US" sz="20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29</a:t>
            </a:fld>
            <a:endParaRPr lang="en-US"/>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19201" y="2895599"/>
            <a:ext cx="5867400" cy="327660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838799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000" b="1" dirty="0"/>
              <a:t>Computer Architecture:</a:t>
            </a:r>
            <a:r>
              <a:rPr lang="en-US" sz="2000" dirty="0"/>
              <a:t/>
            </a:r>
            <a:br>
              <a:rPr lang="en-US" sz="2000" dirty="0"/>
            </a:br>
            <a:r>
              <a:rPr lang="en-US" sz="2000" dirty="0"/>
              <a:t>Computer Architecture is a functional description of requirements and design implementation for the various parts of computer</a:t>
            </a:r>
            <a:r>
              <a:rPr lang="en-US" sz="2000" dirty="0" smtClean="0"/>
              <a:t>. It </a:t>
            </a:r>
            <a:r>
              <a:rPr lang="en-US" sz="2000" dirty="0"/>
              <a:t>deals with functional behavior of computer system. It comes before the computer organization while designing a computer</a:t>
            </a:r>
            <a:r>
              <a:rPr lang="en-US" sz="2000" dirty="0" smtClean="0"/>
              <a:t>.</a:t>
            </a:r>
          </a:p>
          <a:p>
            <a:pPr marL="0" indent="0">
              <a:buNone/>
            </a:pPr>
            <a:r>
              <a:rPr lang="en-US" sz="2000" dirty="0"/>
              <a:t>Architecture describes what the computer does</a:t>
            </a:r>
            <a:r>
              <a:rPr lang="en-US" sz="2000" dirty="0" smtClean="0"/>
              <a:t>.</a:t>
            </a:r>
          </a:p>
          <a:p>
            <a:pPr marL="0" indent="0">
              <a:buNone/>
            </a:pPr>
            <a:r>
              <a:rPr lang="en-US" sz="2000" b="1" dirty="0"/>
              <a:t>Computer Organization:</a:t>
            </a:r>
            <a:r>
              <a:rPr lang="en-US" sz="2000" dirty="0"/>
              <a:t/>
            </a:r>
            <a:br>
              <a:rPr lang="en-US" sz="2000" dirty="0"/>
            </a:br>
            <a:r>
              <a:rPr lang="en-US" sz="2000" dirty="0"/>
              <a:t>Computer Organization comes after the decide of Computer Architecture first. Computer Organization is how operational attribute are linked together and contribute to </a:t>
            </a:r>
            <a:r>
              <a:rPr lang="en-US" sz="2000" dirty="0" err="1"/>
              <a:t>realise</a:t>
            </a:r>
            <a:r>
              <a:rPr lang="en-US" sz="2000" dirty="0"/>
              <a:t> the architectural specification. Computer Organization deals with structural relationship.</a:t>
            </a:r>
          </a:p>
          <a:p>
            <a:pPr marL="0" indent="0">
              <a:buNone/>
            </a:pPr>
            <a:r>
              <a:rPr lang="en-US" sz="2000" dirty="0"/>
              <a:t>Organization describes how it does it.</a:t>
            </a:r>
          </a:p>
          <a:p>
            <a:pPr marL="0" indent="0">
              <a:buNone/>
            </a:pPr>
            <a:endParaRPr lang="en-US" sz="2000" dirty="0" smtClean="0"/>
          </a:p>
        </p:txBody>
      </p:sp>
      <p:sp>
        <p:nvSpPr>
          <p:cNvPr id="3" name="Title 2"/>
          <p:cNvSpPr>
            <a:spLocks noGrp="1"/>
          </p:cNvSpPr>
          <p:nvPr>
            <p:ph type="title"/>
          </p:nvPr>
        </p:nvSpPr>
        <p:spPr>
          <a:xfrm>
            <a:off x="0" y="609600"/>
            <a:ext cx="9521190" cy="228600"/>
          </a:xfrm>
        </p:spPr>
        <p:txBody>
          <a:bodyPr>
            <a:normAutofit fontScale="90000"/>
          </a:bodyPr>
          <a:lstStyle/>
          <a:p>
            <a:pPr marL="754380" indent="-571500">
              <a:buFont typeface="Arial" panose="020B0604020202020204" pitchFamily="34" charset="0"/>
              <a:buChar char="•"/>
            </a:pPr>
            <a:r>
              <a:rPr lang="en-US" dirty="0" smtClean="0"/>
              <a:t/>
            </a:r>
            <a:br>
              <a:rPr lang="en-US" dirty="0" smtClean="0"/>
            </a:br>
            <a:r>
              <a:rPr lang="en-US" sz="2200" b="1" dirty="0" smtClean="0">
                <a:latin typeface="Times New Roman" panose="02020603050405020304" pitchFamily="18" charset="0"/>
                <a:cs typeface="Times New Roman" panose="02020603050405020304" pitchFamily="18" charset="0"/>
              </a:rPr>
              <a:t>Introduction: </a:t>
            </a:r>
            <a:r>
              <a:rPr lang="en-US" sz="2200" b="1" dirty="0">
                <a:latin typeface="Times New Roman" panose="02020603050405020304" pitchFamily="18" charset="0"/>
                <a:cs typeface="Times New Roman" panose="02020603050405020304" pitchFamily="18" charset="0"/>
              </a:rPr>
              <a:t>Computer Architecture and Computer Organization</a:t>
            </a: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t>                                            </a:t>
            </a:r>
            <a:endParaRPr lang="en-US" dirty="0"/>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a:t>
            </a:fld>
            <a:endParaRPr lang="en-US"/>
          </a:p>
        </p:txBody>
      </p:sp>
    </p:spTree>
    <p:extLst>
      <p:ext uri="{BB962C8B-B14F-4D97-AF65-F5344CB8AC3E}">
        <p14:creationId xmlns:p14="http://schemas.microsoft.com/office/powerpoint/2010/main" xmlns="" val="1411126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14401"/>
            <a:ext cx="9044940" cy="5211766"/>
          </a:xfrm>
        </p:spPr>
        <p:txBody>
          <a:bodyPr/>
          <a:lstStyle/>
          <a:p>
            <a:pPr marL="0" indent="0">
              <a:buNone/>
            </a:pPr>
            <a:r>
              <a:rPr lang="en-US" sz="2000" dirty="0">
                <a:latin typeface="Times New Roman" panose="02020603050405020304" pitchFamily="18" charset="0"/>
                <a:cs typeface="Times New Roman" panose="02020603050405020304" pitchFamily="18" charset="0"/>
              </a:rPr>
              <a:t>System bus contains 3 categories of lines used to provide the communication between the CPU, memory and IO named as</a:t>
            </a:r>
            <a:r>
              <a:rPr lang="en-US" sz="2000" dirty="0" smtClean="0">
                <a:latin typeface="Times New Roman" panose="02020603050405020304" pitchFamily="18" charset="0"/>
                <a:cs typeface="Times New Roman" panose="02020603050405020304" pitchFamily="18" charset="0"/>
              </a:rPr>
              <a:t>:</a:t>
            </a:r>
          </a:p>
          <a:p>
            <a:pPr>
              <a:buAutoNum type="arabicPeriod"/>
            </a:pPr>
            <a:r>
              <a:rPr lang="en-US" sz="2000" dirty="0" smtClean="0">
                <a:latin typeface="Times New Roman" panose="02020603050405020304" pitchFamily="18" charset="0"/>
                <a:cs typeface="Times New Roman" panose="02020603050405020304" pitchFamily="18" charset="0"/>
              </a:rPr>
              <a:t>Address </a:t>
            </a:r>
            <a:r>
              <a:rPr lang="en-US" sz="2000" dirty="0">
                <a:latin typeface="Times New Roman" panose="02020603050405020304" pitchFamily="18" charset="0"/>
                <a:cs typeface="Times New Roman" panose="02020603050405020304" pitchFamily="18" charset="0"/>
              </a:rPr>
              <a:t>lines (AL) </a:t>
            </a:r>
            <a:endParaRPr lang="en-US" sz="2000" dirty="0" smtClean="0">
              <a:latin typeface="Times New Roman" panose="02020603050405020304" pitchFamily="18" charset="0"/>
              <a:cs typeface="Times New Roman" panose="02020603050405020304" pitchFamily="18" charset="0"/>
            </a:endParaRPr>
          </a:p>
          <a:p>
            <a:pPr>
              <a:buAutoNum type="arabicPlain" startAt="2"/>
            </a:pPr>
            <a:r>
              <a:rPr lang="en-US" sz="2000" dirty="0" smtClean="0">
                <a:latin typeface="Times New Roman" panose="02020603050405020304" pitchFamily="18" charset="0"/>
                <a:cs typeface="Times New Roman" panose="02020603050405020304" pitchFamily="18" charset="0"/>
              </a:rPr>
              <a:t>Data </a:t>
            </a:r>
            <a:r>
              <a:rPr lang="en-US" sz="2000" dirty="0">
                <a:latin typeface="Times New Roman" panose="02020603050405020304" pitchFamily="18" charset="0"/>
                <a:cs typeface="Times New Roman" panose="02020603050405020304" pitchFamily="18" charset="0"/>
              </a:rPr>
              <a:t>lines (DL) </a:t>
            </a:r>
          </a:p>
          <a:p>
            <a:pPr>
              <a:buAutoNum type="arabicPeriod" startAt="3"/>
            </a:pPr>
            <a:r>
              <a:rPr lang="en-US" sz="2000" dirty="0" smtClean="0">
                <a:latin typeface="Times New Roman" panose="02020603050405020304" pitchFamily="18" charset="0"/>
                <a:cs typeface="Times New Roman" panose="02020603050405020304" pitchFamily="18" charset="0"/>
              </a:rPr>
              <a:t>Control lines </a:t>
            </a:r>
            <a:r>
              <a:rPr lang="en-US" sz="2000" dirty="0">
                <a:latin typeface="Times New Roman" panose="02020603050405020304" pitchFamily="18" charset="0"/>
                <a:cs typeface="Times New Roman" panose="02020603050405020304" pitchFamily="18" charset="0"/>
              </a:rPr>
              <a:t>(CL) </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1. Address Lines:</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Used to carry the address to memory ad IO.</a:t>
            </a:r>
          </a:p>
          <a:p>
            <a:r>
              <a:rPr lang="en-US" sz="2000" dirty="0">
                <a:latin typeface="Times New Roman" panose="02020603050405020304" pitchFamily="18" charset="0"/>
                <a:cs typeface="Times New Roman" panose="02020603050405020304" pitchFamily="18" charset="0"/>
              </a:rPr>
              <a:t>Unidirectional.</a:t>
            </a:r>
          </a:p>
          <a:p>
            <a:r>
              <a:rPr lang="en-US" sz="2000" dirty="0">
                <a:latin typeface="Times New Roman" panose="02020603050405020304" pitchFamily="18" charset="0"/>
                <a:cs typeface="Times New Roman" panose="02020603050405020304" pitchFamily="18" charset="0"/>
              </a:rPr>
              <a:t>Based on width of a address bus we can determine the capacity of a main </a:t>
            </a:r>
            <a:r>
              <a:rPr lang="en-US" sz="2000" dirty="0" smtClean="0">
                <a:latin typeface="Times New Roman" panose="02020603050405020304" pitchFamily="18" charset="0"/>
                <a:cs typeface="Times New Roman" panose="02020603050405020304" pitchFamily="18" charset="0"/>
              </a:rPr>
              <a:t>memory</a:t>
            </a:r>
          </a:p>
          <a:p>
            <a:pPr marL="0" indent="0">
              <a:buNone/>
            </a:pP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Example:</a:t>
            </a:r>
            <a:endParaRPr lang="en-US" sz="2000" dirty="0">
              <a:latin typeface="Times New Roman" panose="02020603050405020304" pitchFamily="18" charset="0"/>
              <a:cs typeface="Times New Roman" panose="02020603050405020304" pitchFamily="18" charset="0"/>
            </a:endParaRPr>
          </a:p>
          <a:p>
            <a:pPr>
              <a:buAutoNum type="arabicPeriod" startAt="3"/>
            </a:pPr>
            <a:endParaRPr lang="en-US" sz="1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1800" dirty="0" smtClean="0">
                <a:latin typeface="Times New Roman" panose="02020603050405020304" pitchFamily="18" charset="0"/>
                <a:cs typeface="Times New Roman" panose="02020603050405020304" pitchFamily="18" charset="0"/>
              </a:rPr>
              <a:t>Cont..</a:t>
            </a:r>
            <a:endParaRPr lang="en-US" sz="1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30</a:t>
            </a:fld>
            <a:endParaRPr lang="en-US"/>
          </a:p>
        </p:txBody>
      </p:sp>
    </p:spTree>
    <p:extLst>
      <p:ext uri="{BB962C8B-B14F-4D97-AF65-F5344CB8AC3E}">
        <p14:creationId xmlns:p14="http://schemas.microsoft.com/office/powerpoint/2010/main" xmlns="" val="1283961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000" dirty="0" smtClean="0">
                <a:latin typeface="Times New Roman" panose="02020603050405020304" pitchFamily="18" charset="0"/>
                <a:cs typeface="Times New Roman" panose="02020603050405020304" pitchFamily="18" charset="0"/>
              </a:rPr>
              <a:t>Cont..</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31</a:t>
            </a:fld>
            <a:endParaRPr lang="en-US"/>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1" y="914400"/>
            <a:ext cx="4191000" cy="24860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3400" y="3762831"/>
            <a:ext cx="4141157" cy="24860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460048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latin typeface="Times New Roman" panose="02020603050405020304" pitchFamily="18" charset="0"/>
                <a:cs typeface="Times New Roman" panose="02020603050405020304" pitchFamily="18" charset="0"/>
              </a:rPr>
              <a:t>Used </a:t>
            </a:r>
            <a:r>
              <a:rPr lang="en-US" sz="2000" dirty="0">
                <a:latin typeface="Times New Roman" panose="02020603050405020304" pitchFamily="18" charset="0"/>
                <a:cs typeface="Times New Roman" panose="02020603050405020304" pitchFamily="18" charset="0"/>
              </a:rPr>
              <a:t>to carry the binary data between the CPU, memory and IO.</a:t>
            </a:r>
          </a:p>
          <a:p>
            <a:r>
              <a:rPr lang="en-US" sz="2000" dirty="0">
                <a:latin typeface="Times New Roman" panose="02020603050405020304" pitchFamily="18" charset="0"/>
                <a:cs typeface="Times New Roman" panose="02020603050405020304" pitchFamily="18" charset="0"/>
              </a:rPr>
              <a:t>Bidirectional.</a:t>
            </a:r>
          </a:p>
          <a:p>
            <a:r>
              <a:rPr lang="en-US" sz="2000" dirty="0">
                <a:latin typeface="Times New Roman" panose="02020603050405020304" pitchFamily="18" charset="0"/>
                <a:cs typeface="Times New Roman" panose="02020603050405020304" pitchFamily="18" charset="0"/>
              </a:rPr>
              <a:t>Based on the width of a data bus we can determine the word length of a CPU.</a:t>
            </a:r>
          </a:p>
          <a:p>
            <a:r>
              <a:rPr lang="en-US" sz="2000" dirty="0">
                <a:latin typeface="Times New Roman" panose="02020603050405020304" pitchFamily="18" charset="0"/>
                <a:cs typeface="Times New Roman" panose="02020603050405020304" pitchFamily="18" charset="0"/>
              </a:rPr>
              <a:t>Based on the word length we can determine the performance of a CPU.</a:t>
            </a:r>
          </a:p>
          <a:p>
            <a:pPr marL="0" indent="0">
              <a:buNone/>
            </a:pPr>
            <a:r>
              <a:rPr lang="en-US" dirty="0" smtClean="0"/>
              <a:t>Example:</a:t>
            </a:r>
            <a:endParaRPr lang="en-US" dirty="0"/>
          </a:p>
        </p:txBody>
      </p:sp>
      <p:sp>
        <p:nvSpPr>
          <p:cNvPr id="3" name="Title 2"/>
          <p:cNvSpPr>
            <a:spLocks noGrp="1"/>
          </p:cNvSpPr>
          <p:nvPr>
            <p:ph type="title"/>
          </p:nvPr>
        </p:nvSpPr>
        <p:spPr/>
        <p:txBody>
          <a:bodyPr/>
          <a:lstStyle/>
          <a:p>
            <a:r>
              <a:rPr lang="en-US" sz="2000" b="1" dirty="0">
                <a:latin typeface="Times New Roman" panose="02020603050405020304" pitchFamily="18" charset="0"/>
                <a:cs typeface="Times New Roman" panose="02020603050405020304" pitchFamily="18" charset="0"/>
              </a:rPr>
              <a:t>2. Data Lines:</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endParaRPr lang="en-US" sz="2000" dirty="0"/>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32</a:t>
            </a:fld>
            <a:endParaRPr lang="en-US"/>
          </a:p>
        </p:txBody>
      </p:sp>
    </p:spTree>
    <p:extLst>
      <p:ext uri="{BB962C8B-B14F-4D97-AF65-F5344CB8AC3E}">
        <p14:creationId xmlns:p14="http://schemas.microsoft.com/office/powerpoint/2010/main" xmlns="" val="28539125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000" dirty="0" smtClean="0">
                <a:latin typeface="Times New Roman" panose="02020603050405020304" pitchFamily="18" charset="0"/>
                <a:cs typeface="Times New Roman" panose="02020603050405020304" pitchFamily="18" charset="0"/>
              </a:rPr>
              <a:t>Cont..</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33</a:t>
            </a:fld>
            <a:endParaRPr lang="en-US"/>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51" y="838200"/>
            <a:ext cx="4114801" cy="2362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2401" y="3435263"/>
            <a:ext cx="3962400" cy="24321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46864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latin typeface="Times New Roman" panose="02020603050405020304" pitchFamily="18" charset="0"/>
                <a:cs typeface="Times New Roman" panose="02020603050405020304" pitchFamily="18" charset="0"/>
              </a:rPr>
              <a:t>Used </a:t>
            </a:r>
            <a:r>
              <a:rPr lang="en-US" sz="2000" dirty="0">
                <a:latin typeface="Times New Roman" panose="02020603050405020304" pitchFamily="18" charset="0"/>
                <a:cs typeface="Times New Roman" panose="02020603050405020304" pitchFamily="18" charset="0"/>
              </a:rPr>
              <a:t>to carry the control signals and timing signals</a:t>
            </a:r>
          </a:p>
          <a:p>
            <a:r>
              <a:rPr lang="en-US" sz="2000" dirty="0">
                <a:latin typeface="Times New Roman" panose="02020603050405020304" pitchFamily="18" charset="0"/>
                <a:cs typeface="Times New Roman" panose="02020603050405020304" pitchFamily="18" charset="0"/>
              </a:rPr>
              <a:t>Control signals indicates type of operation.</a:t>
            </a:r>
          </a:p>
          <a:p>
            <a:r>
              <a:rPr lang="en-US" sz="2000" dirty="0">
                <a:latin typeface="Times New Roman" panose="02020603050405020304" pitchFamily="18" charset="0"/>
                <a:cs typeface="Times New Roman" panose="02020603050405020304" pitchFamily="18" charset="0"/>
              </a:rPr>
              <a:t>Timing Signals used to synchronize the memory and IO operations with a CPU clock</a:t>
            </a:r>
            <a:r>
              <a:rPr lang="en-US" dirty="0"/>
              <a:t>.</a:t>
            </a:r>
          </a:p>
          <a:p>
            <a:pPr marL="0" indent="0">
              <a:buNone/>
            </a:pPr>
            <a:endParaRPr lang="en-US" dirty="0"/>
          </a:p>
        </p:txBody>
      </p:sp>
      <p:sp>
        <p:nvSpPr>
          <p:cNvPr id="3" name="Title 2"/>
          <p:cNvSpPr>
            <a:spLocks noGrp="1"/>
          </p:cNvSpPr>
          <p:nvPr>
            <p:ph type="title"/>
          </p:nvPr>
        </p:nvSpPr>
        <p:spPr/>
        <p:txBody>
          <a:bodyPr/>
          <a:lstStyle/>
          <a:p>
            <a:r>
              <a:rPr lang="en-US" sz="2000" b="1" dirty="0">
                <a:latin typeface="Times New Roman" panose="02020603050405020304" pitchFamily="18" charset="0"/>
                <a:cs typeface="Times New Roman" panose="02020603050405020304" pitchFamily="18" charset="0"/>
              </a:rPr>
              <a:t>3. Control Lines:</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endParaRPr lang="en-US" sz="2000" dirty="0"/>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34</a:t>
            </a:fld>
            <a:endParaRPr lang="en-US"/>
          </a:p>
        </p:txBody>
      </p:sp>
    </p:spTree>
    <p:extLst>
      <p:ext uri="{BB962C8B-B14F-4D97-AF65-F5344CB8AC3E}">
        <p14:creationId xmlns:p14="http://schemas.microsoft.com/office/powerpoint/2010/main" xmlns="" val="1758464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000" dirty="0">
                <a:latin typeface="Times New Roman" panose="02020603050405020304" pitchFamily="18" charset="0"/>
                <a:cs typeface="Times New Roman" panose="02020603050405020304" pitchFamily="18" charset="0"/>
              </a:rPr>
              <a:t>An interrupt is a condition that halts the microprocessor temporarily to work on a different task and then return to its previous task. Interrupt is an event or signal that request to attention of CPU. This halt allows peripheral devices to access the microprocessor</a:t>
            </a:r>
            <a:r>
              <a:rPr lang="en-US" sz="2000" dirty="0" smtClean="0">
                <a:latin typeface="Times New Roman" panose="02020603050405020304" pitchFamily="18" charset="0"/>
                <a:cs typeface="Times New Roman" panose="02020603050405020304" pitchFamily="18" charset="0"/>
              </a:rPr>
              <a:t>.</a:t>
            </a: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Whenever an interrupt occurs the processor completes the execution of the current instruction and starts the execution of an Interrupt Service Routine (ISR) or Interrupt Handler. ISR is a program that tells the processor what to do when the interrupt occurs. After the execution of ISR, control returns back to the main routine where it was interrupted.</a:t>
            </a:r>
          </a:p>
        </p:txBody>
      </p:sp>
      <p:sp>
        <p:nvSpPr>
          <p:cNvPr id="3" name="Title 2"/>
          <p:cNvSpPr>
            <a:spLocks noGrp="1"/>
          </p:cNvSpPr>
          <p:nvPr>
            <p:ph type="title"/>
          </p:nvPr>
        </p:nvSpPr>
        <p:spPr/>
        <p:txBody>
          <a:bodyPr/>
          <a:lstStyle/>
          <a:p>
            <a:r>
              <a:rPr lang="en-US" sz="2000" b="1" dirty="0">
                <a:latin typeface="Times New Roman" panose="02020603050405020304" pitchFamily="18" charset="0"/>
                <a:cs typeface="Times New Roman" panose="02020603050405020304" pitchFamily="18" charset="0"/>
              </a:rPr>
              <a:t>Interrupts </a:t>
            </a:r>
            <a:r>
              <a:rPr lang="en-US" sz="2000" b="1" dirty="0" smtClean="0">
                <a:latin typeface="Times New Roman" panose="02020603050405020304" pitchFamily="18" charset="0"/>
                <a:cs typeface="Times New Roman" panose="02020603050405020304" pitchFamily="18" charset="0"/>
              </a:rPr>
              <a:t>in microprocessor</a:t>
            </a:r>
            <a:r>
              <a:rPr lang="en-US" sz="2400" b="1" dirty="0"/>
              <a:t/>
            </a:r>
            <a:br>
              <a:rPr lang="en-US" sz="2400" b="1" dirty="0"/>
            </a:br>
            <a:endParaRPr lang="en-US" sz="24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35</a:t>
            </a:fld>
            <a:endParaRPr lang="en-US"/>
          </a:p>
        </p:txBody>
      </p:sp>
    </p:spTree>
    <p:extLst>
      <p:ext uri="{BB962C8B-B14F-4D97-AF65-F5344CB8AC3E}">
        <p14:creationId xmlns:p14="http://schemas.microsoft.com/office/powerpoint/2010/main" xmlns="" val="36222327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1"/>
            <a:ext cx="8968740" cy="5211766"/>
          </a:xfrm>
        </p:spPr>
        <p:txBody>
          <a:bodyPr/>
          <a:lstStyle/>
          <a:p>
            <a:pPr marL="0" indent="0">
              <a:buNone/>
            </a:pPr>
            <a:r>
              <a:rPr lang="en-US" sz="1800" dirty="0">
                <a:latin typeface="Times New Roman" panose="02020603050405020304" pitchFamily="18" charset="0"/>
                <a:cs typeface="Times New Roman" panose="02020603050405020304" pitchFamily="18" charset="0"/>
              </a:rPr>
              <a:t>In 8086 microprocessor following tasks are performed when microprocessor encounters an interrupt:</a:t>
            </a:r>
          </a:p>
          <a:p>
            <a:r>
              <a:rPr lang="en-US" sz="1800" dirty="0">
                <a:latin typeface="Times New Roman" panose="02020603050405020304" pitchFamily="18" charset="0"/>
                <a:cs typeface="Times New Roman" panose="02020603050405020304" pitchFamily="18" charset="0"/>
              </a:rPr>
              <a:t>The value of flag register is pushed into the stack. It means that first the value of SP (Stack Pointer) is decremented by 2 then the value of flag register is pushed to the memory address of stack segment. </a:t>
            </a:r>
          </a:p>
          <a:p>
            <a:r>
              <a:rPr lang="en-US" sz="1800" dirty="0">
                <a:latin typeface="Times New Roman" panose="02020603050405020304" pitchFamily="18" charset="0"/>
                <a:cs typeface="Times New Roman" panose="02020603050405020304" pitchFamily="18" charset="0"/>
              </a:rPr>
              <a:t>The value of starting memory address of CS (Code Segment) is pushed into the stack. </a:t>
            </a:r>
          </a:p>
          <a:p>
            <a:r>
              <a:rPr lang="en-US" sz="1800" dirty="0">
                <a:latin typeface="Times New Roman" panose="02020603050405020304" pitchFamily="18" charset="0"/>
                <a:cs typeface="Times New Roman" panose="02020603050405020304" pitchFamily="18" charset="0"/>
              </a:rPr>
              <a:t>The value of IP (Instruction Pointer) is pushed into the stack. </a:t>
            </a:r>
          </a:p>
          <a:p>
            <a:r>
              <a:rPr lang="en-US" sz="1800" dirty="0">
                <a:latin typeface="Times New Roman" panose="02020603050405020304" pitchFamily="18" charset="0"/>
                <a:cs typeface="Times New Roman" panose="02020603050405020304" pitchFamily="18" charset="0"/>
              </a:rPr>
              <a:t>IP is loaded from word location (Interrupt type) * 04. </a:t>
            </a:r>
          </a:p>
          <a:p>
            <a:r>
              <a:rPr lang="en-US" sz="1800" dirty="0">
                <a:latin typeface="Times New Roman" panose="02020603050405020304" pitchFamily="18" charset="0"/>
                <a:cs typeface="Times New Roman" panose="02020603050405020304" pitchFamily="18" charset="0"/>
              </a:rPr>
              <a:t>CS is loaded from the next word location. </a:t>
            </a:r>
          </a:p>
          <a:p>
            <a:r>
              <a:rPr lang="en-US" sz="1800" dirty="0">
                <a:latin typeface="Times New Roman" panose="02020603050405020304" pitchFamily="18" charset="0"/>
                <a:cs typeface="Times New Roman" panose="02020603050405020304" pitchFamily="18" charset="0"/>
              </a:rPr>
              <a:t>Interrupt and Trap flag are reset to 0. </a:t>
            </a: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000" dirty="0" err="1" smtClean="0">
                <a:latin typeface="Times New Roman" panose="02020603050405020304" pitchFamily="18" charset="0"/>
                <a:cs typeface="Times New Roman" panose="02020603050405020304" pitchFamily="18" charset="0"/>
              </a:rPr>
              <a:t>Cont</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36</a:t>
            </a:fld>
            <a:endParaRPr lang="en-US"/>
          </a:p>
        </p:txBody>
      </p:sp>
    </p:spTree>
    <p:extLst>
      <p:ext uri="{BB962C8B-B14F-4D97-AF65-F5344CB8AC3E}">
        <p14:creationId xmlns:p14="http://schemas.microsoft.com/office/powerpoint/2010/main" xmlns="" val="37954125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9296400" cy="5562599"/>
          </a:xfrm>
        </p:spPr>
        <p:txBody>
          <a:bodyPr/>
          <a:lstStyle/>
          <a:p>
            <a:pPr marL="0" indent="0">
              <a:buNone/>
            </a:pPr>
            <a:r>
              <a:rPr lang="en-US" sz="1800" dirty="0">
                <a:latin typeface="Times New Roman" panose="02020603050405020304" pitchFamily="18" charset="0"/>
                <a:cs typeface="Times New Roman" panose="02020603050405020304" pitchFamily="18" charset="0"/>
              </a:rPr>
              <a:t>The different types of interrupts present in 8086 microprocessor are given by:</a:t>
            </a:r>
          </a:p>
          <a:p>
            <a:r>
              <a:rPr lang="en-US" sz="1800" b="1" dirty="0">
                <a:latin typeface="Times New Roman" panose="02020603050405020304" pitchFamily="18" charset="0"/>
                <a:cs typeface="Times New Roman" panose="02020603050405020304" pitchFamily="18" charset="0"/>
              </a:rPr>
              <a:t>Hardware Interrupts –</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Hardware interrupts are those interrupts which are caused by any peripheral device by sending a signal through a specified pin to the microprocessor. There are two hardware interrupts in 8086 microprocessor. They are: </a:t>
            </a:r>
          </a:p>
          <a:p>
            <a:pPr lvl="1"/>
            <a:r>
              <a:rPr lang="en-US" sz="1800" i="1" dirty="0">
                <a:latin typeface="Times New Roman" panose="02020603050405020304" pitchFamily="18" charset="0"/>
                <a:cs typeface="Times New Roman" panose="02020603050405020304" pitchFamily="18" charset="0"/>
              </a:rPr>
              <a:t>(A) NMI (Non </a:t>
            </a:r>
            <a:r>
              <a:rPr lang="en-US" sz="1800" i="1" dirty="0" err="1">
                <a:latin typeface="Times New Roman" panose="02020603050405020304" pitchFamily="18" charset="0"/>
                <a:cs typeface="Times New Roman" panose="02020603050405020304" pitchFamily="18" charset="0"/>
              </a:rPr>
              <a:t>Maskable</a:t>
            </a:r>
            <a:r>
              <a:rPr lang="en-US" sz="1800" i="1" dirty="0">
                <a:latin typeface="Times New Roman" panose="02020603050405020304" pitchFamily="18" charset="0"/>
                <a:cs typeface="Times New Roman" panose="02020603050405020304" pitchFamily="18" charset="0"/>
              </a:rPr>
              <a:t> Interrupt) –</a:t>
            </a:r>
            <a:r>
              <a:rPr lang="en-US" sz="1800" dirty="0">
                <a:latin typeface="Times New Roman" panose="02020603050405020304" pitchFamily="18" charset="0"/>
                <a:cs typeface="Times New Roman" panose="02020603050405020304" pitchFamily="18" charset="0"/>
              </a:rPr>
              <a:t> It is a single pin non </a:t>
            </a:r>
            <a:r>
              <a:rPr lang="en-US" sz="1800" dirty="0" err="1">
                <a:latin typeface="Times New Roman" panose="02020603050405020304" pitchFamily="18" charset="0"/>
                <a:cs typeface="Times New Roman" panose="02020603050405020304" pitchFamily="18" charset="0"/>
              </a:rPr>
              <a:t>maskable</a:t>
            </a:r>
            <a:r>
              <a:rPr lang="en-US" sz="1800" dirty="0">
                <a:latin typeface="Times New Roman" panose="02020603050405020304" pitchFamily="18" charset="0"/>
                <a:cs typeface="Times New Roman" panose="02020603050405020304" pitchFamily="18" charset="0"/>
              </a:rPr>
              <a:t> hardware interrupt which cannot be disabled. It is the highest priority interrupt in 8086 microprocessor. After its execution, this interrupt generates a TYPE 2 interrupt. IP is loaded from word location 00008 H and CS is loaded from the word location 0000A H. </a:t>
            </a:r>
          </a:p>
          <a:p>
            <a:pPr lvl="1"/>
            <a:r>
              <a:rPr lang="en-US" sz="1800" i="1" dirty="0">
                <a:latin typeface="Times New Roman" panose="02020603050405020304" pitchFamily="18" charset="0"/>
                <a:cs typeface="Times New Roman" panose="02020603050405020304" pitchFamily="18" charset="0"/>
              </a:rPr>
              <a:t>(B) INTR (Interrupt Request) –</a:t>
            </a:r>
            <a:r>
              <a:rPr lang="en-US" sz="1800" dirty="0">
                <a:latin typeface="Times New Roman" panose="02020603050405020304" pitchFamily="18" charset="0"/>
                <a:cs typeface="Times New Roman" panose="02020603050405020304" pitchFamily="18" charset="0"/>
              </a:rPr>
              <a:t> It provides a single interrupt request and is activated by I/O port. This interrupt can be masked or delayed. It is a level triggered interrupt. It can receive any interrupt type, so the value of IP and CS will change on the interrupt type received. </a:t>
            </a: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1800" dirty="0" err="1" smtClean="0">
                <a:latin typeface="Times New Roman" panose="02020603050405020304" pitchFamily="18" charset="0"/>
                <a:cs typeface="Times New Roman" panose="02020603050405020304" pitchFamily="18" charset="0"/>
              </a:rPr>
              <a:t>Cont</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37</a:t>
            </a:fld>
            <a:endParaRPr lang="en-US"/>
          </a:p>
        </p:txBody>
      </p:sp>
    </p:spTree>
    <p:extLst>
      <p:ext uri="{BB962C8B-B14F-4D97-AF65-F5344CB8AC3E}">
        <p14:creationId xmlns:p14="http://schemas.microsoft.com/office/powerpoint/2010/main" xmlns="" val="18950789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b="1" dirty="0">
                <a:latin typeface="Times New Roman" panose="02020603050405020304" pitchFamily="18" charset="0"/>
                <a:cs typeface="Times New Roman" panose="02020603050405020304" pitchFamily="18" charset="0"/>
              </a:rPr>
              <a:t>Software Interrupts –</a:t>
            </a:r>
            <a:r>
              <a:rPr lang="en-US" sz="1800" dirty="0">
                <a:latin typeface="Times New Roman" panose="02020603050405020304" pitchFamily="18" charset="0"/>
                <a:cs typeface="Times New Roman" panose="02020603050405020304" pitchFamily="18" charset="0"/>
              </a:rPr>
              <a:t> These are instructions that are inserted within the program to generate interrupts. There are 256 software interrupts in 8086 microprocessor. The instructions are of the format INT type where type ranges from 00 to FF. The starting address ranges from 00000 H to 003FF H. These are 2 byte instructions. IP is loaded from type * 04 H and CS is loaded from the next address give by (type * 04) + 02 H. Some important software interrupts are: </a:t>
            </a:r>
          </a:p>
          <a:p>
            <a:pPr lvl="1"/>
            <a:r>
              <a:rPr lang="en-US" sz="1800" dirty="0">
                <a:latin typeface="Times New Roman" panose="02020603050405020304" pitchFamily="18" charset="0"/>
                <a:cs typeface="Times New Roman" panose="02020603050405020304" pitchFamily="18" charset="0"/>
              </a:rPr>
              <a:t>(A) </a:t>
            </a:r>
            <a:r>
              <a:rPr lang="en-US" sz="1800" i="1" dirty="0">
                <a:latin typeface="Times New Roman" panose="02020603050405020304" pitchFamily="18" charset="0"/>
                <a:cs typeface="Times New Roman" panose="02020603050405020304" pitchFamily="18" charset="0"/>
              </a:rPr>
              <a:t>TYPE 0</a:t>
            </a:r>
            <a:r>
              <a:rPr lang="en-US" sz="1800" dirty="0">
                <a:latin typeface="Times New Roman" panose="02020603050405020304" pitchFamily="18" charset="0"/>
                <a:cs typeface="Times New Roman" panose="02020603050405020304" pitchFamily="18" charset="0"/>
              </a:rPr>
              <a:t> corresponds to division by zero(0). </a:t>
            </a:r>
          </a:p>
          <a:p>
            <a:pPr lvl="1"/>
            <a:r>
              <a:rPr lang="en-US" sz="1800" dirty="0">
                <a:latin typeface="Times New Roman" panose="02020603050405020304" pitchFamily="18" charset="0"/>
                <a:cs typeface="Times New Roman" panose="02020603050405020304" pitchFamily="18" charset="0"/>
              </a:rPr>
              <a:t>(B) </a:t>
            </a:r>
            <a:r>
              <a:rPr lang="en-US" sz="1800" i="1" dirty="0">
                <a:latin typeface="Times New Roman" panose="02020603050405020304" pitchFamily="18" charset="0"/>
                <a:cs typeface="Times New Roman" panose="02020603050405020304" pitchFamily="18" charset="0"/>
              </a:rPr>
              <a:t>TYPE 1</a:t>
            </a:r>
            <a:r>
              <a:rPr lang="en-US" sz="1800" dirty="0">
                <a:latin typeface="Times New Roman" panose="02020603050405020304" pitchFamily="18" charset="0"/>
                <a:cs typeface="Times New Roman" panose="02020603050405020304" pitchFamily="18" charset="0"/>
              </a:rPr>
              <a:t> is used for single step execution for debugging of program. </a:t>
            </a:r>
          </a:p>
          <a:p>
            <a:pPr lvl="1"/>
            <a:r>
              <a:rPr lang="en-US" sz="1800" dirty="0">
                <a:latin typeface="Times New Roman" panose="02020603050405020304" pitchFamily="18" charset="0"/>
                <a:cs typeface="Times New Roman" panose="02020603050405020304" pitchFamily="18" charset="0"/>
              </a:rPr>
              <a:t>(C) </a:t>
            </a:r>
            <a:r>
              <a:rPr lang="en-US" sz="1800" i="1" dirty="0">
                <a:latin typeface="Times New Roman" panose="02020603050405020304" pitchFamily="18" charset="0"/>
                <a:cs typeface="Times New Roman" panose="02020603050405020304" pitchFamily="18" charset="0"/>
              </a:rPr>
              <a:t>TYPE 2</a:t>
            </a:r>
            <a:r>
              <a:rPr lang="en-US" sz="1800" dirty="0">
                <a:latin typeface="Times New Roman" panose="02020603050405020304" pitchFamily="18" charset="0"/>
                <a:cs typeface="Times New Roman" panose="02020603050405020304" pitchFamily="18" charset="0"/>
              </a:rPr>
              <a:t> represents NMI and is used in power failure conditions. </a:t>
            </a:r>
          </a:p>
          <a:p>
            <a:pPr lvl="1"/>
            <a:r>
              <a:rPr lang="en-US" sz="1800" dirty="0">
                <a:latin typeface="Times New Roman" panose="02020603050405020304" pitchFamily="18" charset="0"/>
                <a:cs typeface="Times New Roman" panose="02020603050405020304" pitchFamily="18" charset="0"/>
              </a:rPr>
              <a:t>(D) </a:t>
            </a:r>
            <a:r>
              <a:rPr lang="en-US" sz="1800" i="1" dirty="0">
                <a:latin typeface="Times New Roman" panose="02020603050405020304" pitchFamily="18" charset="0"/>
                <a:cs typeface="Times New Roman" panose="02020603050405020304" pitchFamily="18" charset="0"/>
              </a:rPr>
              <a:t>TYPE 3</a:t>
            </a:r>
            <a:r>
              <a:rPr lang="en-US" sz="1800" dirty="0">
                <a:latin typeface="Times New Roman" panose="02020603050405020304" pitchFamily="18" charset="0"/>
                <a:cs typeface="Times New Roman" panose="02020603050405020304" pitchFamily="18" charset="0"/>
              </a:rPr>
              <a:t> represents a break-point interrupt. </a:t>
            </a:r>
          </a:p>
          <a:p>
            <a:pPr lvl="1"/>
            <a:r>
              <a:rPr lang="en-US" sz="1800" dirty="0">
                <a:latin typeface="Times New Roman" panose="02020603050405020304" pitchFamily="18" charset="0"/>
                <a:cs typeface="Times New Roman" panose="02020603050405020304" pitchFamily="18" charset="0"/>
              </a:rPr>
              <a:t>(E) </a:t>
            </a:r>
            <a:r>
              <a:rPr lang="en-US" sz="1800" i="1" dirty="0">
                <a:latin typeface="Times New Roman" panose="02020603050405020304" pitchFamily="18" charset="0"/>
                <a:cs typeface="Times New Roman" panose="02020603050405020304" pitchFamily="18" charset="0"/>
              </a:rPr>
              <a:t>TYPE 4</a:t>
            </a:r>
            <a:r>
              <a:rPr lang="en-US" sz="1800" dirty="0">
                <a:latin typeface="Times New Roman" panose="02020603050405020304" pitchFamily="18" charset="0"/>
                <a:cs typeface="Times New Roman" panose="02020603050405020304" pitchFamily="18" charset="0"/>
              </a:rPr>
              <a:t> is the overflow interrupt. </a:t>
            </a:r>
          </a:p>
        </p:txBody>
      </p:sp>
      <p:sp>
        <p:nvSpPr>
          <p:cNvPr id="3" name="Title 2"/>
          <p:cNvSpPr>
            <a:spLocks noGrp="1"/>
          </p:cNvSpPr>
          <p:nvPr>
            <p:ph type="title"/>
          </p:nvPr>
        </p:nvSpPr>
        <p:spPr/>
        <p:txBody>
          <a:bodyPr/>
          <a:lstStyle/>
          <a:p>
            <a:r>
              <a:rPr lang="en-US" sz="1800" dirty="0" err="1" smtClean="0">
                <a:latin typeface="Times New Roman" panose="02020603050405020304" pitchFamily="18" charset="0"/>
                <a:cs typeface="Times New Roman" panose="02020603050405020304" pitchFamily="18" charset="0"/>
              </a:rPr>
              <a:t>Cont</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38</a:t>
            </a:fld>
            <a:endParaRPr lang="en-US"/>
          </a:p>
        </p:txBody>
      </p:sp>
    </p:spTree>
    <p:extLst>
      <p:ext uri="{BB962C8B-B14F-4D97-AF65-F5344CB8AC3E}">
        <p14:creationId xmlns:p14="http://schemas.microsoft.com/office/powerpoint/2010/main" xmlns="" val="313417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9296400" cy="5486399"/>
          </a:xfrm>
        </p:spPr>
        <p:txBody>
          <a:bodyPr/>
          <a:lstStyle/>
          <a:p>
            <a:r>
              <a:rPr lang="en-US" sz="2000" dirty="0">
                <a:latin typeface="Times New Roman" panose="02020603050405020304" pitchFamily="18" charset="0"/>
                <a:cs typeface="Times New Roman" panose="02020603050405020304" pitchFamily="18" charset="0"/>
              </a:rPr>
              <a:t>The basic computer has 16-bit instruction register (IR) which can denote either memory reference or register reference or input-output instruction.</a:t>
            </a:r>
          </a:p>
          <a:p>
            <a:r>
              <a:rPr lang="en-US" sz="2000" b="1" dirty="0">
                <a:latin typeface="Times New Roman" panose="02020603050405020304" pitchFamily="18" charset="0"/>
                <a:cs typeface="Times New Roman" panose="02020603050405020304" pitchFamily="18" charset="0"/>
              </a:rPr>
              <a:t>Memory Reference –</a:t>
            </a:r>
            <a:r>
              <a:rPr lang="en-US" sz="2000" dirty="0">
                <a:latin typeface="Times New Roman" panose="02020603050405020304" pitchFamily="18" charset="0"/>
                <a:cs typeface="Times New Roman" panose="02020603050405020304" pitchFamily="18" charset="0"/>
              </a:rPr>
              <a:t> These instructions refer to memory address as an operand. The other operand is always accumulator. Specifies 12-bit address, 3-bit opcode (other than 111) and 1-bit addressing mode for direct and indirect addressing. </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p>
          <a:p>
            <a:pPr marL="0" indent="0">
              <a:buNone/>
            </a:pPr>
            <a:endParaRPr lang="en-US" dirty="0" smtClean="0"/>
          </a:p>
          <a:p>
            <a:r>
              <a:rPr lang="en-US" sz="1800" b="1" dirty="0">
                <a:latin typeface="Times New Roman" panose="02020603050405020304" pitchFamily="18" charset="0"/>
                <a:cs typeface="Times New Roman" panose="02020603050405020304" pitchFamily="18" charset="0"/>
              </a:rPr>
              <a:t>Example –</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IR register contains = 0001XXXXXXXXXXXX, i.e. ADD after fetching and decoding of instruction we find out that it is a memory reference instruction for ADD operation.</a:t>
            </a:r>
          </a:p>
          <a:p>
            <a:r>
              <a:rPr lang="en-US" sz="1800" dirty="0">
                <a:latin typeface="Times New Roman" panose="02020603050405020304" pitchFamily="18" charset="0"/>
                <a:cs typeface="Times New Roman" panose="02020603050405020304" pitchFamily="18" charset="0"/>
              </a:rPr>
              <a:t>Hence, DR ← M[AR] AC ← AC + DR, SC ← 0</a:t>
            </a:r>
          </a:p>
        </p:txBody>
      </p:sp>
      <p:sp>
        <p:nvSpPr>
          <p:cNvPr id="3" name="Title 2"/>
          <p:cNvSpPr>
            <a:spLocks noGrp="1"/>
          </p:cNvSpPr>
          <p:nvPr>
            <p:ph type="title"/>
          </p:nvPr>
        </p:nvSpPr>
        <p:spPr/>
        <p:txBody>
          <a:bodyPr/>
          <a:lstStyle/>
          <a:p>
            <a:r>
              <a:rPr lang="en-US" sz="2000" dirty="0" smtClean="0">
                <a:latin typeface="Times New Roman" panose="02020603050405020304" pitchFamily="18" charset="0"/>
                <a:cs typeface="Times New Roman" panose="02020603050405020304" pitchFamily="18" charset="0"/>
              </a:rPr>
              <a:t>Memory reference instruction</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39</a:t>
            </a:fld>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0" y="2668305"/>
            <a:ext cx="4419600" cy="7429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7903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320040" y="1066801"/>
            <a:ext cx="8801100" cy="5410200"/>
          </a:xfrm>
        </p:spPr>
        <p:txBody>
          <a:bodyPr/>
          <a:lstStyle/>
          <a:p>
            <a:pPr marL="0" indent="0" eaLnBrk="1" hangingPunct="1">
              <a:buNone/>
            </a:pPr>
            <a:r>
              <a:rPr lang="en-US" dirty="0" smtClean="0"/>
              <a:t> </a:t>
            </a:r>
          </a:p>
          <a:p>
            <a:pPr marL="0" indent="0" eaLnBrk="1" hangingPunct="1">
              <a:buNone/>
            </a:pPr>
            <a:endParaRPr lang="en-US" dirty="0"/>
          </a:p>
          <a:p>
            <a:pPr marL="0" indent="0" eaLnBrk="1" hangingPunct="1">
              <a:buNone/>
            </a:pPr>
            <a:endParaRPr lang="en-US" dirty="0"/>
          </a:p>
        </p:txBody>
      </p:sp>
      <p:sp>
        <p:nvSpPr>
          <p:cNvPr id="9219" name="Title 2"/>
          <p:cNvSpPr>
            <a:spLocks noGrp="1"/>
          </p:cNvSpPr>
          <p:nvPr>
            <p:ph type="title"/>
          </p:nvPr>
        </p:nvSpPr>
        <p:spPr/>
        <p:txBody>
          <a:bodyPr/>
          <a:lstStyle/>
          <a:p>
            <a:pPr marL="182563" eaLnBrk="1" hangingPunct="1"/>
            <a:r>
              <a:rPr lang="en-US" sz="2000" dirty="0" smtClean="0">
                <a:latin typeface="Times New Roman" panose="02020603050405020304" pitchFamily="18" charset="0"/>
                <a:cs typeface="Times New Roman" panose="02020603050405020304" pitchFamily="18" charset="0"/>
              </a:rPr>
              <a:t>Differences between  computer architecture and organization</a:t>
            </a:r>
          </a:p>
        </p:txBody>
      </p:sp>
      <p:sp>
        <p:nvSpPr>
          <p:cNvPr id="4" name="Date Placeholder 3"/>
          <p:cNvSpPr>
            <a:spLocks noGrp="1"/>
          </p:cNvSpPr>
          <p:nvPr>
            <p:ph type="dt" sz="quarter" idx="10"/>
          </p:nvPr>
        </p:nvSpPr>
        <p:spPr/>
        <p:txBody>
          <a:bodyPr/>
          <a:lstStyle/>
          <a:p>
            <a:pPr>
              <a:defRPr/>
            </a:pPr>
            <a:fld id="{93D5BB5F-A93C-4552-9127-99540AFC774B}" type="datetime1">
              <a:rPr lang="en-US"/>
              <a:pPr>
                <a:defRPr/>
              </a:pPr>
              <a:t>11/20/2021</a:t>
            </a:fld>
            <a:endParaRPr lang="en-US"/>
          </a:p>
        </p:txBody>
      </p:sp>
      <p:sp>
        <p:nvSpPr>
          <p:cNvPr id="5" name="Slide Number Placeholder 4"/>
          <p:cNvSpPr>
            <a:spLocks noGrp="1"/>
          </p:cNvSpPr>
          <p:nvPr>
            <p:ph type="sldNum" sz="quarter" idx="12"/>
          </p:nvPr>
        </p:nvSpPr>
        <p:spPr/>
        <p:txBody>
          <a:bodyPr/>
          <a:lstStyle/>
          <a:p>
            <a:pPr>
              <a:defRPr/>
            </a:pPr>
            <a:fld id="{80508C40-61BA-4FAA-A104-62F0FBDB43E9}" type="slidenum">
              <a:rPr lang="en-US" smtClean="0"/>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1615325953"/>
              </p:ext>
            </p:extLst>
          </p:nvPr>
        </p:nvGraphicFramePr>
        <p:xfrm>
          <a:off x="457200" y="809466"/>
          <a:ext cx="8229600" cy="5438934"/>
        </p:xfrm>
        <a:graphic>
          <a:graphicData uri="http://schemas.openxmlformats.org/drawingml/2006/table">
            <a:tbl>
              <a:tblPr firstRow="1" bandRow="1">
                <a:tableStyleId>{5C22544A-7EE6-4342-B048-85BDC9FD1C3A}</a:tableStyleId>
              </a:tblPr>
              <a:tblGrid>
                <a:gridCol w="713484"/>
                <a:gridCol w="4439454"/>
                <a:gridCol w="3076662"/>
              </a:tblGrid>
              <a:tr h="298222">
                <a:tc>
                  <a:txBody>
                    <a:bodyPr/>
                    <a:lstStyle/>
                    <a:p>
                      <a:r>
                        <a:rPr lang="en-US" sz="1800" dirty="0" err="1" smtClean="0"/>
                        <a:t>Srno</a:t>
                      </a:r>
                      <a:r>
                        <a:rPr lang="en-US" sz="1800" dirty="0" smtClean="0"/>
                        <a:t>.</a:t>
                      </a:r>
                      <a:endParaRPr lang="en-US" sz="1800" dirty="0"/>
                    </a:p>
                  </a:txBody>
                  <a:tcPr marL="96012" marR="96012"/>
                </a:tc>
                <a:tc>
                  <a:txBody>
                    <a:bodyPr/>
                    <a:lstStyle/>
                    <a:p>
                      <a:r>
                        <a:rPr lang="en-US" sz="1800" dirty="0" smtClean="0">
                          <a:latin typeface="Times New Roman" panose="02020603050405020304" pitchFamily="18" charset="0"/>
                          <a:cs typeface="Times New Roman" panose="02020603050405020304" pitchFamily="18" charset="0"/>
                        </a:rPr>
                        <a:t>computer architecture</a:t>
                      </a:r>
                      <a:endParaRPr lang="en-US" sz="1800" dirty="0"/>
                    </a:p>
                  </a:txBody>
                  <a:tcPr marL="96012" marR="96012"/>
                </a:tc>
                <a:tc>
                  <a:txBody>
                    <a:bodyPr/>
                    <a:lstStyle/>
                    <a:p>
                      <a:r>
                        <a:rPr lang="en-US" sz="1800" dirty="0" smtClean="0"/>
                        <a:t>Computer organization</a:t>
                      </a:r>
                      <a:endParaRPr lang="en-US" sz="1800" dirty="0"/>
                    </a:p>
                  </a:txBody>
                  <a:tcPr marL="96012" marR="96012"/>
                </a:tc>
              </a:tr>
              <a:tr h="578732">
                <a:tc>
                  <a:txBody>
                    <a:bodyPr/>
                    <a:lstStyle/>
                    <a:p>
                      <a:r>
                        <a:rPr lang="en-US" sz="1800" dirty="0" smtClean="0"/>
                        <a:t>1</a:t>
                      </a:r>
                      <a:endParaRPr lang="en-US" sz="1800" dirty="0"/>
                    </a:p>
                  </a:txBody>
                  <a:tcPr marL="96012" marR="96012"/>
                </a:tc>
                <a:tc>
                  <a:txBody>
                    <a:bodyPr/>
                    <a:lstStyle/>
                    <a:p>
                      <a:r>
                        <a:rPr lang="en-US" sz="1800" dirty="0" smtClean="0"/>
                        <a:t>Architecture describes what the computer does.</a:t>
                      </a:r>
                      <a:endParaRPr lang="en-US" sz="1800" dirty="0"/>
                    </a:p>
                  </a:txBody>
                  <a:tcPr marL="96012" marR="96012"/>
                </a:tc>
                <a:tc>
                  <a:txBody>
                    <a:bodyPr/>
                    <a:lstStyle/>
                    <a:p>
                      <a:r>
                        <a:rPr lang="en-US" sz="1800" dirty="0" smtClean="0"/>
                        <a:t>Organization describes how it does it.</a:t>
                      </a:r>
                      <a:endParaRPr lang="en-US" sz="1800" dirty="0"/>
                    </a:p>
                  </a:txBody>
                  <a:tcPr marL="96012" marR="96012"/>
                </a:tc>
              </a:tr>
              <a:tr h="925971">
                <a:tc>
                  <a:txBody>
                    <a:bodyPr/>
                    <a:lstStyle/>
                    <a:p>
                      <a:r>
                        <a:rPr lang="en-US" sz="1800" dirty="0" smtClean="0"/>
                        <a:t>2</a:t>
                      </a:r>
                      <a:endParaRPr lang="en-US" sz="1800" dirty="0"/>
                    </a:p>
                  </a:txBody>
                  <a:tcPr marL="96012" marR="96012"/>
                </a:tc>
                <a:tc>
                  <a:txBody>
                    <a:bodyPr/>
                    <a:lstStyle/>
                    <a:p>
                      <a:r>
                        <a:rPr lang="en-US" sz="1800" dirty="0" smtClean="0"/>
                        <a:t>Computer Architecture deals with functional behavior of computer system.</a:t>
                      </a:r>
                      <a:endParaRPr lang="en-US" sz="1800" dirty="0"/>
                    </a:p>
                  </a:txBody>
                  <a:tcPr marL="96012" marR="96012"/>
                </a:tc>
                <a:tc>
                  <a:txBody>
                    <a:bodyPr/>
                    <a:lstStyle/>
                    <a:p>
                      <a:r>
                        <a:rPr lang="en-US" sz="1800" dirty="0" smtClean="0"/>
                        <a:t>Computer Organization deals with structural relationship.</a:t>
                      </a:r>
                      <a:endParaRPr lang="en-US" sz="1800" dirty="0"/>
                    </a:p>
                  </a:txBody>
                  <a:tcPr marL="96012" marR="96012"/>
                </a:tc>
              </a:tr>
              <a:tr h="578732">
                <a:tc>
                  <a:txBody>
                    <a:bodyPr/>
                    <a:lstStyle/>
                    <a:p>
                      <a:r>
                        <a:rPr lang="en-US" sz="1800" dirty="0" smtClean="0"/>
                        <a:t>3</a:t>
                      </a:r>
                      <a:endParaRPr lang="en-US" sz="1800" dirty="0"/>
                    </a:p>
                  </a:txBody>
                  <a:tcPr marL="96012" marR="96012"/>
                </a:tc>
                <a:tc>
                  <a:txBody>
                    <a:bodyPr/>
                    <a:lstStyle/>
                    <a:p>
                      <a:r>
                        <a:rPr lang="en-US" sz="1800" dirty="0" smtClean="0"/>
                        <a:t>it deals with high-level design issue.</a:t>
                      </a:r>
                      <a:endParaRPr lang="en-US" sz="1800" dirty="0"/>
                    </a:p>
                  </a:txBody>
                  <a:tcPr marL="96012" marR="96012"/>
                </a:tc>
                <a:tc>
                  <a:txBody>
                    <a:bodyPr/>
                    <a:lstStyle/>
                    <a:p>
                      <a:r>
                        <a:rPr lang="en-US" sz="1800" dirty="0" smtClean="0"/>
                        <a:t>it deals with low-level design issue.</a:t>
                      </a:r>
                      <a:endParaRPr lang="en-US" sz="1800" dirty="0"/>
                    </a:p>
                  </a:txBody>
                  <a:tcPr marL="96012" marR="96012"/>
                </a:tc>
              </a:tr>
              <a:tr h="752352">
                <a:tc>
                  <a:txBody>
                    <a:bodyPr/>
                    <a:lstStyle/>
                    <a:p>
                      <a:r>
                        <a:rPr lang="en-US" sz="1800" dirty="0" smtClean="0"/>
                        <a:t>4</a:t>
                      </a:r>
                      <a:endParaRPr lang="en-US" sz="1800" dirty="0"/>
                    </a:p>
                  </a:txBody>
                  <a:tcPr marL="96012" marR="96012"/>
                </a:tc>
                <a:tc>
                  <a:txBody>
                    <a:bodyPr/>
                    <a:lstStyle/>
                    <a:p>
                      <a:r>
                        <a:rPr lang="en-US" sz="1800" dirty="0" smtClean="0"/>
                        <a:t>Architecture indicates its hardware.</a:t>
                      </a:r>
                      <a:endParaRPr lang="en-US" sz="1800" dirty="0"/>
                    </a:p>
                  </a:txBody>
                  <a:tcPr marL="96012" marR="96012"/>
                </a:tc>
                <a:tc>
                  <a:txBody>
                    <a:bodyPr/>
                    <a:lstStyle/>
                    <a:p>
                      <a:r>
                        <a:rPr lang="en-US" sz="1800" dirty="0" smtClean="0"/>
                        <a:t>Where, Organization indicates its performance.</a:t>
                      </a:r>
                      <a:endParaRPr lang="en-US" sz="1800" dirty="0"/>
                    </a:p>
                  </a:txBody>
                  <a:tcPr marL="96012" marR="96012"/>
                </a:tc>
              </a:tr>
              <a:tr h="925971">
                <a:tc>
                  <a:txBody>
                    <a:bodyPr/>
                    <a:lstStyle/>
                    <a:p>
                      <a:r>
                        <a:rPr lang="en-US" sz="1800" dirty="0" smtClean="0"/>
                        <a:t>5</a:t>
                      </a:r>
                      <a:endParaRPr lang="en-US" sz="1800" dirty="0"/>
                    </a:p>
                  </a:txBody>
                  <a:tcPr marL="96012" marR="96012"/>
                </a:tc>
                <a:tc>
                  <a:txBody>
                    <a:bodyPr/>
                    <a:lstStyle/>
                    <a:p>
                      <a:r>
                        <a:rPr lang="en-US" sz="1800" dirty="0" smtClean="0"/>
                        <a:t>Computer Architecture is also called as instruction set architecture.</a:t>
                      </a:r>
                      <a:endParaRPr lang="en-US" sz="1800" dirty="0"/>
                    </a:p>
                  </a:txBody>
                  <a:tcPr marL="96012" marR="96012"/>
                </a:tc>
                <a:tc>
                  <a:txBody>
                    <a:bodyPr/>
                    <a:lstStyle/>
                    <a:p>
                      <a:r>
                        <a:rPr lang="en-US" sz="1800" dirty="0" smtClean="0"/>
                        <a:t>Computer Organization is frequently called as micro architecture.</a:t>
                      </a:r>
                      <a:endParaRPr lang="en-US" sz="1800" dirty="0"/>
                    </a:p>
                  </a:txBody>
                  <a:tcPr marL="96012" marR="96012"/>
                </a:tc>
              </a:tr>
              <a:tr h="969221">
                <a:tc>
                  <a:txBody>
                    <a:bodyPr/>
                    <a:lstStyle/>
                    <a:p>
                      <a:r>
                        <a:rPr lang="en-US" sz="1800" dirty="0" smtClean="0"/>
                        <a:t>6</a:t>
                      </a:r>
                      <a:endParaRPr lang="en-US" sz="1800" dirty="0"/>
                    </a:p>
                  </a:txBody>
                  <a:tcPr marL="96012" marR="96012"/>
                </a:tc>
                <a:tc>
                  <a:txBody>
                    <a:bodyPr/>
                    <a:lstStyle/>
                    <a:p>
                      <a:r>
                        <a:rPr lang="en-US" sz="1800" dirty="0" smtClean="0"/>
                        <a:t>Computer Architecture comprises logical functions such as instruction sets, registers, data types and addressing modes.</a:t>
                      </a:r>
                      <a:endParaRPr lang="en-US" sz="1800" dirty="0"/>
                    </a:p>
                  </a:txBody>
                  <a:tcPr marL="96012" marR="96012"/>
                </a:tc>
                <a:tc>
                  <a:txBody>
                    <a:bodyPr/>
                    <a:lstStyle/>
                    <a:p>
                      <a:r>
                        <a:rPr lang="en-US" sz="1800" dirty="0" smtClean="0"/>
                        <a:t>Computer Organization consists of physical units like circuit designs, peripherals and adders.</a:t>
                      </a:r>
                      <a:endParaRPr lang="en-US" sz="1800" dirty="0"/>
                    </a:p>
                  </a:txBody>
                  <a:tcPr marL="96012" marR="96012"/>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1"/>
            <a:ext cx="9372600" cy="5287966"/>
          </a:xfrm>
        </p:spPr>
        <p:txBody>
          <a:bodyPr/>
          <a:lstStyle/>
          <a:p>
            <a:pPr marL="0" indent="0">
              <a:buNone/>
            </a:pPr>
            <a:endParaRPr lang="en-US" dirty="0"/>
          </a:p>
        </p:txBody>
      </p:sp>
      <p:sp>
        <p:nvSpPr>
          <p:cNvPr id="3" name="Title 2"/>
          <p:cNvSpPr>
            <a:spLocks noGrp="1"/>
          </p:cNvSpPr>
          <p:nvPr>
            <p:ph type="title"/>
          </p:nvPr>
        </p:nvSpPr>
        <p:spPr/>
        <p:txBody>
          <a:bodyPr/>
          <a:lstStyle/>
          <a:p>
            <a:r>
              <a:rPr lang="en-US" sz="2000" b="1" dirty="0"/>
              <a:t/>
            </a:r>
            <a:br>
              <a:rPr lang="en-US" sz="2000" b="1" dirty="0"/>
            </a:b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40</a:t>
            </a:fld>
            <a:endParaRPr lang="en-US"/>
          </a:p>
        </p:txBody>
      </p:sp>
    </p:spTree>
    <p:extLst>
      <p:ext uri="{BB962C8B-B14F-4D97-AF65-F5344CB8AC3E}">
        <p14:creationId xmlns:p14="http://schemas.microsoft.com/office/powerpoint/2010/main" xmlns="" val="1778530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0040" y="838201"/>
            <a:ext cx="8801100" cy="5287966"/>
          </a:xfrm>
        </p:spPr>
        <p:txBody>
          <a:bodyPr/>
          <a:lstStyle/>
          <a:p>
            <a:pPr marL="0" indent="0">
              <a:buNone/>
            </a:pPr>
            <a:r>
              <a:rPr lang="en-US" sz="2000" dirty="0">
                <a:latin typeface="Times New Roman" panose="02020603050405020304" pitchFamily="18" charset="0"/>
                <a:cs typeface="Times New Roman" panose="02020603050405020304" pitchFamily="18" charset="0"/>
              </a:rPr>
              <a:t>The full form of CPU is </a:t>
            </a:r>
            <a:r>
              <a:rPr lang="en-US" sz="2000" b="1" dirty="0">
                <a:latin typeface="Times New Roman" panose="02020603050405020304" pitchFamily="18" charset="0"/>
                <a:cs typeface="Times New Roman" panose="02020603050405020304" pitchFamily="18" charset="0"/>
              </a:rPr>
              <a:t>Central Processing Unit</a:t>
            </a:r>
            <a:r>
              <a:rPr lang="en-US" sz="2000" dirty="0">
                <a:latin typeface="Times New Roman" panose="02020603050405020304" pitchFamily="18" charset="0"/>
                <a:cs typeface="Times New Roman" panose="02020603050405020304" pitchFamily="18" charset="0"/>
              </a:rPr>
              <a:t>. Alternatively, it is also known by the name of </a:t>
            </a:r>
            <a:r>
              <a:rPr lang="en-US" sz="2000" b="1" dirty="0">
                <a:latin typeface="Times New Roman" panose="02020603050405020304" pitchFamily="18" charset="0"/>
                <a:cs typeface="Times New Roman" panose="02020603050405020304" pitchFamily="18" charset="0"/>
              </a:rPr>
              <a:t>processor, microprocessor</a:t>
            </a:r>
            <a:r>
              <a:rPr lang="en-US" sz="2000" dirty="0">
                <a:latin typeface="Times New Roman" panose="02020603050405020304" pitchFamily="18" charset="0"/>
                <a:cs typeface="Times New Roman" panose="02020603050405020304" pitchFamily="18" charset="0"/>
              </a:rPr>
              <a:t> or a </a:t>
            </a:r>
            <a:r>
              <a:rPr lang="en-US" sz="2000" b="1" dirty="0">
                <a:latin typeface="Times New Roman" panose="02020603050405020304" pitchFamily="18" charset="0"/>
                <a:cs typeface="Times New Roman" panose="02020603050405020304" pitchFamily="18" charset="0"/>
              </a:rPr>
              <a:t>computer processor</a:t>
            </a:r>
            <a:r>
              <a:rPr lang="en-US" sz="2000" dirty="0">
                <a:latin typeface="Times New Roman" panose="02020603050405020304" pitchFamily="18" charset="0"/>
                <a:cs typeface="Times New Roman" panose="02020603050405020304" pitchFamily="18" charset="0"/>
              </a:rPr>
              <a:t>. A CPU is an electronics circuit used in a computer that fetches the input instructions or commands from the </a:t>
            </a:r>
            <a:r>
              <a:rPr lang="en-US"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memory unit</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performs arithmetic and logic operations and stores this processed data back to memory</a:t>
            </a:r>
            <a:r>
              <a:rPr lang="en-US" sz="2000" dirty="0" smtClean="0">
                <a:latin typeface="Times New Roman" panose="02020603050405020304" pitchFamily="18" charset="0"/>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A CPU or Central Processing Unit is the heart of a computer and is </a:t>
            </a:r>
            <a:r>
              <a:rPr lang="en-US" sz="2000" dirty="0" smtClean="0">
                <a:latin typeface="Times New Roman" panose="02020603050405020304" pitchFamily="18" charset="0"/>
                <a:cs typeface="Times New Roman" panose="02020603050405020304" pitchFamily="18" charset="0"/>
              </a:rPr>
              <a:t>install in socket </a:t>
            </a:r>
            <a:r>
              <a:rPr lang="en-US" sz="2000" dirty="0">
                <a:latin typeface="Times New Roman" panose="02020603050405020304" pitchFamily="18" charset="0"/>
                <a:cs typeface="Times New Roman" panose="02020603050405020304" pitchFamily="18" charset="0"/>
              </a:rPr>
              <a:t>specified on a </a:t>
            </a:r>
            <a:r>
              <a:rPr lang="en-US" sz="2000" dirty="0" smtClean="0">
                <a:latin typeface="Times New Roman" panose="02020603050405020304" pitchFamily="18" charset="0"/>
                <a:cs typeface="Times New Roman" panose="02020603050405020304" pitchFamily="18" charset="0"/>
              </a:rPr>
              <a:t>motherboard. </a:t>
            </a:r>
            <a:r>
              <a:rPr lang="en-US" sz="2000" dirty="0">
                <a:latin typeface="Times New Roman" panose="02020603050405020304" pitchFamily="18" charset="0"/>
                <a:cs typeface="Times New Roman" panose="02020603050405020304" pitchFamily="18" charset="0"/>
              </a:rPr>
              <a:t>Since a CPU performs a lot of calculations at a high speed, it gets heat up quickly. </a:t>
            </a: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1800" b="1" dirty="0"/>
              <a:t>Central Processing </a:t>
            </a:r>
            <a:r>
              <a:rPr lang="en-US" sz="1800" b="1" dirty="0" smtClean="0"/>
              <a:t>Unit(CPU)</a:t>
            </a:r>
            <a:r>
              <a:rPr lang="en-US" sz="1800" b="1" dirty="0"/>
              <a:t/>
            </a:r>
            <a:br>
              <a:rPr lang="en-US" sz="1800" b="1" dirty="0"/>
            </a:br>
            <a:endParaRPr lang="en-US" sz="1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5</a:t>
            </a:fld>
            <a:endParaRPr lang="en-US"/>
          </a:p>
        </p:txBody>
      </p:sp>
    </p:spTree>
    <p:extLst>
      <p:ext uri="{BB962C8B-B14F-4D97-AF65-F5344CB8AC3E}">
        <p14:creationId xmlns:p14="http://schemas.microsoft.com/office/powerpoint/2010/main" xmlns="" val="774409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000" b="1" dirty="0">
                <a:latin typeface="Times New Roman" panose="02020603050405020304" pitchFamily="18" charset="0"/>
                <a:cs typeface="Times New Roman" panose="02020603050405020304" pitchFamily="18" charset="0"/>
              </a:rPr>
              <a:t>Components of a CPU</a:t>
            </a:r>
            <a:br>
              <a:rPr lang="en-US" sz="2000" b="1"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6</a:t>
            </a:fld>
            <a:endParaRPr lang="en-US"/>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16075" y="1853406"/>
            <a:ext cx="6210300" cy="34861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12339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800" b="1" dirty="0">
                <a:latin typeface="Times New Roman" panose="02020603050405020304" pitchFamily="18" charset="0"/>
                <a:cs typeface="Times New Roman" panose="02020603050405020304" pitchFamily="18" charset="0"/>
              </a:rPr>
              <a:t>Control Unit</a:t>
            </a:r>
          </a:p>
          <a:p>
            <a:r>
              <a:rPr lang="en-US" sz="1800" dirty="0">
                <a:latin typeface="Times New Roman" panose="02020603050405020304" pitchFamily="18" charset="0"/>
                <a:cs typeface="Times New Roman" panose="02020603050405020304" pitchFamily="18" charset="0"/>
              </a:rPr>
              <a:t>The Control Unit is an internal part of a CPU that co-ordinates the instructions and data flow between CPU and other </a:t>
            </a:r>
            <a:r>
              <a:rPr lang="en-US" sz="1800" dirty="0" smtClean="0">
                <a:latin typeface="Times New Roman" panose="02020603050405020304" pitchFamily="18" charset="0"/>
                <a:cs typeface="Times New Roman" panose="02020603050405020304" pitchFamily="18" charset="0"/>
              </a:rPr>
              <a:t>component of computer. </a:t>
            </a:r>
            <a:r>
              <a:rPr lang="en-US" sz="1800" dirty="0">
                <a:latin typeface="Times New Roman" panose="02020603050405020304" pitchFamily="18" charset="0"/>
                <a:cs typeface="Times New Roman" panose="02020603050405020304" pitchFamily="18" charset="0"/>
              </a:rPr>
              <a:t>It is the CU that directs the operations of a central processing unit by sending timing and control </a:t>
            </a:r>
            <a:r>
              <a:rPr lang="en-US" sz="1800" dirty="0" smtClean="0">
                <a:latin typeface="Times New Roman" panose="02020603050405020304" pitchFamily="18" charset="0"/>
                <a:cs typeface="Times New Roman" panose="02020603050405020304" pitchFamily="18" charset="0"/>
              </a:rPr>
              <a:t>signals.</a:t>
            </a:r>
          </a:p>
          <a:p>
            <a:pPr marL="0" indent="0">
              <a:buNone/>
            </a:pPr>
            <a:r>
              <a:rPr lang="en-US" sz="1800" b="1" dirty="0">
                <a:latin typeface="Times New Roman" panose="02020603050405020304" pitchFamily="18" charset="0"/>
                <a:cs typeface="Times New Roman" panose="02020603050405020304" pitchFamily="18" charset="0"/>
              </a:rPr>
              <a:t>Arithmetic Logic Unit</a:t>
            </a:r>
          </a:p>
          <a:p>
            <a:r>
              <a:rPr lang="en-US" sz="1800" dirty="0">
                <a:latin typeface="Times New Roman" panose="02020603050405020304" pitchFamily="18" charset="0"/>
                <a:cs typeface="Times New Roman" panose="02020603050405020304" pitchFamily="18" charset="0"/>
              </a:rPr>
              <a:t>The ALU is an internal electronic circuitry of a CPU that performs all the arithmetic and logical operations in a computer. The ALU receives three types of inputs.</a:t>
            </a:r>
          </a:p>
          <a:p>
            <a:r>
              <a:rPr lang="en-US" sz="1800" dirty="0">
                <a:latin typeface="Times New Roman" panose="02020603050405020304" pitchFamily="18" charset="0"/>
                <a:cs typeface="Times New Roman" panose="02020603050405020304" pitchFamily="18" charset="0"/>
              </a:rPr>
              <a:t>Control signal from CU ( Control Unit )</a:t>
            </a:r>
          </a:p>
          <a:p>
            <a:r>
              <a:rPr lang="en-US" sz="1800" dirty="0">
                <a:latin typeface="Times New Roman" panose="02020603050405020304" pitchFamily="18" charset="0"/>
                <a:cs typeface="Times New Roman" panose="02020603050405020304" pitchFamily="18" charset="0"/>
              </a:rPr>
              <a:t>Data(operands) to be operated</a:t>
            </a:r>
          </a:p>
          <a:p>
            <a:r>
              <a:rPr lang="en-US" sz="1800" dirty="0">
                <a:latin typeface="Times New Roman" panose="02020603050405020304" pitchFamily="18" charset="0"/>
                <a:cs typeface="Times New Roman" panose="02020603050405020304" pitchFamily="18" charset="0"/>
              </a:rPr>
              <a:t>Status information from operations done previously.</a:t>
            </a:r>
          </a:p>
          <a:p>
            <a:pPr marL="0" indent="0">
              <a:buNone/>
            </a:pPr>
            <a:r>
              <a:rPr lang="en-US" sz="1800" dirty="0">
                <a:latin typeface="Times New Roman" panose="02020603050405020304" pitchFamily="18" charset="0"/>
                <a:cs typeface="Times New Roman" panose="02020603050405020304" pitchFamily="18" charset="0"/>
              </a:rPr>
              <a:t>When all the instructions have been operated, the output that consists of data is stored in memory and a status information is stored in internal registers of a CPU.</a:t>
            </a:r>
          </a:p>
          <a:p>
            <a:pPr marL="0" indent="0">
              <a:buNone/>
            </a:pPr>
            <a:endParaRPr lang="en-US" dirty="0"/>
          </a:p>
        </p:txBody>
      </p:sp>
      <p:sp>
        <p:nvSpPr>
          <p:cNvPr id="3" name="Title 2"/>
          <p:cNvSpPr>
            <a:spLocks noGrp="1"/>
          </p:cNvSpPr>
          <p:nvPr>
            <p:ph type="title"/>
          </p:nvPr>
        </p:nvSpPr>
        <p:spPr/>
        <p:txBody>
          <a:bodyPr/>
          <a:lstStyle/>
          <a:p>
            <a:r>
              <a:rPr lang="en-US" sz="2000" dirty="0" err="1" smtClean="0">
                <a:latin typeface="Times New Roman" panose="02020603050405020304" pitchFamily="18" charset="0"/>
                <a:cs typeface="Times New Roman" panose="02020603050405020304" pitchFamily="18" charset="0"/>
              </a:rPr>
              <a:t>Cont</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7</a:t>
            </a:fld>
            <a:endParaRPr lang="en-US"/>
          </a:p>
        </p:txBody>
      </p:sp>
    </p:spTree>
    <p:extLst>
      <p:ext uri="{BB962C8B-B14F-4D97-AF65-F5344CB8AC3E}">
        <p14:creationId xmlns:p14="http://schemas.microsoft.com/office/powerpoint/2010/main" xmlns="" val="114791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9296400" cy="5562599"/>
          </a:xfrm>
        </p:spPr>
        <p:txBody>
          <a:bodyPr/>
          <a:lstStyle/>
          <a:p>
            <a:pPr marL="0" indent="0">
              <a:buNone/>
            </a:pPr>
            <a:r>
              <a:rPr lang="en-US" sz="1800" b="1" dirty="0">
                <a:latin typeface="Times New Roman" panose="02020603050405020304" pitchFamily="18" charset="0"/>
                <a:cs typeface="Times New Roman" panose="02020603050405020304" pitchFamily="18" charset="0"/>
              </a:rPr>
              <a:t>Working of a CPU</a:t>
            </a:r>
          </a:p>
          <a:p>
            <a:r>
              <a:rPr lang="en-US" sz="1800" dirty="0">
                <a:latin typeface="Times New Roman" panose="02020603050405020304" pitchFamily="18" charset="0"/>
                <a:cs typeface="Times New Roman" panose="02020603050405020304" pitchFamily="18" charset="0"/>
              </a:rPr>
              <a:t>All the CPUs regardless of their origin or type performs a basic instruction cycle that consists of three steps named </a:t>
            </a:r>
            <a:r>
              <a:rPr lang="en-US" sz="1800" i="1" dirty="0">
                <a:latin typeface="Times New Roman" panose="02020603050405020304" pitchFamily="18" charset="0"/>
                <a:cs typeface="Times New Roman" panose="02020603050405020304" pitchFamily="18" charset="0"/>
              </a:rPr>
              <a:t>Fetch, decode and </a:t>
            </a:r>
            <a:r>
              <a:rPr lang="en-US" sz="1800" i="1" dirty="0" smtClean="0">
                <a:latin typeface="Times New Roman" panose="02020603050405020304" pitchFamily="18" charset="0"/>
                <a:cs typeface="Times New Roman" panose="02020603050405020304" pitchFamily="18" charset="0"/>
              </a:rPr>
              <a:t>Execute.</a:t>
            </a:r>
          </a:p>
          <a:p>
            <a:pPr marL="0" indent="0">
              <a:buNone/>
            </a:pPr>
            <a:r>
              <a:rPr lang="en-US" sz="1800" b="1" dirty="0">
                <a:latin typeface="Times New Roman" panose="02020603050405020304" pitchFamily="18" charset="0"/>
                <a:cs typeface="Times New Roman" panose="02020603050405020304" pitchFamily="18" charset="0"/>
              </a:rPr>
              <a:t>Fetch</a:t>
            </a:r>
          </a:p>
          <a:p>
            <a:r>
              <a:rPr lang="en-US" sz="1800" dirty="0">
                <a:latin typeface="Times New Roman" panose="02020603050405020304" pitchFamily="18" charset="0"/>
                <a:cs typeface="Times New Roman" panose="02020603050405020304" pitchFamily="18" charset="0"/>
              </a:rPr>
              <a:t>A program consists of a number of instructions. Various programs are stored in memory. During this step, the CPU reads instruction that is to be operated from a particular address in the memory. The </a:t>
            </a:r>
            <a:r>
              <a:rPr lang="en-US" sz="1800" i="1" dirty="0">
                <a:latin typeface="Times New Roman" panose="02020603050405020304" pitchFamily="18" charset="0"/>
                <a:cs typeface="Times New Roman" panose="02020603050405020304" pitchFamily="18" charset="0"/>
              </a:rPr>
              <a:t>program counter</a:t>
            </a:r>
            <a:r>
              <a:rPr lang="en-US" sz="1800" dirty="0">
                <a:latin typeface="Times New Roman" panose="02020603050405020304" pitchFamily="18" charset="0"/>
                <a:cs typeface="Times New Roman" panose="02020603050405020304" pitchFamily="18" charset="0"/>
              </a:rPr>
              <a:t> of CPU keeps the record of address of the </a:t>
            </a:r>
            <a:r>
              <a:rPr lang="en-US" sz="1800" dirty="0" smtClean="0">
                <a:latin typeface="Times New Roman" panose="02020603050405020304" pitchFamily="18" charset="0"/>
                <a:cs typeface="Times New Roman" panose="02020603050405020304" pitchFamily="18" charset="0"/>
              </a:rPr>
              <a:t>instructions.</a:t>
            </a:r>
            <a:endParaRPr lang="en-US" sz="1800" b="1" dirty="0" smtClean="0">
              <a:latin typeface="Times New Roman" panose="02020603050405020304" pitchFamily="18" charset="0"/>
              <a:cs typeface="Times New Roman" panose="02020603050405020304" pitchFamily="18" charset="0"/>
            </a:endParaRPr>
          </a:p>
          <a:p>
            <a:pPr marL="0" indent="0">
              <a:buNone/>
            </a:pPr>
            <a:r>
              <a:rPr lang="en-US" sz="1800" b="1" dirty="0" smtClean="0">
                <a:latin typeface="Times New Roman" panose="02020603050405020304" pitchFamily="18" charset="0"/>
                <a:cs typeface="Times New Roman" panose="02020603050405020304" pitchFamily="18" charset="0"/>
              </a:rPr>
              <a:t>Decode</a:t>
            </a:r>
            <a:endParaRPr lang="en-US" sz="1800" b="1"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A circuitry called i</a:t>
            </a:r>
            <a:r>
              <a:rPr lang="en-US" sz="1800" i="1" dirty="0">
                <a:latin typeface="Times New Roman" panose="02020603050405020304" pitchFamily="18" charset="0"/>
                <a:cs typeface="Times New Roman" panose="02020603050405020304" pitchFamily="18" charset="0"/>
              </a:rPr>
              <a:t>nstruction decoder</a:t>
            </a:r>
            <a:r>
              <a:rPr lang="en-US" sz="1800" dirty="0">
                <a:latin typeface="Times New Roman" panose="02020603050405020304" pitchFamily="18" charset="0"/>
                <a:cs typeface="Times New Roman" panose="02020603050405020304" pitchFamily="18" charset="0"/>
              </a:rPr>
              <a:t> decodes all the instructions fetched from the memory. The instructions are decoded to various signals that control other areas of CPU</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b="1" dirty="0">
                <a:latin typeface="Times New Roman" panose="02020603050405020304" pitchFamily="18" charset="0"/>
                <a:cs typeface="Times New Roman" panose="02020603050405020304" pitchFamily="18" charset="0"/>
              </a:rPr>
              <a:t>Execute</a:t>
            </a:r>
          </a:p>
          <a:p>
            <a:r>
              <a:rPr lang="en-US" sz="1800" dirty="0">
                <a:latin typeface="Times New Roman" panose="02020603050405020304" pitchFamily="18" charset="0"/>
                <a:cs typeface="Times New Roman" panose="02020603050405020304" pitchFamily="18" charset="0"/>
              </a:rPr>
              <a:t>In the last step, the CPU executes the instruction. For example, it stores a value in the particular register and the instruction pointer then points to other instruction that is stored in next address location.</a:t>
            </a:r>
          </a:p>
          <a:p>
            <a:pPr marL="0" indent="0">
              <a:buNone/>
            </a:pPr>
            <a:endParaRPr lang="en-US" sz="1800" dirty="0"/>
          </a:p>
          <a:p>
            <a:endParaRPr lang="en-US" sz="1800" dirty="0" smtClean="0"/>
          </a:p>
          <a:p>
            <a:pPr marL="0" indent="0">
              <a:buNone/>
            </a:pPr>
            <a:endParaRPr lang="en-US" sz="1800" dirty="0"/>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3" name="Title 2"/>
          <p:cNvSpPr>
            <a:spLocks noGrp="1"/>
          </p:cNvSpPr>
          <p:nvPr>
            <p:ph type="title"/>
          </p:nvPr>
        </p:nvSpPr>
        <p:spPr/>
        <p:txBody>
          <a:bodyPr/>
          <a:lstStyle/>
          <a:p>
            <a:r>
              <a:rPr lang="en-US" sz="2000" dirty="0" smtClean="0">
                <a:latin typeface="Times New Roman" panose="02020603050405020304" pitchFamily="18" charset="0"/>
                <a:cs typeface="Times New Roman" panose="02020603050405020304" pitchFamily="18" charset="0"/>
              </a:rPr>
              <a:t>Cont..</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11/20/2021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8</a:t>
            </a:fld>
            <a:endParaRPr lang="en-US"/>
          </a:p>
        </p:txBody>
      </p:sp>
    </p:spTree>
    <p:extLst>
      <p:ext uri="{BB962C8B-B14F-4D97-AF65-F5344CB8AC3E}">
        <p14:creationId xmlns:p14="http://schemas.microsoft.com/office/powerpoint/2010/main" xmlns="" val="2469468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80010" y="762000"/>
            <a:ext cx="9521190" cy="5638800"/>
          </a:xfrm>
        </p:spPr>
        <p:txBody>
          <a:bodyPr/>
          <a:lstStyle/>
          <a:p>
            <a:pPr>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Registers are a type of computer memory used to quickly accept, store, and transfer data and instructions that </a:t>
            </a:r>
            <a:r>
              <a:rPr lang="en-US" sz="1800" dirty="0" smtClean="0">
                <a:latin typeface="Times New Roman" panose="02020603050405020304" pitchFamily="18" charset="0"/>
                <a:cs typeface="Times New Roman" panose="02020603050405020304" pitchFamily="18" charset="0"/>
              </a:rPr>
              <a:t>a being used </a:t>
            </a:r>
            <a:r>
              <a:rPr lang="en-US" sz="1800" dirty="0">
                <a:latin typeface="Times New Roman" panose="02020603050405020304" pitchFamily="18" charset="0"/>
                <a:cs typeface="Times New Roman" panose="02020603050405020304" pitchFamily="18" charset="0"/>
              </a:rPr>
              <a:t>immediately by the CPU. The registers used by the CPU are often termed as Processor registers</a:t>
            </a:r>
            <a:r>
              <a:rPr lang="en-US" sz="1800" dirty="0" smtClean="0">
                <a:latin typeface="Times New Roman" panose="02020603050405020304" pitchFamily="18" charset="0"/>
                <a:cs typeface="Times New Roman" panose="02020603050405020304" pitchFamily="18" charset="0"/>
              </a:rPr>
              <a:t>.</a:t>
            </a:r>
          </a:p>
          <a:p>
            <a:pPr marL="0" indent="0">
              <a:buNone/>
            </a:pPr>
            <a:r>
              <a:rPr lang="en-US" sz="1800"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A processor register may hold an instruction, a storage address, or any data (such as bit sequence or individual characters</a:t>
            </a:r>
            <a:r>
              <a:rPr lang="en-US" sz="18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en-US" sz="1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The computer needs processor registers for manipulating data and a register for holding a memory address. The register holding the memory location is used to calculate the address of the next instruction after the execution of the current instruction is completed</a:t>
            </a:r>
            <a:r>
              <a:rPr lang="en-US" sz="18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en-US" sz="1800" b="1" dirty="0" smtClean="0"/>
          </a:p>
          <a:p>
            <a:pPr>
              <a:buFont typeface="Wingdings" panose="05000000000000000000" pitchFamily="2" charset="2"/>
              <a:buChar char="Ø"/>
            </a:pPr>
            <a:r>
              <a:rPr lang="en-US" sz="1800" b="1" dirty="0" smtClean="0"/>
              <a:t>Following </a:t>
            </a:r>
            <a:r>
              <a:rPr lang="en-US" sz="1800" b="1" dirty="0"/>
              <a:t>is the list of some of the most common registers used in a basic computer:</a:t>
            </a:r>
          </a:p>
          <a:p>
            <a:pPr>
              <a:buFont typeface="Wingdings" panose="05000000000000000000" pitchFamily="2" charset="2"/>
              <a:buChar char="Ø"/>
            </a:pPr>
            <a:endParaRPr lang="en-US" sz="1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1800" dirty="0" smtClean="0">
              <a:latin typeface="Times New Roman" panose="02020603050405020304" pitchFamily="18" charset="0"/>
              <a:cs typeface="Times New Roman" panose="02020603050405020304" pitchFamily="18" charset="0"/>
            </a:endParaRPr>
          </a:p>
          <a:p>
            <a:pPr>
              <a:buNone/>
            </a:pPr>
            <a:endParaRPr lang="en-US" sz="1800" dirty="0" smtClean="0">
              <a:latin typeface="Times New Roman" panose="02020603050405020304" pitchFamily="18" charset="0"/>
              <a:cs typeface="Times New Roman" panose="02020603050405020304" pitchFamily="18" charset="0"/>
            </a:endParaRPr>
          </a:p>
        </p:txBody>
      </p:sp>
      <p:sp>
        <p:nvSpPr>
          <p:cNvPr id="10243" name="Title 2"/>
          <p:cNvSpPr>
            <a:spLocks noGrp="1"/>
          </p:cNvSpPr>
          <p:nvPr>
            <p:ph type="title"/>
          </p:nvPr>
        </p:nvSpPr>
        <p:spPr/>
        <p:txBody>
          <a:bodyPr/>
          <a:lstStyle/>
          <a:p>
            <a:pPr marL="182563"/>
            <a:r>
              <a:rPr lang="en-US" sz="2000" b="1" dirty="0">
                <a:latin typeface="Times New Roman" panose="02020603050405020304" pitchFamily="18" charset="0"/>
                <a:cs typeface="Times New Roman" panose="02020603050405020304" pitchFamily="18" charset="0"/>
              </a:rPr>
              <a:t>Computer Registers</a:t>
            </a:r>
            <a:r>
              <a:rPr lang="en-US" sz="1400" b="1" dirty="0"/>
              <a:t/>
            </a:r>
            <a:br>
              <a:rPr lang="en-US" sz="1400" b="1" dirty="0"/>
            </a:br>
            <a:endParaRPr lang="en-US" sz="1400" dirty="0" smtClean="0"/>
          </a:p>
        </p:txBody>
      </p:sp>
      <p:sp>
        <p:nvSpPr>
          <p:cNvPr id="4" name="Date Placeholder 3"/>
          <p:cNvSpPr>
            <a:spLocks noGrp="1"/>
          </p:cNvSpPr>
          <p:nvPr>
            <p:ph type="dt" sz="quarter" idx="10"/>
          </p:nvPr>
        </p:nvSpPr>
        <p:spPr/>
        <p:txBody>
          <a:bodyPr/>
          <a:lstStyle/>
          <a:p>
            <a:pPr>
              <a:defRPr/>
            </a:pPr>
            <a:fld id="{3F5A4676-2055-41F4-9C80-00CD9ABAE833}" type="datetime1">
              <a:rPr lang="en-US"/>
              <a:pPr>
                <a:defRPr/>
              </a:pPr>
              <a:t>11/20/2021</a:t>
            </a:fld>
            <a:endParaRPr lang="en-US"/>
          </a:p>
        </p:txBody>
      </p:sp>
      <p:sp>
        <p:nvSpPr>
          <p:cNvPr id="5" name="Slide Number Placeholder 4"/>
          <p:cNvSpPr>
            <a:spLocks noGrp="1"/>
          </p:cNvSpPr>
          <p:nvPr>
            <p:ph type="sldNum" sz="quarter" idx="12"/>
          </p:nvPr>
        </p:nvSpPr>
        <p:spPr/>
        <p:txBody>
          <a:bodyPr/>
          <a:lstStyle/>
          <a:p>
            <a:pPr>
              <a:defRPr/>
            </a:pPr>
            <a:fld id="{8917529C-25A2-4D24-A790-5E1890B93CF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Beamer</Template>
  <TotalTime>683</TotalTime>
  <Words>3051</Words>
  <Application>Microsoft Office PowerPoint</Application>
  <PresentationFormat>Custom</PresentationFormat>
  <Paragraphs>368</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Beamer</vt:lpstr>
      <vt:lpstr>Computer architecture                                                   unit 1</vt:lpstr>
      <vt:lpstr>Content:</vt:lpstr>
      <vt:lpstr> Introduction: Computer Architecture and Computer Organization                                              </vt:lpstr>
      <vt:lpstr>Differences between  computer architecture and organization</vt:lpstr>
      <vt:lpstr>Central Processing Unit(CPU) </vt:lpstr>
      <vt:lpstr>Components of a CPU </vt:lpstr>
      <vt:lpstr>Cont…</vt:lpstr>
      <vt:lpstr>Cont..</vt:lpstr>
      <vt:lpstr>Computer Registers </vt:lpstr>
      <vt:lpstr>Cont…</vt:lpstr>
      <vt:lpstr>Cont…</vt:lpstr>
      <vt:lpstr>Cont….</vt:lpstr>
      <vt:lpstr>Instruction Execution Cycle</vt:lpstr>
      <vt:lpstr>Cont…</vt:lpstr>
      <vt:lpstr>Fetch cycle</vt:lpstr>
      <vt:lpstr>Cont….</vt:lpstr>
      <vt:lpstr>Execution cycle</vt:lpstr>
      <vt:lpstr>Conti…</vt:lpstr>
      <vt:lpstr>Cont..</vt:lpstr>
      <vt:lpstr> </vt:lpstr>
      <vt:lpstr>Slide 21</vt:lpstr>
      <vt:lpstr>Cont..</vt:lpstr>
      <vt:lpstr>Cont..</vt:lpstr>
      <vt:lpstr>Cont..</vt:lpstr>
      <vt:lpstr>Register transfer and micro operation</vt:lpstr>
      <vt:lpstr>Cont..</vt:lpstr>
      <vt:lpstr>Cont..</vt:lpstr>
      <vt:lpstr>Cont..</vt:lpstr>
      <vt:lpstr>Bus design </vt:lpstr>
      <vt:lpstr>Cont..</vt:lpstr>
      <vt:lpstr>Cont..</vt:lpstr>
      <vt:lpstr>2. Data Lines: </vt:lpstr>
      <vt:lpstr>Cont..</vt:lpstr>
      <vt:lpstr>3. Control Lines: </vt:lpstr>
      <vt:lpstr>Interrupts in microprocessor </vt:lpstr>
      <vt:lpstr>Cont…</vt:lpstr>
      <vt:lpstr>Cont…</vt:lpstr>
      <vt:lpstr>Cont…</vt:lpstr>
      <vt:lpstr>Memory reference instruction</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ashok</dc:creator>
  <cp:lastModifiedBy>santosh</cp:lastModifiedBy>
  <cp:revision>75</cp:revision>
  <dcterms:created xsi:type="dcterms:W3CDTF">2016-07-19T17:47:48Z</dcterms:created>
  <dcterms:modified xsi:type="dcterms:W3CDTF">2021-11-20T12:46:48Z</dcterms:modified>
</cp:coreProperties>
</file>