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61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703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8867F-632E-4239-B0EE-A192531DDD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BB90C8-1230-4E0A-A8A9-E975E47285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70C92-6104-43E5-8FFA-EBF7E46CC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2327-9B69-4F0F-A3CC-1DC149E25A50}" type="datetimeFigureOut">
              <a:rPr lang="en-IN" smtClean="0"/>
              <a:t>02-12-2021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ACD4D-74C6-484D-A6CF-D4C9DF3C1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2468E-AD28-41A6-B735-B12AC63C4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0C57-33E2-4B87-AE78-3BD45FEAAC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3852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CF98C-B4EE-4101-BB80-E648364DF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EEB7D8-D965-484B-A009-DCED59531A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F9FEE-3031-4373-835D-D035AF077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2327-9B69-4F0F-A3CC-1DC149E25A50}" type="datetimeFigureOut">
              <a:rPr lang="en-IN" smtClean="0"/>
              <a:t>02-12-2021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68E74-FD26-4EFC-8BD1-7AEB87496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9B755-C635-47C2-AFED-AE7102EB4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0C57-33E2-4B87-AE78-3BD45FEAAC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239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161DE2-17B1-4D1E-88B5-AD2D48C40D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8560EC-F3D5-479A-A716-3B72DC61ED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282FF-D239-4412-9524-B01A4A5A0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2327-9B69-4F0F-A3CC-1DC149E25A50}" type="datetimeFigureOut">
              <a:rPr lang="en-IN" smtClean="0"/>
              <a:t>02-12-2021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3114E-2365-463E-BC67-B411831DB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089AD-BBA3-4455-A991-BFC99AA5F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0C57-33E2-4B87-AE78-3BD45FEAAC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8532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2327-9B69-4F0F-A3CC-1DC149E25A50}" type="datetimeFigureOut">
              <a:rPr lang="en-IN" smtClean="0"/>
              <a:t>02-12-2021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58B70C57-33E2-4B87-AE78-3BD45FEAAC90}" type="slidenum">
              <a:rPr lang="en-IN" smtClean="0"/>
              <a:t>‹#›</a:t>
            </a:fld>
            <a:endParaRPr lang="en-IN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969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2327-9B69-4F0F-A3CC-1DC149E25A50}" type="datetimeFigureOut">
              <a:rPr lang="en-IN" smtClean="0"/>
              <a:t>02-12-2021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0C57-33E2-4B87-AE78-3BD45FEAAC90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142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2327-9B69-4F0F-A3CC-1DC149E25A50}" type="datetimeFigureOut">
              <a:rPr lang="en-IN" smtClean="0"/>
              <a:t>02-12-2021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0C57-33E2-4B87-AE78-3BD45FEAAC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54489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2327-9B69-4F0F-A3CC-1DC149E25A50}" type="datetimeFigureOut">
              <a:rPr lang="en-IN" smtClean="0"/>
              <a:t>02-12-2021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0C57-33E2-4B87-AE78-3BD45FEAAC90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717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2327-9B69-4F0F-A3CC-1DC149E25A50}" type="datetimeFigureOut">
              <a:rPr lang="en-IN" smtClean="0"/>
              <a:t>02-12-2021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0C57-33E2-4B87-AE78-3BD45FEAAC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70267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2327-9B69-4F0F-A3CC-1DC149E25A50}" type="datetimeFigureOut">
              <a:rPr lang="en-IN" smtClean="0"/>
              <a:t>02-12-2021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0C57-33E2-4B87-AE78-3BD45FEAAC90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7179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2327-9B69-4F0F-A3CC-1DC149E25A50}" type="datetimeFigureOut">
              <a:rPr lang="en-IN" smtClean="0"/>
              <a:t>02-12-2021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0C57-33E2-4B87-AE78-3BD45FEAAC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91009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2327-9B69-4F0F-A3CC-1DC149E25A50}" type="datetimeFigureOut">
              <a:rPr lang="en-IN" smtClean="0"/>
              <a:t>02-12-2021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0C57-33E2-4B87-AE78-3BD45FEAAC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0630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AAE76-1702-4A52-BCC4-308570ED9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86740-2C74-4FD5-B3C2-88DAD1D43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96E078-31F0-44F6-AA33-743F185B5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2327-9B69-4F0F-A3CC-1DC149E25A50}" type="datetimeFigureOut">
              <a:rPr lang="en-IN" smtClean="0"/>
              <a:t>02-12-2021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47E38-B43C-4153-ABB6-1AF5B30B6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7E0E3-4A7E-462E-ACAD-4BA20F44B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0C57-33E2-4B87-AE78-3BD45FEAAC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95080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2327-9B69-4F0F-A3CC-1DC149E25A50}" type="datetimeFigureOut">
              <a:rPr lang="en-IN" smtClean="0"/>
              <a:t>02-12-2021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0C57-33E2-4B87-AE78-3BD45FEAAC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14418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2327-9B69-4F0F-A3CC-1DC149E25A50}" type="datetimeFigureOut">
              <a:rPr lang="en-IN" smtClean="0"/>
              <a:t>02-12-2021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0C57-33E2-4B87-AE78-3BD45FEAAC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04815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2327-9B69-4F0F-A3CC-1DC149E25A50}" type="datetimeFigureOut">
              <a:rPr lang="en-IN" smtClean="0"/>
              <a:t>02-12-2021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0C57-33E2-4B87-AE78-3BD45FEAAC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028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7255E-03F2-4F30-9FE6-91B2A7A04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36C091-93ED-49A8-8D18-8E45748E3A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CBF050-0FC5-4332-A372-0757C0A1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2327-9B69-4F0F-A3CC-1DC149E25A50}" type="datetimeFigureOut">
              <a:rPr lang="en-IN" smtClean="0"/>
              <a:t>02-12-2021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CEC581-1C67-444E-B6D1-B59CCE78C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49BE8-67C1-49FC-AB3C-7308DF857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0C57-33E2-4B87-AE78-3BD45FEAAC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1728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1853B-6659-4068-B243-63C67EBC8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93596-C72B-4603-929F-AA877E6D0D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BBAB7E-53FC-4E19-945E-41C3C006FF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0E333-B21C-460D-8E6A-22CF12462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2327-9B69-4F0F-A3CC-1DC149E25A50}" type="datetimeFigureOut">
              <a:rPr lang="en-IN" smtClean="0"/>
              <a:t>02-12-2021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1CCDA2-987D-4FB8-9B9F-9FB0CF9B9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A2FF99-2644-4F99-85CA-2733CC405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0C57-33E2-4B87-AE78-3BD45FEAAC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9253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AF529-5F9D-4D0E-8D67-16F2B1D25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9C6969-BBFF-47F5-ABF0-EA2D3ED04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0E11C1-2CFA-4761-A403-2050686796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360CF7-EB6B-4D94-A57C-DF04F3482C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AF709E-CAD1-4643-A9D2-18ECC8841E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0660A0-DC90-46DE-840F-3708F3D78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2327-9B69-4F0F-A3CC-1DC149E25A50}" type="datetimeFigureOut">
              <a:rPr lang="en-IN" smtClean="0"/>
              <a:t>02-12-2021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0FF178-832C-409C-AE0C-C115D5270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F63A7C-12AB-45ED-B116-4EB5518FA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0C57-33E2-4B87-AE78-3BD45FEAAC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6483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E6FF4-11B0-437E-9524-1C84AF39C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A6F0F7-7521-4BFF-BF15-0ADB34E22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2327-9B69-4F0F-A3CC-1DC149E25A50}" type="datetimeFigureOut">
              <a:rPr lang="en-IN" smtClean="0"/>
              <a:t>02-12-2021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F73223-3E74-4CA7-A5B3-7667572EA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0DCD69-7FA4-45F1-83AA-8F4E35386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0C57-33E2-4B87-AE78-3BD45FEAAC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783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E6556A-0620-4973-BAB2-E57BE64D1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2327-9B69-4F0F-A3CC-1DC149E25A50}" type="datetimeFigureOut">
              <a:rPr lang="en-IN" smtClean="0"/>
              <a:t>02-12-2021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2EF9E0-8ACC-43B5-8C02-4659CFBE3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D9AE58-041F-4FE0-8078-4C45108F5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0C57-33E2-4B87-AE78-3BD45FEAAC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32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5132F-3313-452A-913A-778E90BFB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475BC-E91F-4875-BE2B-ECEFEB1CA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4431B6-DB04-45C4-99D2-6314A8E8DC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34236C-E42F-441B-B6CA-A647EAF01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2327-9B69-4F0F-A3CC-1DC149E25A50}" type="datetimeFigureOut">
              <a:rPr lang="en-IN" smtClean="0"/>
              <a:t>02-12-2021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A56BC7-7BE9-4D06-98F7-A8BB7336E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E03269-D9D3-4C80-8556-A6CAC0A78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0C57-33E2-4B87-AE78-3BD45FEAAC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678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850B3-C65F-4F92-8A4D-033BFDCB7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F49686-D816-434E-ADA5-5B0DCA94A4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8F8903-AB93-4701-9BBE-571D68E1E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9D7167-E57D-469D-AFFD-47B3E3E70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B2327-9B69-4F0F-A3CC-1DC149E25A50}" type="datetimeFigureOut">
              <a:rPr lang="en-IN" smtClean="0"/>
              <a:t>02-12-2021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A7C6F5-F11A-426F-A912-BA0CB0A46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684806-3F89-418E-B819-61719C5BE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0C57-33E2-4B87-AE78-3BD45FEAAC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626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11A83E-57B3-4401-88AA-16394A417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0E6ADB-344F-459E-B2F3-5215E838F0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C9A0FB-D5C6-43FA-A800-FCE3430D11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B2327-9B69-4F0F-A3CC-1DC149E25A50}" type="datetimeFigureOut">
              <a:rPr lang="en-IN" smtClean="0"/>
              <a:t>02-12-2021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048C83-FBBD-4480-A700-047D1D1F4D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8CDD5C-A288-485F-BB08-C6C649EA2A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70C57-33E2-4B87-AE78-3BD45FEAAC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8523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905B2327-9B69-4F0F-A3CC-1DC149E25A50}" type="datetimeFigureOut">
              <a:rPr lang="en-IN" smtClean="0"/>
              <a:t>02-12-2021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70C57-33E2-4B87-AE78-3BD45FEAAC90}" type="slidenum">
              <a:rPr lang="en-IN" smtClean="0"/>
              <a:t>‹#›</a:t>
            </a:fld>
            <a:endParaRPr lang="en-IN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984006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vestopedia.com/terms/s/surplus.as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7B544-223B-4D68-9E9B-AA49E8251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8966" y="1147437"/>
            <a:ext cx="6904756" cy="1356066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Consumer Surplus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2A1551-14C8-4610-9DD9-2225BAF540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9334" y="3092521"/>
            <a:ext cx="7140539" cy="2024009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</a:t>
            </a:r>
            <a:b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Professor,</a:t>
            </a:r>
            <a:b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Economics, </a:t>
            </a:r>
            <a:b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 ,Humanities And Social Sciences, </a:t>
            </a:r>
            <a:b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20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2000" dirty="0"/>
          </a:p>
        </p:txBody>
      </p:sp>
      <p:pic>
        <p:nvPicPr>
          <p:cNvPr id="4" name="Picture 2" descr="Economics | Kamaraj College">
            <a:extLst>
              <a:ext uri="{FF2B5EF4-FFF2-40B4-BE49-F238E27FC236}">
                <a16:creationId xmlns:a16="http://schemas.microsoft.com/office/drawing/2014/main" id="{7EC09B51-2D2A-4716-A830-F485E2FAF6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7844" y="20548"/>
            <a:ext cx="32260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3402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40890-3567-40D0-9384-64C4F0E2D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705" y="594804"/>
            <a:ext cx="3689412" cy="745723"/>
          </a:xfrm>
        </p:spPr>
        <p:txBody>
          <a:bodyPr>
            <a:normAutofit fontScale="90000"/>
          </a:bodyPr>
          <a:lstStyle/>
          <a:p>
            <a:br>
              <a:rPr lang="en-IN" sz="3600" b="1" i="0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3600" b="1" i="0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Consumer Surplus</a:t>
            </a:r>
            <a:br>
              <a:rPr lang="en-IN" b="1" i="0" dirty="0">
                <a:solidFill>
                  <a:srgbClr val="132E57"/>
                </a:solidFill>
                <a:effectLst/>
                <a:latin typeface="Open Sans" panose="020B0606030504020204" pitchFamily="34" charset="0"/>
              </a:rPr>
            </a:b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D752A2-A6BC-4824-8C47-AFA64C8B7540}"/>
              </a:ext>
            </a:extLst>
          </p:cNvPr>
          <p:cNvSpPr txBox="1"/>
          <p:nvPr/>
        </p:nvSpPr>
        <p:spPr>
          <a:xfrm>
            <a:off x="196788" y="1562471"/>
            <a:ext cx="1199521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Consumer </a:t>
            </a:r>
            <a:r>
              <a:rPr lang="en-US" sz="2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surplus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is an economic measurement of consumer benefits. </a:t>
            </a: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consumer surplus happens when the price that consumers pay for a product or service is less than the price they are willing to pay. </a:t>
            </a: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It's a measure of the additional benefit that consumers receive because they're paying less for something than what they were willing to pay</a:t>
            </a:r>
            <a:r>
              <a:rPr lang="en-US" sz="2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9085A371-9129-4593-B8AA-080696366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37944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Arts, Humanities And Social Science,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C01D7E-BDEE-410F-A1A0-3561D26CA69B}"/>
              </a:ext>
            </a:extLst>
          </p:cNvPr>
          <p:cNvSpPr txBox="1"/>
          <p:nvPr/>
        </p:nvSpPr>
        <p:spPr>
          <a:xfrm>
            <a:off x="1" y="-26633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Consumer Surplus</a:t>
            </a:r>
          </a:p>
        </p:txBody>
      </p:sp>
    </p:spTree>
    <p:extLst>
      <p:ext uri="{BB962C8B-B14F-4D97-AF65-F5344CB8AC3E}">
        <p14:creationId xmlns:p14="http://schemas.microsoft.com/office/powerpoint/2010/main" val="4288170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40890-3567-40D0-9384-64C4F0E2D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705" y="594804"/>
            <a:ext cx="3689412" cy="745723"/>
          </a:xfrm>
        </p:spPr>
        <p:txBody>
          <a:bodyPr>
            <a:normAutofit fontScale="90000"/>
          </a:bodyPr>
          <a:lstStyle/>
          <a:p>
            <a:br>
              <a:rPr lang="en-IN" sz="3600" b="1" i="0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9085A371-9129-4593-B8AA-080696366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37944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Arts, Humanities And Social Science,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C01D7E-BDEE-410F-A1A0-3561D26CA69B}"/>
              </a:ext>
            </a:extLst>
          </p:cNvPr>
          <p:cNvSpPr txBox="1"/>
          <p:nvPr/>
        </p:nvSpPr>
        <p:spPr>
          <a:xfrm>
            <a:off x="1" y="-26633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Consumer Surplus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91A8A1-FBBC-44C2-97DB-C058FD96E13D}"/>
              </a:ext>
            </a:extLst>
          </p:cNvPr>
          <p:cNvSpPr txBox="1"/>
          <p:nvPr/>
        </p:nvSpPr>
        <p:spPr>
          <a:xfrm>
            <a:off x="438705" y="503434"/>
            <a:ext cx="11499866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Assumptions-</a:t>
            </a:r>
          </a:p>
          <a:p>
            <a:pPr marL="800100" lvl="1" indent="-342900">
              <a:buFont typeface="+mj-lt"/>
              <a:buAutoNum type="arabicPeriod"/>
            </a:pP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Marginal utility of money for the consumer is assumed to be the same throughout the process of exchange.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Commodity does not have substitutes.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market as the given point of time there are no differences of income, tastes, preferences and fashions among the consumers.</a:t>
            </a:r>
          </a:p>
        </p:txBody>
      </p:sp>
    </p:spTree>
    <p:extLst>
      <p:ext uri="{BB962C8B-B14F-4D97-AF65-F5344CB8AC3E}">
        <p14:creationId xmlns:p14="http://schemas.microsoft.com/office/powerpoint/2010/main" val="846131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7B1EEB9-86E1-44C6-8319-F0876BD375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2652319"/>
              </p:ext>
            </p:extLst>
          </p:nvPr>
        </p:nvGraphicFramePr>
        <p:xfrm>
          <a:off x="349927" y="616998"/>
          <a:ext cx="6066283" cy="446871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032193">
                  <a:extLst>
                    <a:ext uri="{9D8B030D-6E8A-4147-A177-3AD203B41FA5}">
                      <a16:colId xmlns:a16="http://schemas.microsoft.com/office/drawing/2014/main" val="206030207"/>
                    </a:ext>
                  </a:extLst>
                </a:gridCol>
                <a:gridCol w="2197735">
                  <a:extLst>
                    <a:ext uri="{9D8B030D-6E8A-4147-A177-3AD203B41FA5}">
                      <a16:colId xmlns:a16="http://schemas.microsoft.com/office/drawing/2014/main" val="3271644076"/>
                    </a:ext>
                  </a:extLst>
                </a:gridCol>
                <a:gridCol w="1445070">
                  <a:extLst>
                    <a:ext uri="{9D8B030D-6E8A-4147-A177-3AD203B41FA5}">
                      <a16:colId xmlns:a16="http://schemas.microsoft.com/office/drawing/2014/main" val="887264007"/>
                    </a:ext>
                  </a:extLst>
                </a:gridCol>
                <a:gridCol w="1391285">
                  <a:extLst>
                    <a:ext uri="{9D8B030D-6E8A-4147-A177-3AD203B41FA5}">
                      <a16:colId xmlns:a16="http://schemas.microsoft.com/office/drawing/2014/main" val="2987085376"/>
                    </a:ext>
                  </a:extLst>
                </a:gridCol>
              </a:tblGrid>
              <a:tr h="1360042">
                <a:tc>
                  <a:txBody>
                    <a:bodyPr/>
                    <a:lstStyle/>
                    <a:p>
                      <a:r>
                        <a:rPr lang="en-US" dirty="0"/>
                        <a:t>Units of </a:t>
                      </a:r>
                    </a:p>
                    <a:p>
                      <a:r>
                        <a:rPr lang="en-US" dirty="0"/>
                        <a:t>Coffee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Marginal Utility</a:t>
                      </a:r>
                    </a:p>
                    <a:p>
                      <a:r>
                        <a:rPr lang="en-US" dirty="0"/>
                        <a:t>(Price Willing to Pay)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Market Price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Consumer’s </a:t>
                      </a:r>
                    </a:p>
                    <a:p>
                      <a:r>
                        <a:rPr lang="en-US" dirty="0"/>
                        <a:t>Surplus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9425"/>
                  </a:ext>
                </a:extLst>
              </a:tr>
              <a:tr h="777167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r>
                        <a:rPr lang="en-US" baseline="30000" dirty="0"/>
                        <a:t>st</a:t>
                      </a:r>
                      <a:endParaRPr lang="en-IN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131497"/>
                  </a:ext>
                </a:extLst>
              </a:tr>
              <a:tr h="777167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st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672176"/>
                  </a:ext>
                </a:extLst>
              </a:tr>
              <a:tr h="777167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st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1979305"/>
                  </a:ext>
                </a:extLst>
              </a:tr>
              <a:tr h="777167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r>
                        <a:rPr lang="en-US" baseline="30000" dirty="0"/>
                        <a:t>st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2261777"/>
                  </a:ext>
                </a:extLst>
              </a:tr>
            </a:tbl>
          </a:graphicData>
        </a:graphic>
      </p:graphicFrame>
      <p:pic>
        <p:nvPicPr>
          <p:cNvPr id="1028" name="Picture 4" descr="The Demand Curve and Consumer Surplus. | Download Scientific Diagram">
            <a:extLst>
              <a:ext uri="{FF2B5EF4-FFF2-40B4-BE49-F238E27FC236}">
                <a16:creationId xmlns:a16="http://schemas.microsoft.com/office/drawing/2014/main" id="{78F6D71A-0B09-4A16-A599-A9DB1B6C3F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2206" y="924674"/>
            <a:ext cx="5263544" cy="4746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Footer Placeholder 2">
            <a:extLst>
              <a:ext uri="{FF2B5EF4-FFF2-40B4-BE49-F238E27FC236}">
                <a16:creationId xmlns:a16="http://schemas.microsoft.com/office/drawing/2014/main" id="{F4908351-7224-4A55-8C24-031B1D25E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74" y="6468766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Arts, Humanities And Social Science,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F31EA8F-7238-4B8E-9795-C9F0DA3CF4B4}"/>
              </a:ext>
            </a:extLst>
          </p:cNvPr>
          <p:cNvSpPr txBox="1"/>
          <p:nvPr/>
        </p:nvSpPr>
        <p:spPr>
          <a:xfrm>
            <a:off x="1" y="-26633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Consumer Surplus</a:t>
            </a:r>
          </a:p>
        </p:txBody>
      </p:sp>
    </p:spTree>
    <p:extLst>
      <p:ext uri="{BB962C8B-B14F-4D97-AF65-F5344CB8AC3E}">
        <p14:creationId xmlns:p14="http://schemas.microsoft.com/office/powerpoint/2010/main" val="1148017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39689-1744-46E6-9ECC-44354120A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173" y="223083"/>
            <a:ext cx="2366639" cy="664685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IN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4103F-F825-4AC1-9272-BEB382002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619" y="1253331"/>
            <a:ext cx="10515600" cy="4351338"/>
          </a:xfrm>
        </p:spPr>
        <p:txBody>
          <a:bodyPr/>
          <a:lstStyle/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Dwivedi D N, Managerial Economics, Vikas Publishing House Pvt. Ltd, 2006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9885259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adison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286</Words>
  <Application>Microsoft Office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Calibri</vt:lpstr>
      <vt:lpstr>Calibri Light</vt:lpstr>
      <vt:lpstr>MS Shell Dlg 2</vt:lpstr>
      <vt:lpstr>Open Sans</vt:lpstr>
      <vt:lpstr>Times New Roman</vt:lpstr>
      <vt:lpstr>Wingdings</vt:lpstr>
      <vt:lpstr>Wingdings 3</vt:lpstr>
      <vt:lpstr>Office Theme</vt:lpstr>
      <vt:lpstr>Madison</vt:lpstr>
      <vt:lpstr>Consumer Surplus</vt:lpstr>
      <vt:lpstr> Consumer Surplus </vt:lpstr>
      <vt:lpstr> </vt:lpstr>
      <vt:lpstr>PowerPoint Presentation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Aditya Pratap</dc:creator>
  <cp:lastModifiedBy>Ritishaa Singh</cp:lastModifiedBy>
  <cp:revision>22</cp:revision>
  <dcterms:created xsi:type="dcterms:W3CDTF">2021-11-25T07:53:59Z</dcterms:created>
  <dcterms:modified xsi:type="dcterms:W3CDTF">2021-12-02T17:45:39Z</dcterms:modified>
</cp:coreProperties>
</file>