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D7B01-2553-4BA3-B2F3-77B83CDD938E}" type="datetimeFigureOut">
              <a:rPr lang="en-IN" smtClean="0"/>
              <a:t>17-11-2021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6F78B-55D5-4AA2-BE46-C813C97D80DF}" type="slidenum">
              <a:rPr lang="en-IN" smtClean="0"/>
              <a:t>‹#›</a:t>
            </a:fld>
            <a:endParaRPr lang="en-IN"/>
          </a:p>
        </p:txBody>
      </p:sp>
    </p:spTree>
    <p:extLst>
      <p:ext uri="{BB962C8B-B14F-4D97-AF65-F5344CB8AC3E}">
        <p14:creationId xmlns:p14="http://schemas.microsoft.com/office/powerpoint/2010/main" val="336667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88DE6CA-6F5B-409B-855D-07BE06E8C99F}" type="datetime1">
              <a:rPr lang="en-US" smtClean="0"/>
              <a:t>11/17/2021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9817E7-F741-4C85-A8FE-E2400667AB51}"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D526E-9835-453B-8B14-0426EEC57B60}"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C41D41-82F3-4BC9-BDCF-6E6995BB56A6}"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7A11F6-5E83-4540-BFFA-5D311BC04643}"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3E26268-56AA-4E18-8599-660F67A4C9D6}" type="datetime1">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F3C85F4-84DB-4C71-A156-B20D418A3C97}" type="datetime1">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66AF9-CAD4-4301-B419-0721C53F47CA}"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BA9BB8-AEB0-42E5-A11E-3BD6458EADF9}"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FE781E-9C30-4E80-8200-4F07EB671AAD}"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14C8FA-28F3-48D4-AAC2-F0A761F20E33}"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C0A28C-F619-4008-8779-3065B2352C82}"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CFF953-0BD3-42BD-AF41-6E53EA1DBE7F}" type="datetime1">
              <a:rPr lang="en-US" smtClean="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46D1E1-4750-49D4-8179-31F5276F355A}" type="datetime1">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91275-30E7-45C6-A6B7-B5F1EFC8845E}" type="datetime1">
              <a:rPr lang="en-US" smtClean="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0CB478-7727-4978-A4D1-AB1C38C153F5}"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79ADF-414F-4EA8-872A-82EC21B2A392}"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7E2EC87-8D97-4C7D-B990-749830CF0539}" type="datetime1">
              <a:rPr lang="en-US" smtClean="0"/>
              <a:t>11/17/2021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992E5-3E08-4B98-9060-A388FD65BC90}"/>
              </a:ext>
            </a:extLst>
          </p:cNvPr>
          <p:cNvSpPr>
            <a:spLocks noGrp="1"/>
          </p:cNvSpPr>
          <p:nvPr>
            <p:ph type="ctrTitle"/>
          </p:nvPr>
        </p:nvSpPr>
        <p:spPr>
          <a:xfrm>
            <a:off x="1876424" y="1122363"/>
            <a:ext cx="8791575" cy="666096"/>
          </a:xfrm>
        </p:spPr>
        <p:txBody>
          <a:bodyPr>
            <a:normAutofit fontScale="90000"/>
          </a:bodyPr>
          <a:lstStyle/>
          <a:p>
            <a:r>
              <a:rPr lang="en-IN" sz="6000" dirty="0"/>
              <a:t>DECLARATION OF HELSINKI</a:t>
            </a:r>
          </a:p>
        </p:txBody>
      </p:sp>
      <p:sp>
        <p:nvSpPr>
          <p:cNvPr id="3" name="Subtitle 2">
            <a:extLst>
              <a:ext uri="{FF2B5EF4-FFF2-40B4-BE49-F238E27FC236}">
                <a16:creationId xmlns:a16="http://schemas.microsoft.com/office/drawing/2014/main" id="{57B83096-5121-47E0-9327-AB13A8A4C4CE}"/>
              </a:ext>
            </a:extLst>
          </p:cNvPr>
          <p:cNvSpPr>
            <a:spLocks noGrp="1"/>
          </p:cNvSpPr>
          <p:nvPr>
            <p:ph type="subTitle" idx="1"/>
          </p:nvPr>
        </p:nvSpPr>
        <p:spPr/>
        <p:txBody>
          <a:bodyPr>
            <a:normAutofit fontScale="92500" lnSpcReduction="20000"/>
          </a:bodyPr>
          <a:lstStyle/>
          <a:p>
            <a:pPr algn="r"/>
            <a:r>
              <a:rPr lang="en-IN" dirty="0">
                <a:solidFill>
                  <a:schemeClr val="bg1"/>
                </a:solidFill>
              </a:rPr>
              <a:t>MRS. ANJU SINGH</a:t>
            </a:r>
          </a:p>
          <a:p>
            <a:pPr algn="r"/>
            <a:r>
              <a:rPr lang="en-IN" dirty="0">
                <a:solidFill>
                  <a:schemeClr val="bg1"/>
                </a:solidFill>
              </a:rPr>
              <a:t>ASSISSTANT PROFESSOR </a:t>
            </a:r>
          </a:p>
          <a:p>
            <a:pPr algn="r"/>
            <a:r>
              <a:rPr lang="en-IN" dirty="0">
                <a:solidFill>
                  <a:schemeClr val="bg1"/>
                </a:solidFill>
              </a:rPr>
              <a:t>SCHOOL OF PHARMACEUTICAL SCIENCES </a:t>
            </a:r>
          </a:p>
          <a:p>
            <a:pPr algn="r"/>
            <a:r>
              <a:rPr lang="en-IN" dirty="0">
                <a:solidFill>
                  <a:schemeClr val="bg1"/>
                </a:solidFill>
              </a:rPr>
              <a:t>CSJMU, KANPUR</a:t>
            </a:r>
          </a:p>
        </p:txBody>
      </p:sp>
      <p:pic>
        <p:nvPicPr>
          <p:cNvPr id="4" name="Picture 3">
            <a:extLst>
              <a:ext uri="{FF2B5EF4-FFF2-40B4-BE49-F238E27FC236}">
                <a16:creationId xmlns:a16="http://schemas.microsoft.com/office/drawing/2014/main" id="{80212C3A-1DBA-4A5C-8750-0C18450E6D67}"/>
              </a:ext>
            </a:extLst>
          </p:cNvPr>
          <p:cNvPicPr>
            <a:picLocks noChangeAspect="1"/>
          </p:cNvPicPr>
          <p:nvPr/>
        </p:nvPicPr>
        <p:blipFill>
          <a:blip r:embed="rId2"/>
          <a:stretch>
            <a:fillRect/>
          </a:stretch>
        </p:blipFill>
        <p:spPr>
          <a:xfrm>
            <a:off x="2412467" y="2331118"/>
            <a:ext cx="3437004" cy="2541839"/>
          </a:xfrm>
          <a:prstGeom prst="rect">
            <a:avLst/>
          </a:prstGeom>
        </p:spPr>
      </p:pic>
      <p:sp>
        <p:nvSpPr>
          <p:cNvPr id="5" name="Slide Number Placeholder 4">
            <a:extLst>
              <a:ext uri="{FF2B5EF4-FFF2-40B4-BE49-F238E27FC236}">
                <a16:creationId xmlns:a16="http://schemas.microsoft.com/office/drawing/2014/main" id="{689537CD-903E-41B3-B610-F49E5C47C20A}"/>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32264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F78DC8-6947-495F-9127-D3E12C049060}"/>
              </a:ext>
            </a:extLst>
          </p:cNvPr>
          <p:cNvSpPr>
            <a:spLocks noGrp="1"/>
          </p:cNvSpPr>
          <p:nvPr>
            <p:ph idx="1"/>
          </p:nvPr>
        </p:nvSpPr>
        <p:spPr>
          <a:xfrm>
            <a:off x="779929" y="658906"/>
            <a:ext cx="10582835" cy="5446059"/>
          </a:xfrm>
        </p:spPr>
        <p:txBody>
          <a:bodyPr>
            <a:normAutofit/>
          </a:bodyPr>
          <a:lstStyle/>
          <a:p>
            <a:r>
              <a:rPr lang="en-IN" sz="2000" b="1" i="0" u="none" strike="noStrike" baseline="0" dirty="0">
                <a:solidFill>
                  <a:srgbClr val="000000"/>
                </a:solidFill>
                <a:latin typeface="Times New Roman" panose="02020603050405020304" pitchFamily="18" charset="0"/>
              </a:rPr>
              <a:t>SIXTH REVISION- </a:t>
            </a:r>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Introduction of the concept of social justice, and extension of the scope from individuals to the community as a whole by stating that 'research is only justified if there is a reasonable likelihood that the populations in which the research is carried out stand to benefit from the results of the research'. </a:t>
            </a:r>
          </a:p>
          <a:p>
            <a:endParaRPr lang="en-IN" sz="2000" b="0" i="0" u="none" strike="noStrike" baseline="0" dirty="0">
              <a:solidFill>
                <a:srgbClr val="000000"/>
              </a:solidFill>
              <a:latin typeface="Times New Roman" panose="02020603050405020304" pitchFamily="18" charset="0"/>
            </a:endParaRPr>
          </a:p>
          <a:p>
            <a:r>
              <a:rPr lang="en-IN" sz="2000" b="1" i="0" u="none" strike="noStrike" baseline="0" dirty="0">
                <a:solidFill>
                  <a:srgbClr val="000000"/>
                </a:solidFill>
                <a:latin typeface="Times New Roman" panose="02020603050405020304" pitchFamily="18" charset="0"/>
              </a:rPr>
              <a:t>SEVENTH REVISION- </a:t>
            </a:r>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Reflects the controversy regarding the standard of care that arose from the vertical transmission trials. </a:t>
            </a:r>
          </a:p>
          <a:p>
            <a:r>
              <a:rPr lang="en-US" sz="2000" b="0" i="0" u="none" strike="noStrike" baseline="0" dirty="0">
                <a:solidFill>
                  <a:srgbClr val="000000"/>
                </a:solidFill>
                <a:latin typeface="Times New Roman" panose="02020603050405020304" pitchFamily="18" charset="0"/>
              </a:rPr>
              <a:t>The 2013 revision focused on the results of the study, requirement of treatment and compensation for the injuries caused from the research. </a:t>
            </a:r>
          </a:p>
        </p:txBody>
      </p:sp>
      <p:sp>
        <p:nvSpPr>
          <p:cNvPr id="4" name="Slide Number Placeholder 3">
            <a:extLst>
              <a:ext uri="{FF2B5EF4-FFF2-40B4-BE49-F238E27FC236}">
                <a16:creationId xmlns:a16="http://schemas.microsoft.com/office/drawing/2014/main" id="{29F378D7-4B4C-4C0E-8C5E-F3640BBA6353}"/>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500600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C1BF9-2AE6-41FB-95BE-E35188EA3D9E}"/>
              </a:ext>
            </a:extLst>
          </p:cNvPr>
          <p:cNvSpPr>
            <a:spLocks noGrp="1"/>
          </p:cNvSpPr>
          <p:nvPr>
            <p:ph type="title"/>
          </p:nvPr>
        </p:nvSpPr>
        <p:spPr>
          <a:xfrm>
            <a:off x="1141413" y="618518"/>
            <a:ext cx="9905998" cy="726188"/>
          </a:xfrm>
        </p:spPr>
        <p:txBody>
          <a:bodyPr/>
          <a:lstStyle/>
          <a:p>
            <a:pPr algn="ctr"/>
            <a:r>
              <a:rPr lang="en-IN" sz="3600" b="1" i="0" u="none" strike="noStrike" baseline="0" dirty="0">
                <a:solidFill>
                  <a:srgbClr val="000000"/>
                </a:solidFill>
                <a:latin typeface="Times New Roman" panose="02020603050405020304" pitchFamily="18" charset="0"/>
              </a:rPr>
              <a:t>REFERENCES </a:t>
            </a:r>
            <a:endParaRPr lang="en-IN" b="1" dirty="0"/>
          </a:p>
        </p:txBody>
      </p:sp>
      <p:sp>
        <p:nvSpPr>
          <p:cNvPr id="3" name="Content Placeholder 2">
            <a:extLst>
              <a:ext uri="{FF2B5EF4-FFF2-40B4-BE49-F238E27FC236}">
                <a16:creationId xmlns:a16="http://schemas.microsoft.com/office/drawing/2014/main" id="{778F425A-62E9-4BD5-A427-04D36CE59F16}"/>
              </a:ext>
            </a:extLst>
          </p:cNvPr>
          <p:cNvSpPr>
            <a:spLocks noGrp="1"/>
          </p:cNvSpPr>
          <p:nvPr>
            <p:ph idx="1"/>
          </p:nvPr>
        </p:nvSpPr>
        <p:spPr>
          <a:xfrm>
            <a:off x="1141413" y="1573306"/>
            <a:ext cx="9905998" cy="4217895"/>
          </a:xfrm>
        </p:spPr>
        <p:txBody>
          <a:bodyPr>
            <a:normAutofit fontScale="92500" lnSpcReduction="20000"/>
          </a:bodyPr>
          <a:lstStyle/>
          <a:p>
            <a:pPr marL="0" indent="0">
              <a:buNone/>
            </a:pPr>
            <a:r>
              <a:rPr lang="en-US" sz="1800" b="0" i="0" u="none" strike="noStrike" baseline="0" dirty="0">
                <a:solidFill>
                  <a:srgbClr val="000000"/>
                </a:solidFill>
                <a:latin typeface="Times New Roman" panose="02020603050405020304" pitchFamily="18" charset="0"/>
              </a:rPr>
              <a:t>1. </a:t>
            </a:r>
            <a:r>
              <a:rPr lang="en-US" sz="1800" b="0" i="0" u="none" strike="noStrike" baseline="0" dirty="0" err="1">
                <a:solidFill>
                  <a:srgbClr val="000000"/>
                </a:solidFill>
                <a:latin typeface="Times New Roman" panose="02020603050405020304" pitchFamily="18" charset="0"/>
              </a:rPr>
              <a:t>Avasthi</a:t>
            </a:r>
            <a:r>
              <a:rPr lang="en-US" sz="1800" b="0" i="0" u="none" strike="noStrike" baseline="0" dirty="0">
                <a:solidFill>
                  <a:srgbClr val="000000"/>
                </a:solidFill>
                <a:latin typeface="Times New Roman" panose="02020603050405020304" pitchFamily="18" charset="0"/>
              </a:rPr>
              <a:t> A, Ghosh A, Sarkar S, Grover S. Ethics in medical research – General principles with special reference to psychiatry research. Indian J Psychiatry 2013;55:86-91. </a:t>
            </a:r>
          </a:p>
          <a:p>
            <a:pPr marL="0" indent="0">
              <a:buNone/>
            </a:pPr>
            <a:r>
              <a:rPr lang="en-IN" sz="1800" b="0" i="0" u="none" strike="noStrike" baseline="0" dirty="0">
                <a:solidFill>
                  <a:srgbClr val="000000"/>
                </a:solidFill>
                <a:latin typeface="Times New Roman" panose="02020603050405020304" pitchFamily="18" charset="0"/>
              </a:rPr>
              <a:t>2. https://en.wikipedia.org/wiki/Declaration_of_Helsinki </a:t>
            </a:r>
          </a:p>
          <a:p>
            <a:pPr marL="0" indent="0">
              <a:buNone/>
            </a:pPr>
            <a:r>
              <a:rPr lang="en-US" sz="1800" b="0" i="0" u="none" strike="noStrike" baseline="0" dirty="0">
                <a:solidFill>
                  <a:srgbClr val="000000"/>
                </a:solidFill>
                <a:latin typeface="Times New Roman" panose="02020603050405020304" pitchFamily="18" charset="0"/>
              </a:rPr>
              <a:t>3. World Medical Association Declaration of Helsinki, Ethical Principles for Medical Research Involving Human Subjects, World Medical Association, October 19, 2013 </a:t>
            </a:r>
          </a:p>
          <a:p>
            <a:pPr marL="0" indent="0">
              <a:buNone/>
            </a:pPr>
            <a:r>
              <a:rPr lang="en-US" sz="1800" b="0" i="0" u="none" strike="noStrike" baseline="0" dirty="0">
                <a:solidFill>
                  <a:srgbClr val="000000"/>
                </a:solidFill>
                <a:latin typeface="Times New Roman" panose="02020603050405020304" pitchFamily="18" charset="0"/>
              </a:rPr>
              <a:t>4. 50th Anniversary of the Declaration of Helsinki: The Double Standard Was Introduced, Fernando Hellmann et. al., opinion, 2014, Archives of Medical Research. </a:t>
            </a:r>
          </a:p>
          <a:p>
            <a:pPr marL="0" indent="0">
              <a:buNone/>
            </a:pPr>
            <a:r>
              <a:rPr lang="en-US" sz="1800" b="0" i="0" u="none" strike="noStrike" baseline="0" dirty="0">
                <a:solidFill>
                  <a:srgbClr val="000000"/>
                </a:solidFill>
                <a:latin typeface="Times New Roman" panose="02020603050405020304" pitchFamily="18" charset="0"/>
              </a:rPr>
              <a:t>5. Levine, Robert J. (2006). "Some Recent Developments in the International Guidelines on the Ethics of Research Involving Human </a:t>
            </a:r>
            <a:r>
              <a:rPr lang="en-US" sz="1800" b="0" i="0" u="none" strike="noStrike" baseline="0" dirty="0" err="1">
                <a:solidFill>
                  <a:srgbClr val="000000"/>
                </a:solidFill>
                <a:latin typeface="Times New Roman" panose="02020603050405020304" pitchFamily="18" charset="0"/>
              </a:rPr>
              <a:t>Subjectsa</a:t>
            </a:r>
            <a:r>
              <a:rPr lang="en-US" sz="1800" b="0" i="0" u="none" strike="noStrike" baseline="0" dirty="0">
                <a:solidFill>
                  <a:srgbClr val="000000"/>
                </a:solidFill>
                <a:latin typeface="Times New Roman" panose="02020603050405020304" pitchFamily="18" charset="0"/>
              </a:rPr>
              <a:t>". Annals of the New York Academy of Sciences. 918 (1): 170–8 </a:t>
            </a:r>
          </a:p>
          <a:p>
            <a:pPr marL="0" indent="0">
              <a:buNone/>
            </a:pPr>
            <a:r>
              <a:rPr lang="en-US" sz="1800" b="0" i="0" u="none" strike="noStrike" baseline="0" dirty="0">
                <a:solidFill>
                  <a:srgbClr val="000000"/>
                </a:solidFill>
                <a:latin typeface="Times New Roman" panose="02020603050405020304" pitchFamily="18" charset="0"/>
              </a:rPr>
              <a:t>6. Levine RJ (August 1999). "The need to revise the Declaration of Helsinki". The New England Journal of Medicine. </a:t>
            </a:r>
            <a:r>
              <a:rPr lang="en-US" sz="1800" b="1" i="0" u="none" strike="noStrike" baseline="0" dirty="0">
                <a:solidFill>
                  <a:srgbClr val="000000"/>
                </a:solidFill>
                <a:latin typeface="Times New Roman" panose="02020603050405020304" pitchFamily="18" charset="0"/>
              </a:rPr>
              <a:t>341 </a:t>
            </a:r>
            <a:r>
              <a:rPr lang="en-US" sz="1800" b="0" i="0" u="none" strike="noStrike" baseline="0" dirty="0">
                <a:solidFill>
                  <a:srgbClr val="000000"/>
                </a:solidFill>
                <a:latin typeface="Times New Roman" panose="02020603050405020304" pitchFamily="18" charset="0"/>
              </a:rPr>
              <a:t>(7): 531–4. </a:t>
            </a:r>
          </a:p>
          <a:p>
            <a:pPr marL="0" indent="0">
              <a:buNone/>
            </a:pPr>
            <a:r>
              <a:rPr lang="en-US" sz="1800" b="0" i="0" u="none" strike="noStrike" baseline="0" dirty="0">
                <a:solidFill>
                  <a:srgbClr val="000000"/>
                </a:solidFill>
                <a:latin typeface="Times New Roman" panose="02020603050405020304" pitchFamily="18" charset="0"/>
              </a:rPr>
              <a:t>7. The Nuremberg Code (</a:t>
            </a:r>
            <a:r>
              <a:rPr lang="en-US" sz="1800" b="0" i="0" u="none" strike="noStrike" baseline="0">
                <a:solidFill>
                  <a:srgbClr val="000000"/>
                </a:solidFill>
                <a:latin typeface="Times New Roman" panose="02020603050405020304" pitchFamily="18" charset="0"/>
              </a:rPr>
              <a:t>1949)</a:t>
            </a:r>
            <a:endParaRPr lang="en-US" sz="1800" b="0" i="0" u="none" strike="noStrike" baseline="0" dirty="0">
              <a:solidFill>
                <a:srgbClr val="000000"/>
              </a:solidFill>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20201BAB-6D58-4EB0-8487-C26C9493C41A}"/>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635164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04AE-13E6-4208-80D0-D5992681392E}"/>
              </a:ext>
            </a:extLst>
          </p:cNvPr>
          <p:cNvSpPr>
            <a:spLocks noGrp="1"/>
          </p:cNvSpPr>
          <p:nvPr>
            <p:ph type="title"/>
          </p:nvPr>
        </p:nvSpPr>
        <p:spPr/>
        <p:txBody>
          <a:bodyPr>
            <a:normAutofit/>
          </a:bodyPr>
          <a:lstStyle/>
          <a:p>
            <a:pPr algn="ctr"/>
            <a:r>
              <a:rPr lang="en-IN" sz="3200" b="1" i="0" u="none" strike="noStrike" baseline="0" dirty="0">
                <a:solidFill>
                  <a:srgbClr val="000000"/>
                </a:solidFill>
                <a:latin typeface="Times New Roman" panose="02020603050405020304" pitchFamily="18" charset="0"/>
              </a:rPr>
              <a:t>Declaration of Helsinki </a:t>
            </a:r>
            <a:endParaRPr lang="en-IN" sz="5400" dirty="0"/>
          </a:p>
        </p:txBody>
      </p:sp>
      <p:sp>
        <p:nvSpPr>
          <p:cNvPr id="3" name="Content Placeholder 2">
            <a:extLst>
              <a:ext uri="{FF2B5EF4-FFF2-40B4-BE49-F238E27FC236}">
                <a16:creationId xmlns:a16="http://schemas.microsoft.com/office/drawing/2014/main" id="{94F7BFAC-C717-435E-9CF6-F50B39059570}"/>
              </a:ext>
            </a:extLst>
          </p:cNvPr>
          <p:cNvSpPr>
            <a:spLocks noGrp="1"/>
          </p:cNvSpPr>
          <p:nvPr>
            <p:ph idx="1"/>
          </p:nvPr>
        </p:nvSpPr>
        <p:spPr>
          <a:xfrm>
            <a:off x="699248" y="2097088"/>
            <a:ext cx="10348164" cy="3694113"/>
          </a:xfrm>
        </p:spPr>
        <p:txBody>
          <a:bodyPr/>
          <a:lstStyle/>
          <a:p>
            <a:r>
              <a:rPr lang="en-US" sz="1800" b="0" i="0" u="none" strike="noStrike" baseline="0" dirty="0">
                <a:solidFill>
                  <a:srgbClr val="000000"/>
                </a:solidFill>
                <a:latin typeface="Times New Roman" panose="02020603050405020304" pitchFamily="18" charset="0"/>
              </a:rPr>
              <a:t>Helsinki is the capital city of Finland, which serves as the birthplace of the “Declaration of Helsinki”. It’s a set of principles for the conduct of human experimentations for the medical professionals developed by the world medical association in June 1964 for the first time. Since then it had grown from 11 paragraph to 37 paragraphs and undergone seven revisions, the latest being in 2013. The Brazilian forum in 2000 described it as: "Even though the Declaration of Helsinki is the responsibility of the World Medical Association, the document should be considered the property of all humanity.” The document can be considered as “the most widely accepted guidance worldwide on medical research involving human subjects.” </a:t>
            </a:r>
          </a:p>
          <a:p>
            <a:r>
              <a:rPr lang="en-US" sz="1800" b="0" i="0" u="none" strike="noStrike" baseline="0" dirty="0">
                <a:solidFill>
                  <a:srgbClr val="000000"/>
                </a:solidFill>
                <a:latin typeface="Times New Roman" panose="02020603050405020304" pitchFamily="18" charset="0"/>
              </a:rPr>
              <a:t>The document consists of 12 segments, each describing specific principles. These segments are discussed below in detail along with the original statement. </a:t>
            </a:r>
            <a:endParaRPr lang="en-IN" dirty="0"/>
          </a:p>
        </p:txBody>
      </p:sp>
      <p:sp>
        <p:nvSpPr>
          <p:cNvPr id="4" name="Slide Number Placeholder 3">
            <a:extLst>
              <a:ext uri="{FF2B5EF4-FFF2-40B4-BE49-F238E27FC236}">
                <a16:creationId xmlns:a16="http://schemas.microsoft.com/office/drawing/2014/main" id="{F4EF52B9-B573-400A-AE03-94FF5B047F49}"/>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9241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C87E5-9895-4631-B318-42BA2348C01B}"/>
              </a:ext>
            </a:extLst>
          </p:cNvPr>
          <p:cNvSpPr>
            <a:spLocks noGrp="1"/>
          </p:cNvSpPr>
          <p:nvPr>
            <p:ph type="title"/>
          </p:nvPr>
        </p:nvSpPr>
        <p:spPr/>
        <p:txBody>
          <a:bodyPr>
            <a:normAutofit/>
          </a:bodyPr>
          <a:lstStyle/>
          <a:p>
            <a:pPr algn="ctr"/>
            <a:r>
              <a:rPr lang="en-IN" b="1" i="0" u="none" strike="noStrike" baseline="0" dirty="0">
                <a:solidFill>
                  <a:srgbClr val="000000"/>
                </a:solidFill>
                <a:latin typeface="Times New Roman" panose="02020603050405020304" pitchFamily="18" charset="0"/>
              </a:rPr>
              <a:t>HISTORY </a:t>
            </a:r>
            <a:endParaRPr lang="en-IN" sz="6000" dirty="0"/>
          </a:p>
        </p:txBody>
      </p:sp>
      <p:sp>
        <p:nvSpPr>
          <p:cNvPr id="3" name="Content Placeholder 2">
            <a:extLst>
              <a:ext uri="{FF2B5EF4-FFF2-40B4-BE49-F238E27FC236}">
                <a16:creationId xmlns:a16="http://schemas.microsoft.com/office/drawing/2014/main" id="{1B72C737-FBB2-4C76-9636-6C4B5F1E51AD}"/>
              </a:ext>
            </a:extLst>
          </p:cNvPr>
          <p:cNvSpPr>
            <a:spLocks noGrp="1"/>
          </p:cNvSpPr>
          <p:nvPr>
            <p:ph idx="1"/>
          </p:nvPr>
        </p:nvSpPr>
        <p:spPr>
          <a:xfrm>
            <a:off x="1141412" y="1936376"/>
            <a:ext cx="9905999" cy="3854825"/>
          </a:xfrm>
        </p:spPr>
        <p:txBody>
          <a:bodyPr/>
          <a:lstStyle/>
          <a:p>
            <a:r>
              <a:rPr lang="en-US" sz="1800" b="0" i="0" u="none" strike="noStrike" baseline="0" dirty="0">
                <a:solidFill>
                  <a:srgbClr val="000000"/>
                </a:solidFill>
                <a:latin typeface="Times New Roman" panose="02020603050405020304" pitchFamily="18" charset="0"/>
              </a:rPr>
              <a:t>The declaration was adopted in June 1964. Before that, there were no universally accepted ethical considerations or guidelines. During the world war, various experiments were carried out on human subjects without any ethical considerations, although there were some national policies in countries like Germany and Russia. </a:t>
            </a:r>
          </a:p>
          <a:p>
            <a:r>
              <a:rPr lang="en-US" sz="1800" b="0" i="0" u="none" strike="noStrike" baseline="0" dirty="0">
                <a:solidFill>
                  <a:srgbClr val="000000"/>
                </a:solidFill>
                <a:latin typeface="Times New Roman" panose="02020603050405020304" pitchFamily="18" charset="0"/>
              </a:rPr>
              <a:t>There comes the existence of the Nuremberg code. The first ten articles of the Declaration of Helsinki were taken or adapted from the Nuremberg Code(1947) and the Declaration of Geneva(1948). The Nuremberg Code was developed during the end of the second world war by the U.S. v Brandt court. It consists of 10 points for human experimentation, it was created as a result of Nuremberg Trails. </a:t>
            </a:r>
            <a:endParaRPr lang="en-IN" dirty="0"/>
          </a:p>
        </p:txBody>
      </p:sp>
      <p:sp>
        <p:nvSpPr>
          <p:cNvPr id="4" name="Slide Number Placeholder 3">
            <a:extLst>
              <a:ext uri="{FF2B5EF4-FFF2-40B4-BE49-F238E27FC236}">
                <a16:creationId xmlns:a16="http://schemas.microsoft.com/office/drawing/2014/main" id="{138AE4DC-0B74-40FA-A846-B6C7688F1683}"/>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76624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3D9A-C6CF-4F43-97FB-67FB5738C68F}"/>
              </a:ext>
            </a:extLst>
          </p:cNvPr>
          <p:cNvSpPr>
            <a:spLocks noGrp="1"/>
          </p:cNvSpPr>
          <p:nvPr>
            <p:ph type="title"/>
          </p:nvPr>
        </p:nvSpPr>
        <p:spPr>
          <a:xfrm>
            <a:off x="1141413" y="618518"/>
            <a:ext cx="9905998" cy="1075812"/>
          </a:xfrm>
        </p:spPr>
        <p:txBody>
          <a:bodyPr>
            <a:normAutofit/>
          </a:bodyPr>
          <a:lstStyle/>
          <a:p>
            <a:pPr algn="ctr"/>
            <a:r>
              <a:rPr lang="en-IN" b="1" i="0" u="none" strike="noStrike" baseline="0" dirty="0">
                <a:solidFill>
                  <a:srgbClr val="000000"/>
                </a:solidFill>
                <a:latin typeface="Times New Roman" panose="02020603050405020304" pitchFamily="18" charset="0"/>
                <a:cs typeface="Times New Roman" panose="02020603050405020304" pitchFamily="18" charset="0"/>
              </a:rPr>
              <a:t>Nuremberg code</a:t>
            </a:r>
            <a:endParaRPr lang="en-IN" sz="6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AE2824-88FD-4793-8A0C-3EBA5A55F090}"/>
              </a:ext>
            </a:extLst>
          </p:cNvPr>
          <p:cNvSpPr>
            <a:spLocks noGrp="1"/>
          </p:cNvSpPr>
          <p:nvPr>
            <p:ph idx="1"/>
          </p:nvPr>
        </p:nvSpPr>
        <p:spPr>
          <a:xfrm>
            <a:off x="1141412" y="1694330"/>
            <a:ext cx="10207906" cy="4545152"/>
          </a:xfrm>
        </p:spPr>
        <p:txBody>
          <a:bodyPr>
            <a:normAutofit lnSpcReduction="10000"/>
          </a:bodyPr>
          <a:lstStyle/>
          <a:p>
            <a:r>
              <a:rPr lang="en-US" sz="1800" b="0" i="0" u="none" strike="noStrike" baseline="0" dirty="0">
                <a:solidFill>
                  <a:srgbClr val="000000"/>
                </a:solidFill>
                <a:latin typeface="Times New Roman" panose="02020603050405020304" pitchFamily="18" charset="0"/>
              </a:rPr>
              <a:t>The ten points of the code were given in the section of the </a:t>
            </a:r>
            <a:r>
              <a:rPr lang="en-US" sz="1800" b="0" i="0" u="none" strike="noStrike" baseline="0" dirty="0" err="1">
                <a:solidFill>
                  <a:srgbClr val="000000"/>
                </a:solidFill>
                <a:latin typeface="Times New Roman" panose="02020603050405020304" pitchFamily="18" charset="0"/>
              </a:rPr>
              <a:t>judges’s</a:t>
            </a:r>
            <a:r>
              <a:rPr lang="en-US" sz="1800" b="0" i="0" u="none" strike="noStrike" baseline="0" dirty="0">
                <a:solidFill>
                  <a:srgbClr val="000000"/>
                </a:solidFill>
                <a:latin typeface="Times New Roman" panose="02020603050405020304" pitchFamily="18" charset="0"/>
              </a:rPr>
              <a:t> verdict entitled "Permissible Medical Experiments" is as following – </a:t>
            </a:r>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1. The voluntary consent of the human subject is absolutely essential. This means that the person involved should have legal capacity to give consent; should be so situated as to be able to exercise free power of choice, without the intervention of any element of force, fraud, deceit, duress, overreaching, or other ulterior form of constraint or coercion; and should have sufficient knowledge and comprehension of the elements of the subject matter involved as to enable him to make an understanding and enlightened decision. This latter element requires that before the acceptance of an affirmative decision by the experimental subject there should be made known to him the nature, duration, and purpose of the experiment; the method and means by which it is to be conducted; all inconveniences and hazards reasonably to be expected; and the effects upon his health or person which may possibly come from his participation in the experiment. The duty and responsibility for ascertaining the quality of the consent rests upon each individual who initiates, directs, or engages in the experiment. It is a personal duty and responsibility which may not be delegated to another with impunity. </a:t>
            </a:r>
          </a:p>
          <a:p>
            <a:endParaRPr lang="en-IN" dirty="0"/>
          </a:p>
        </p:txBody>
      </p:sp>
      <p:sp>
        <p:nvSpPr>
          <p:cNvPr id="4" name="Slide Number Placeholder 3">
            <a:extLst>
              <a:ext uri="{FF2B5EF4-FFF2-40B4-BE49-F238E27FC236}">
                <a16:creationId xmlns:a16="http://schemas.microsoft.com/office/drawing/2014/main" id="{096C7130-6071-4F0C-A572-B08AB372BCD3}"/>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41194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F414BC-D6FA-4BB5-B491-C87AB9BA4A21}"/>
              </a:ext>
            </a:extLst>
          </p:cNvPr>
          <p:cNvSpPr>
            <a:spLocks noGrp="1"/>
          </p:cNvSpPr>
          <p:nvPr>
            <p:ph idx="1"/>
          </p:nvPr>
        </p:nvSpPr>
        <p:spPr>
          <a:xfrm>
            <a:off x="1141412" y="699247"/>
            <a:ext cx="9905999" cy="5091954"/>
          </a:xfrm>
        </p:spPr>
        <p:txBody>
          <a:bodyPr>
            <a:normAutofit/>
          </a:bodyPr>
          <a:lstStyle/>
          <a:p>
            <a:pPr algn="l"/>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2. The experiment should be such as to yield fruitful results for the good of society, unprocurable by other methods or means of study, and not random and unnecessary in nature. </a:t>
            </a:r>
          </a:p>
          <a:p>
            <a:r>
              <a:rPr lang="en-US" sz="1800" b="0" i="0" u="none" strike="noStrike" baseline="0" dirty="0">
                <a:solidFill>
                  <a:srgbClr val="000000"/>
                </a:solidFill>
                <a:latin typeface="Times New Roman" panose="02020603050405020304" pitchFamily="18" charset="0"/>
              </a:rPr>
              <a:t>3. The experiment should be so designed and based on the results of animal experimentation and a knowledge of the natural history of the disease or other problem under study that the anticipated results will justify the performance of the experiment.</a:t>
            </a:r>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4. The experiment should be so conducted as to avoid all unnecessary physical and mental suffering and injury. </a:t>
            </a:r>
          </a:p>
          <a:p>
            <a:r>
              <a:rPr lang="en-US" sz="1800" b="0" i="0" u="none" strike="noStrike" baseline="0" dirty="0">
                <a:solidFill>
                  <a:srgbClr val="000000"/>
                </a:solidFill>
                <a:latin typeface="Times New Roman" panose="02020603050405020304" pitchFamily="18" charset="0"/>
              </a:rPr>
              <a:t>5. No experiment should be conducted where there is an a priori reason to believe that death or disabling injury will occur; except, perhaps, in those experiments where the experimental physicians also serve as subjects. </a:t>
            </a:r>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6. The degree of risk to be taken should never exceed that determined by the humanitarian importance of the problem to be solved by the experiment. </a:t>
            </a:r>
          </a:p>
          <a:p>
            <a:endParaRPr lang="en-US" sz="1800" b="0" i="0" u="none" strike="noStrike" baseline="0" dirty="0">
              <a:solidFill>
                <a:srgbClr val="000000"/>
              </a:solidFill>
              <a:latin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733AA3D8-5B10-461A-93D6-F968013F45E0}"/>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608368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6889DC-0528-49E4-81CC-931C19284DA5}"/>
              </a:ext>
            </a:extLst>
          </p:cNvPr>
          <p:cNvSpPr>
            <a:spLocks noGrp="1"/>
          </p:cNvSpPr>
          <p:nvPr>
            <p:ph idx="1"/>
          </p:nvPr>
        </p:nvSpPr>
        <p:spPr>
          <a:xfrm>
            <a:off x="1141412" y="578224"/>
            <a:ext cx="9905999" cy="5212977"/>
          </a:xfrm>
        </p:spPr>
        <p:txBody>
          <a:bodyPr>
            <a:normAutofit/>
          </a:bodyPr>
          <a:lstStyle/>
          <a:p>
            <a:pPr algn="l"/>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7. Proper preparations should be made and adequate facilities provided to protect the experimental subject against even remote possibilities of injury, disability, or death. </a:t>
            </a:r>
          </a:p>
          <a:p>
            <a:r>
              <a:rPr lang="en-US" sz="1800" b="0" i="0" u="none" strike="noStrike" baseline="0" dirty="0">
                <a:solidFill>
                  <a:srgbClr val="000000"/>
                </a:solidFill>
                <a:latin typeface="Times New Roman" panose="02020603050405020304" pitchFamily="18" charset="0"/>
              </a:rPr>
              <a:t>8. The experiment should be conducted only by scientifically qualified persons. The highest degree of skill and care should be required through all stages of the experiment of those who conduct or engage in the experiment. </a:t>
            </a:r>
          </a:p>
          <a:p>
            <a:r>
              <a:rPr lang="en-US" sz="1800" b="0" i="0" u="none" strike="noStrike" baseline="0" dirty="0">
                <a:solidFill>
                  <a:srgbClr val="000000"/>
                </a:solidFill>
                <a:latin typeface="Times New Roman" panose="02020603050405020304" pitchFamily="18" charset="0"/>
              </a:rPr>
              <a:t>9. During the course of the experiment the human subject should be at liberty to bring the experiment to an end if he has reached the physical or mental state where continuation of the experiment seems to him to be impossible. </a:t>
            </a:r>
          </a:p>
          <a:p>
            <a:r>
              <a:rPr lang="en-US" sz="1800" b="0" i="0" u="none" strike="noStrike" baseline="0" dirty="0">
                <a:solidFill>
                  <a:srgbClr val="000000"/>
                </a:solidFill>
                <a:latin typeface="Times New Roman" panose="02020603050405020304" pitchFamily="18" charset="0"/>
              </a:rPr>
              <a:t>10. During the course of the experiment the scientist in charge must be prepared to terminate the experiment at any stage, if he has probable cause to believe, in the exercise of the good faith, superior skill and careful judgment required of him that a continuation of the experiment is likely to result in injury, disability, or death to the experimental subject. </a:t>
            </a:r>
          </a:p>
          <a:p>
            <a:endParaRPr lang="en-IN" dirty="0"/>
          </a:p>
        </p:txBody>
      </p:sp>
      <p:sp>
        <p:nvSpPr>
          <p:cNvPr id="4" name="Slide Number Placeholder 3">
            <a:extLst>
              <a:ext uri="{FF2B5EF4-FFF2-40B4-BE49-F238E27FC236}">
                <a16:creationId xmlns:a16="http://schemas.microsoft.com/office/drawing/2014/main" id="{21C43F90-36C3-41B7-A584-D008F979D59D}"/>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80089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0B76D-1E93-442E-B559-E4BF9D8B1E8B}"/>
              </a:ext>
            </a:extLst>
          </p:cNvPr>
          <p:cNvSpPr>
            <a:spLocks noGrp="1"/>
          </p:cNvSpPr>
          <p:nvPr>
            <p:ph type="title"/>
          </p:nvPr>
        </p:nvSpPr>
        <p:spPr>
          <a:xfrm>
            <a:off x="1141413" y="618518"/>
            <a:ext cx="9905998" cy="806870"/>
          </a:xfrm>
        </p:spPr>
        <p:txBody>
          <a:bodyPr>
            <a:normAutofit/>
          </a:bodyPr>
          <a:lstStyle/>
          <a:p>
            <a:pPr algn="ctr"/>
            <a:r>
              <a:rPr lang="en-IN" sz="3200" b="1" i="0" u="none" strike="noStrike" baseline="0" dirty="0">
                <a:solidFill>
                  <a:srgbClr val="000000"/>
                </a:solidFill>
                <a:latin typeface="Times New Roman" panose="02020603050405020304" pitchFamily="18" charset="0"/>
              </a:rPr>
              <a:t>Changes in each revision: </a:t>
            </a:r>
            <a:endParaRPr lang="en-IN" sz="5400" dirty="0"/>
          </a:p>
        </p:txBody>
      </p:sp>
      <p:sp>
        <p:nvSpPr>
          <p:cNvPr id="3" name="Content Placeholder 2">
            <a:extLst>
              <a:ext uri="{FF2B5EF4-FFF2-40B4-BE49-F238E27FC236}">
                <a16:creationId xmlns:a16="http://schemas.microsoft.com/office/drawing/2014/main" id="{230767EC-4496-4F35-9890-25AB3D29C0E9}"/>
              </a:ext>
            </a:extLst>
          </p:cNvPr>
          <p:cNvSpPr>
            <a:spLocks noGrp="1"/>
          </p:cNvSpPr>
          <p:nvPr>
            <p:ph idx="1"/>
          </p:nvPr>
        </p:nvSpPr>
        <p:spPr>
          <a:xfrm>
            <a:off x="699248" y="1425388"/>
            <a:ext cx="10797988" cy="4814094"/>
          </a:xfrm>
        </p:spPr>
        <p:txBody>
          <a:bodyPr>
            <a:normAutofit fontScale="92500" lnSpcReduction="20000"/>
          </a:bodyPr>
          <a:lstStyle/>
          <a:p>
            <a:r>
              <a:rPr lang="en-IN" sz="1800" b="1" i="0" u="none" strike="noStrike" baseline="0" dirty="0">
                <a:solidFill>
                  <a:srgbClr val="000000"/>
                </a:solidFill>
                <a:latin typeface="Times New Roman" panose="02020603050405020304" pitchFamily="18" charset="0"/>
              </a:rPr>
              <a:t>FIRST REVISION- </a:t>
            </a:r>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1975 revision was almost twice as long as the original. It was clearly mentioned that "concern for the interests of the subject must always prevail over the interests of science and society." </a:t>
            </a:r>
          </a:p>
          <a:p>
            <a:r>
              <a:rPr lang="en-US" sz="1800" b="0" i="0" u="none" strike="noStrike" baseline="0" dirty="0">
                <a:solidFill>
                  <a:srgbClr val="000000"/>
                </a:solidFill>
                <a:latin typeface="Times New Roman" panose="02020603050405020304" pitchFamily="18" charset="0"/>
              </a:rPr>
              <a:t>The concept of oversight by an "independent committee" was introduced in this revision, which became a system of Institutional Review Boards (IRBs) in the US and ethics committees in the US. research or ethics committees in other countries. </a:t>
            </a:r>
          </a:p>
          <a:p>
            <a:r>
              <a:rPr lang="en-US" sz="1800" b="0" i="0" u="none" strike="noStrike" baseline="0" dirty="0">
                <a:solidFill>
                  <a:srgbClr val="000000"/>
                </a:solidFill>
                <a:latin typeface="Times New Roman" panose="02020603050405020304" pitchFamily="18" charset="0"/>
              </a:rPr>
              <a:t>The statement of informed consent was further developed, made more prescriptive, and partially transferred from "Medical Research Combined with professional attention" section to the first section (basic principals), in which the burden of proof for not requiring the obligation to give consent was placed on the investigator to justify the Commission. </a:t>
            </a:r>
          </a:p>
          <a:p>
            <a:r>
              <a:rPr lang="en-US" sz="1800" b="0" i="0" u="none" strike="noStrike" baseline="0" dirty="0">
                <a:solidFill>
                  <a:srgbClr val="000000"/>
                </a:solidFill>
                <a:latin typeface="Times New Roman" panose="02020603050405020304" pitchFamily="18" charset="0"/>
              </a:rPr>
              <a:t>"Legal Guardian" has been replaced by "Responsible relative". The duty to the individual takes precedence over society. </a:t>
            </a:r>
          </a:p>
          <a:p>
            <a:r>
              <a:rPr lang="en-US" sz="1800" b="0" i="0" u="none" strike="noStrike" baseline="0" dirty="0">
                <a:solidFill>
                  <a:srgbClr val="000000"/>
                </a:solidFill>
                <a:latin typeface="Times New Roman" panose="02020603050405020304" pitchFamily="18" charset="0"/>
              </a:rPr>
              <a:t>The concepts of publication ethics are introduced. Each experimental maneuver must be compared with the best available care for comparison and access to such care has been ensured. </a:t>
            </a:r>
          </a:p>
          <a:p>
            <a:r>
              <a:rPr lang="en-US" sz="1800" b="0" i="0" u="none" strike="noStrike" baseline="0" dirty="0">
                <a:solidFill>
                  <a:srgbClr val="000000"/>
                </a:solidFill>
                <a:latin typeface="Times New Roman" panose="02020603050405020304" pitchFamily="18" charset="0"/>
              </a:rPr>
              <a:t>The document has also been made gender neutral. </a:t>
            </a:r>
          </a:p>
        </p:txBody>
      </p:sp>
      <p:sp>
        <p:nvSpPr>
          <p:cNvPr id="4" name="Slide Number Placeholder 3">
            <a:extLst>
              <a:ext uri="{FF2B5EF4-FFF2-40B4-BE49-F238E27FC236}">
                <a16:creationId xmlns:a16="http://schemas.microsoft.com/office/drawing/2014/main" id="{574366A2-587C-4510-AB5B-E52D420B6258}"/>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59612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0D1EBA-FB3E-4883-A419-B5EB047145B2}"/>
              </a:ext>
            </a:extLst>
          </p:cNvPr>
          <p:cNvSpPr>
            <a:spLocks noGrp="1"/>
          </p:cNvSpPr>
          <p:nvPr>
            <p:ph idx="1"/>
          </p:nvPr>
        </p:nvSpPr>
        <p:spPr>
          <a:xfrm>
            <a:off x="726142" y="551328"/>
            <a:ext cx="10744200" cy="5728447"/>
          </a:xfrm>
        </p:spPr>
        <p:txBody>
          <a:bodyPr>
            <a:normAutofit/>
          </a:bodyPr>
          <a:lstStyle/>
          <a:p>
            <a:r>
              <a:rPr lang="en-IN" sz="2000" b="1" i="0" u="none" strike="noStrike" baseline="0" dirty="0">
                <a:solidFill>
                  <a:srgbClr val="000000"/>
                </a:solidFill>
                <a:latin typeface="Times New Roman" panose="02020603050405020304" pitchFamily="18" charset="0"/>
              </a:rPr>
              <a:t>SECOND AND THIRD REVISION- </a:t>
            </a:r>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The second review (1983) included obtaining the consent of minors whenever possible. </a:t>
            </a:r>
          </a:p>
          <a:p>
            <a:r>
              <a:rPr lang="en-US" sz="2000" b="0" i="0" u="none" strike="noStrike" baseline="0" dirty="0">
                <a:solidFill>
                  <a:srgbClr val="000000"/>
                </a:solidFill>
                <a:latin typeface="Times New Roman" panose="02020603050405020304" pitchFamily="18" charset="0"/>
              </a:rPr>
              <a:t>The third review (1989) dealt more with the role and structure of the independent committee. </a:t>
            </a:r>
          </a:p>
          <a:p>
            <a:endParaRPr lang="en-IN" sz="2000" b="0" i="0" u="none" strike="noStrike" baseline="0" dirty="0">
              <a:solidFill>
                <a:srgbClr val="000000"/>
              </a:solidFill>
              <a:latin typeface="Times New Roman" panose="02020603050405020304" pitchFamily="18" charset="0"/>
            </a:endParaRPr>
          </a:p>
          <a:p>
            <a:r>
              <a:rPr lang="en-IN" sz="2000" b="1" i="0" u="none" strike="noStrike" baseline="0" dirty="0">
                <a:solidFill>
                  <a:srgbClr val="000000"/>
                </a:solidFill>
                <a:latin typeface="Times New Roman" panose="02020603050405020304" pitchFamily="18" charset="0"/>
              </a:rPr>
              <a:t>FORTH REVISION- </a:t>
            </a:r>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A revised statement in it stated - ("In every medical study, each" patient, including those in a control group, if any, should ensure that they have the diagnosis and best-tested therapeutic treatment."). Critics claimed that zidovudine trials in developing countries violated it because zidovudine was now the most established treatment and should have been given to the placebo group. This led to the USFDA to do this and all subsequent reviews were ignored. </a:t>
            </a:r>
          </a:p>
        </p:txBody>
      </p:sp>
      <p:sp>
        <p:nvSpPr>
          <p:cNvPr id="4" name="Slide Number Placeholder 3">
            <a:extLst>
              <a:ext uri="{FF2B5EF4-FFF2-40B4-BE49-F238E27FC236}">
                <a16:creationId xmlns:a16="http://schemas.microsoft.com/office/drawing/2014/main" id="{1E14A75A-B2A2-409D-A3C6-5EE3575BD87E}"/>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664555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4EFD94-8EE6-45CD-8689-8E981965FB77}"/>
              </a:ext>
            </a:extLst>
          </p:cNvPr>
          <p:cNvSpPr>
            <a:spLocks noGrp="1"/>
          </p:cNvSpPr>
          <p:nvPr>
            <p:ph idx="1"/>
          </p:nvPr>
        </p:nvSpPr>
        <p:spPr>
          <a:xfrm>
            <a:off x="726142" y="564776"/>
            <a:ext cx="10596282" cy="5661212"/>
          </a:xfrm>
        </p:spPr>
        <p:txBody>
          <a:bodyPr>
            <a:normAutofit fontScale="92500" lnSpcReduction="10000"/>
          </a:bodyPr>
          <a:lstStyle/>
          <a:p>
            <a:r>
              <a:rPr lang="en-IN" sz="1800" b="1" i="0" u="none" strike="noStrike" baseline="0" dirty="0">
                <a:solidFill>
                  <a:srgbClr val="000000"/>
                </a:solidFill>
                <a:latin typeface="Times New Roman" panose="02020603050405020304" pitchFamily="18" charset="0"/>
              </a:rPr>
              <a:t>FIFTH REVISION- </a:t>
            </a:r>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introduction defines the rights of subjects and describes the inherent tension between the need for research to improve the common good and the rights of the individual. </a:t>
            </a:r>
          </a:p>
          <a:p>
            <a:r>
              <a:rPr lang="en-US" sz="1800" b="0" i="0" u="none" strike="noStrike" baseline="0" dirty="0">
                <a:solidFill>
                  <a:srgbClr val="000000"/>
                </a:solidFill>
                <a:latin typeface="Times New Roman" panose="02020603050405020304" pitchFamily="18" charset="0"/>
              </a:rPr>
              <a:t>The Basic Principles provide guidance to assess the extent to which the proposed research meets expected ethical standards. </a:t>
            </a:r>
          </a:p>
          <a:p>
            <a:r>
              <a:rPr lang="en-US" sz="1800" b="0" i="0" u="none" strike="noStrike" baseline="0" dirty="0">
                <a:solidFill>
                  <a:srgbClr val="000000"/>
                </a:solidFill>
                <a:latin typeface="Times New Roman" panose="02020603050405020304" pitchFamily="18" charset="0"/>
              </a:rPr>
              <a:t>The distinction between therapeutic and non-therapeutic research introduced in the original paper, criticized by Levine, has been removed to emphasize the more general application of ethical principles, but the application of the principles to healthy volunteers is established as ("those who do not personally benefit from the investigation"). </a:t>
            </a:r>
          </a:p>
          <a:p>
            <a:r>
              <a:rPr lang="en-US" sz="1800" b="0" i="0" u="none" strike="noStrike" baseline="0" dirty="0">
                <a:solidFill>
                  <a:srgbClr val="000000"/>
                </a:solidFill>
                <a:latin typeface="Times New Roman" panose="02020603050405020304" pitchFamily="18" charset="0"/>
              </a:rPr>
              <a:t>The scope of ethical review has been broadened to include human tissue and human data, the need to challenge accepted treatment has been added, and the primacy of ethical requirements over laws and regulations has been added. </a:t>
            </a:r>
          </a:p>
          <a:p>
            <a:r>
              <a:rPr lang="en-US" sz="1800" b="0" i="0" u="none" strike="noStrike" baseline="0" dirty="0">
                <a:solidFill>
                  <a:srgbClr val="000000"/>
                </a:solidFill>
                <a:latin typeface="Times New Roman" panose="02020603050405020304" pitchFamily="18" charset="0"/>
              </a:rPr>
              <a:t>The concept of social justice, and extends the scope from individuals to the community as a whole by stating that 'research is only justified if there is a reasonable likelihood that the populations in which the research is carried out stand to benefit from the results of the research. </a:t>
            </a:r>
          </a:p>
          <a:p>
            <a:r>
              <a:rPr lang="en-US" sz="1800" b="0" i="0" u="none" strike="noStrike" baseline="0" dirty="0">
                <a:solidFill>
                  <a:srgbClr val="000000"/>
                </a:solidFill>
                <a:latin typeface="Times New Roman" panose="02020603050405020304" pitchFamily="18" charset="0"/>
              </a:rPr>
              <a:t>The concept of publication ethics, adding the necessity to disclose conflict of interest was extended, and to include publication bias amongst ethically problematic behavior. </a:t>
            </a:r>
          </a:p>
          <a:p>
            <a:endParaRPr lang="en-IN" dirty="0"/>
          </a:p>
        </p:txBody>
      </p:sp>
      <p:sp>
        <p:nvSpPr>
          <p:cNvPr id="4" name="Slide Number Placeholder 3">
            <a:extLst>
              <a:ext uri="{FF2B5EF4-FFF2-40B4-BE49-F238E27FC236}">
                <a16:creationId xmlns:a16="http://schemas.microsoft.com/office/drawing/2014/main" id="{1FDB968E-E4F9-436F-BB6B-2906915D63E7}"/>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159370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15</TotalTime>
  <Words>1733</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Tw Cen MT</vt:lpstr>
      <vt:lpstr>Circuit</vt:lpstr>
      <vt:lpstr>DECLARATION OF HELSINKI</vt:lpstr>
      <vt:lpstr>Declaration of Helsinki </vt:lpstr>
      <vt:lpstr>HISTORY </vt:lpstr>
      <vt:lpstr>Nuremberg code</vt:lpstr>
      <vt:lpstr>PowerPoint Presentation</vt:lpstr>
      <vt:lpstr>PowerPoint Presentation</vt:lpstr>
      <vt:lpstr>Changes in each revision: </vt:lpstr>
      <vt:lpstr>PowerPoint Presentation</vt:lpstr>
      <vt:lpstr>PowerPoint Presentation</vt:lpstr>
      <vt:lpstr>PowerPoint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DECLARATION OF HELSINKI</dc:title>
  <dc:creator>sudhanshu sahu</dc:creator>
  <cp:lastModifiedBy>sudhanshu sahu</cp:lastModifiedBy>
  <cp:revision>10</cp:revision>
  <dcterms:created xsi:type="dcterms:W3CDTF">2021-11-17T04:32:51Z</dcterms:created>
  <dcterms:modified xsi:type="dcterms:W3CDTF">2021-11-17T04:48:09Z</dcterms:modified>
</cp:coreProperties>
</file>