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4" r:id="rId7"/>
    <p:sldId id="265" r:id="rId8"/>
    <p:sldId id="263"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8026BF-E319-46FF-8436-F5F9F3E6C927}" type="datetimeFigureOut">
              <a:rPr lang="en-US" smtClean="0"/>
              <a:t>11/21/2021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08011A-CA13-4ABF-A65C-33C7FCD0164D}" type="slidenum">
              <a:rPr lang="en-US" smtClean="0"/>
              <a:t>‹#›</a:t>
            </a:fld>
            <a:endParaRPr lang="en-US"/>
          </a:p>
        </p:txBody>
      </p:sp>
    </p:spTree>
    <p:extLst>
      <p:ext uri="{BB962C8B-B14F-4D97-AF65-F5344CB8AC3E}">
        <p14:creationId xmlns:p14="http://schemas.microsoft.com/office/powerpoint/2010/main" val="4019451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7D86C0-0432-4CA3-A710-8D3192822C4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F3499AA-A0CB-491D-ACDE-EDE1A94CEB5B}" type="datetimeFigureOut">
              <a:rPr lang="en-US" smtClean="0"/>
              <a:t>11/21/2021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5EE402A-EED9-48C2-9026-7F5C11583D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3499AA-A0CB-491D-ACDE-EDE1A94CEB5B}"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E402A-EED9-48C2-9026-7F5C11583D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3499AA-A0CB-491D-ACDE-EDE1A94CEB5B}"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E402A-EED9-48C2-9026-7F5C11583D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F3499AA-A0CB-491D-ACDE-EDE1A94CEB5B}" type="datetimeFigureOut">
              <a:rPr lang="en-US" smtClean="0"/>
              <a:t>11/21/2021</a:t>
            </a:fld>
            <a:endParaRPr lang="en-US"/>
          </a:p>
        </p:txBody>
      </p:sp>
      <p:sp>
        <p:nvSpPr>
          <p:cNvPr id="9" name="Slide Number Placeholder 8"/>
          <p:cNvSpPr>
            <a:spLocks noGrp="1"/>
          </p:cNvSpPr>
          <p:nvPr>
            <p:ph type="sldNum" sz="quarter" idx="15"/>
          </p:nvPr>
        </p:nvSpPr>
        <p:spPr/>
        <p:txBody>
          <a:bodyPr rtlCol="0"/>
          <a:lstStyle/>
          <a:p>
            <a:fld id="{C5EE402A-EED9-48C2-9026-7F5C11583D3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F3499AA-A0CB-491D-ACDE-EDE1A94CEB5B}" type="datetimeFigureOut">
              <a:rPr lang="en-US" smtClean="0"/>
              <a:t>11/21/2021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5EE402A-EED9-48C2-9026-7F5C11583D3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F3499AA-A0CB-491D-ACDE-EDE1A94CEB5B}"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E402A-EED9-48C2-9026-7F5C11583D3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F3499AA-A0CB-491D-ACDE-EDE1A94CEB5B}" type="datetimeFigureOut">
              <a:rPr lang="en-US" smtClean="0"/>
              <a:t>11/21/2021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E402A-EED9-48C2-9026-7F5C11583D3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F3499AA-A0CB-491D-ACDE-EDE1A94CEB5B}" type="datetimeFigureOut">
              <a:rPr lang="en-US" smtClean="0"/>
              <a:t>11/21/2021</a:t>
            </a:fld>
            <a:endParaRPr lang="en-US"/>
          </a:p>
        </p:txBody>
      </p:sp>
      <p:sp>
        <p:nvSpPr>
          <p:cNvPr id="7" name="Slide Number Placeholder 6"/>
          <p:cNvSpPr>
            <a:spLocks noGrp="1"/>
          </p:cNvSpPr>
          <p:nvPr>
            <p:ph type="sldNum" sz="quarter" idx="11"/>
          </p:nvPr>
        </p:nvSpPr>
        <p:spPr/>
        <p:txBody>
          <a:bodyPr rtlCol="0"/>
          <a:lstStyle/>
          <a:p>
            <a:fld id="{C5EE402A-EED9-48C2-9026-7F5C11583D3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499AA-A0CB-491D-ACDE-EDE1A94CEB5B}" type="datetimeFigureOut">
              <a:rPr lang="en-US" smtClean="0"/>
              <a:t>11/21/2021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E402A-EED9-48C2-9026-7F5C11583D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F3499AA-A0CB-491D-ACDE-EDE1A94CEB5B}" type="datetimeFigureOut">
              <a:rPr lang="en-US" smtClean="0"/>
              <a:t>11/21/2021</a:t>
            </a:fld>
            <a:endParaRPr lang="en-US"/>
          </a:p>
        </p:txBody>
      </p:sp>
      <p:sp>
        <p:nvSpPr>
          <p:cNvPr id="22" name="Slide Number Placeholder 21"/>
          <p:cNvSpPr>
            <a:spLocks noGrp="1"/>
          </p:cNvSpPr>
          <p:nvPr>
            <p:ph type="sldNum" sz="quarter" idx="15"/>
          </p:nvPr>
        </p:nvSpPr>
        <p:spPr/>
        <p:txBody>
          <a:bodyPr rtlCol="0"/>
          <a:lstStyle/>
          <a:p>
            <a:fld id="{C5EE402A-EED9-48C2-9026-7F5C11583D3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F3499AA-A0CB-491D-ACDE-EDE1A94CEB5B}" type="datetimeFigureOut">
              <a:rPr lang="en-US" smtClean="0"/>
              <a:t>11/21/2021</a:t>
            </a:fld>
            <a:endParaRPr lang="en-US"/>
          </a:p>
        </p:txBody>
      </p:sp>
      <p:sp>
        <p:nvSpPr>
          <p:cNvPr id="18" name="Slide Number Placeholder 17"/>
          <p:cNvSpPr>
            <a:spLocks noGrp="1"/>
          </p:cNvSpPr>
          <p:nvPr>
            <p:ph type="sldNum" sz="quarter" idx="11"/>
          </p:nvPr>
        </p:nvSpPr>
        <p:spPr/>
        <p:txBody>
          <a:bodyPr rtlCol="0"/>
          <a:lstStyle/>
          <a:p>
            <a:fld id="{C5EE402A-EED9-48C2-9026-7F5C11583D3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F3499AA-A0CB-491D-ACDE-EDE1A94CEB5B}" type="datetimeFigureOut">
              <a:rPr lang="en-US" smtClean="0"/>
              <a:t>11/21/2021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5EE402A-EED9-48C2-9026-7F5C11583D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381000" y="609600"/>
            <a:ext cx="7848600" cy="6019800"/>
          </a:xfrm>
        </p:spPr>
        <p:txBody>
          <a:bodyPr>
            <a:noAutofit/>
          </a:bodyPr>
          <a:lstStyle/>
          <a:p>
            <a:pPr algn="ct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2400" dirty="0" smtClean="0">
                <a:latin typeface="Times New Roman" pitchFamily="18" charset="0"/>
                <a:cs typeface="Times New Roman" pitchFamily="18" charset="0"/>
              </a:rPr>
              <a:t>Computer </a:t>
            </a:r>
            <a:r>
              <a:rPr lang="en-US" sz="2400" dirty="0" smtClean="0">
                <a:latin typeface="Times New Roman" pitchFamily="18" charset="0"/>
                <a:cs typeface="Times New Roman" pitchFamily="18" charset="0"/>
              </a:rPr>
              <a:t>Fundamental &amp;  			       Problem solving Techniques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BCA 1001</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Computer  Generations</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By</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Himanshu Shukla</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Assistant Professor	</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Department </a:t>
            </a:r>
            <a:r>
              <a:rPr lang="en-US" sz="1800" dirty="0">
                <a:latin typeface="Times New Roman" pitchFamily="18" charset="0"/>
                <a:cs typeface="Times New Roman" pitchFamily="18" charset="0"/>
              </a:rPr>
              <a:t>Of Computer Application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UIET</a:t>
            </a:r>
            <a:r>
              <a:rPr lang="en-US" sz="1800" dirty="0">
                <a:latin typeface="Times New Roman" pitchFamily="18" charset="0"/>
                <a:cs typeface="Times New Roman" pitchFamily="18" charset="0"/>
              </a:rPr>
              <a:t>, CSJM University, Kanpur</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001643"/>
          </a:xfrm>
          <a:prstGeom prst="rect">
            <a:avLst/>
          </a:prstGeom>
          <a:noFill/>
        </p:spPr>
        <p:txBody>
          <a:bodyPr wrap="square" rtlCol="0">
            <a:spAutoFit/>
          </a:bodyPr>
          <a:lstStyle/>
          <a:p>
            <a:pPr algn="just"/>
            <a:endParaRPr lang="en-US" b="1" dirty="0" smtClean="0">
              <a:latin typeface="Times New Roman" pitchFamily="18" charset="0"/>
              <a:cs typeface="Times New Roman" pitchFamily="18" charset="0"/>
            </a:endParaRPr>
          </a:p>
          <a:p>
            <a:pPr algn="just">
              <a:buFont typeface="Wingdings" pitchFamily="2" charset="2"/>
              <a:buChar char="v"/>
            </a:pPr>
            <a:endParaRPr lang="en-US" b="1" dirty="0">
              <a:latin typeface="Times New Roman" pitchFamily="18" charset="0"/>
              <a:cs typeface="Times New Roman" pitchFamily="18" charset="0"/>
            </a:endParaRPr>
          </a:p>
          <a:p>
            <a:pPr algn="just">
              <a:buFont typeface="Wingdings" pitchFamily="2" charset="2"/>
              <a:buChar char="v"/>
            </a:pPr>
            <a:endParaRPr lang="en-US" b="1" dirty="0" smtClean="0">
              <a:latin typeface="Times New Roman" pitchFamily="18" charset="0"/>
              <a:cs typeface="Times New Roman" pitchFamily="18" charset="0"/>
            </a:endParaRPr>
          </a:p>
          <a:p>
            <a:pPr algn="just">
              <a:buFont typeface="Wingdings" pitchFamily="2" charset="2"/>
              <a:buChar char="v"/>
            </a:pPr>
            <a:endParaRPr lang="en-US" b="1" dirty="0">
              <a:latin typeface="Times New Roman" pitchFamily="18" charset="0"/>
              <a:cs typeface="Times New Roman" pitchFamily="18" charset="0"/>
            </a:endParaRPr>
          </a:p>
          <a:p>
            <a:pPr algn="just">
              <a:buFont typeface="Wingdings" pitchFamily="2" charset="2"/>
              <a:buChar char="v"/>
            </a:pPr>
            <a:r>
              <a:rPr lang="en-US" sz="2400" b="1" dirty="0" smtClean="0">
                <a:latin typeface="Times New Roman" pitchFamily="18" charset="0"/>
                <a:cs typeface="Times New Roman" pitchFamily="18" charset="0"/>
              </a:rPr>
              <a:t>Generations </a:t>
            </a:r>
            <a:r>
              <a:rPr lang="en-US" sz="2400" b="1" dirty="0" smtClean="0">
                <a:latin typeface="Times New Roman" pitchFamily="18" charset="0"/>
                <a:cs typeface="Times New Roman" pitchFamily="18" charset="0"/>
              </a:rPr>
              <a:t>of Computers</a:t>
            </a:r>
          </a:p>
          <a:p>
            <a:pPr algn="just"/>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Generation in computer terminology is a change in technology a computer is/was being   used. Initially, the generation term was used to distinguish between varying hardware technologies. Nowadays, generation includes both hardware and software, which together make up an entire computer system.</a:t>
            </a:r>
          </a:p>
          <a:p>
            <a:pPr algn="just"/>
            <a:r>
              <a:rPr lang="en-US" sz="2000" dirty="0" smtClean="0">
                <a:latin typeface="Times New Roman" pitchFamily="18" charset="0"/>
                <a:cs typeface="Times New Roman" pitchFamily="18" charset="0"/>
              </a:rPr>
              <a:t>There are five computer generations known till date. Each generation has been discussed in detail along with their time period and characteristics. In the following table, approximate dates against each generation has been mentioned, which are normally accepted.</a:t>
            </a:r>
          </a:p>
          <a:p>
            <a:pPr algn="just"/>
            <a:r>
              <a:rPr lang="en-US" sz="2000" dirty="0" smtClean="0">
                <a:latin typeface="Times New Roman" pitchFamily="18" charset="0"/>
                <a:cs typeface="Times New Roman" pitchFamily="18" charset="0"/>
              </a:rPr>
              <a:t>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7162800" cy="7017306"/>
          </a:xfrm>
          <a:prstGeom prst="rect">
            <a:avLst/>
          </a:prstGeom>
          <a:noFill/>
        </p:spPr>
        <p:txBody>
          <a:bodyPr wrap="square" rtlCol="0">
            <a:spAutoFit/>
          </a:bodyPr>
          <a:lstStyle/>
          <a:p>
            <a:pPr>
              <a:buFont typeface="Wingdings" pitchFamily="2" charset="2"/>
              <a:buChar char="v"/>
            </a:pPr>
            <a:endParaRPr lang="en-US" b="1" u="heavy" dirty="0">
              <a:latin typeface="Times New Roman" pitchFamily="18" charset="0"/>
              <a:cs typeface="Times New Roman" pitchFamily="18" charset="0"/>
            </a:endParaRPr>
          </a:p>
          <a:p>
            <a:pPr>
              <a:buFont typeface="Wingdings" pitchFamily="2" charset="2"/>
              <a:buChar char="v"/>
            </a:pPr>
            <a:r>
              <a:rPr lang="en-US" b="1" u="heavy" dirty="0" smtClean="0">
                <a:latin typeface="Times New Roman" pitchFamily="18" charset="0"/>
                <a:cs typeface="Times New Roman" pitchFamily="18" charset="0"/>
              </a:rPr>
              <a:t>First Generation</a:t>
            </a:r>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period of first generation: 1946-1959. Vacuum tube based.</a:t>
            </a:r>
          </a:p>
          <a:p>
            <a:endParaRPr lang="en-US" b="1" u="heavy" dirty="0">
              <a:latin typeface="Times New Roman" pitchFamily="18" charset="0"/>
              <a:cs typeface="Times New Roman" pitchFamily="18" charset="0"/>
            </a:endParaRPr>
          </a:p>
          <a:p>
            <a:pPr>
              <a:buFont typeface="Wingdings" pitchFamily="2" charset="2"/>
              <a:buChar char="v"/>
            </a:pPr>
            <a:r>
              <a:rPr lang="en-US" b="1" u="heavy" dirty="0" smtClean="0">
                <a:latin typeface="Times New Roman" pitchFamily="18" charset="0"/>
                <a:cs typeface="Times New Roman" pitchFamily="18" charset="0"/>
              </a:rPr>
              <a:t>Second Generation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The period of second generation: 1959-1965. Transistor based.</a:t>
            </a:r>
          </a:p>
          <a:p>
            <a:endParaRPr lang="en-US" dirty="0" smtClean="0">
              <a:latin typeface="Times New Roman" pitchFamily="18" charset="0"/>
              <a:cs typeface="Times New Roman" pitchFamily="18" charset="0"/>
            </a:endParaRPr>
          </a:p>
          <a:p>
            <a:pPr>
              <a:buFont typeface="Wingdings" pitchFamily="2" charset="2"/>
              <a:buChar char="v"/>
            </a:pPr>
            <a:r>
              <a:rPr lang="en-US" b="1" u="heavy" dirty="0" smtClean="0">
                <a:latin typeface="Times New Roman" pitchFamily="18" charset="0"/>
                <a:cs typeface="Times New Roman" pitchFamily="18" charset="0"/>
              </a:rPr>
              <a:t> Third Generation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The period of third generation: 1965-1971. Integrated Circuit 	based.</a:t>
            </a:r>
          </a:p>
          <a:p>
            <a:endParaRPr lang="en-US" dirty="0" smtClean="0">
              <a:latin typeface="Times New Roman" pitchFamily="18" charset="0"/>
              <a:cs typeface="Times New Roman" pitchFamily="18" charset="0"/>
            </a:endParaRPr>
          </a:p>
          <a:p>
            <a:pPr>
              <a:buFont typeface="Wingdings" pitchFamily="2" charset="2"/>
              <a:buChar char="v"/>
            </a:pPr>
            <a:r>
              <a:rPr lang="en-US" b="1" u="heavy" dirty="0" smtClean="0">
                <a:latin typeface="Times New Roman" pitchFamily="18" charset="0"/>
                <a:cs typeface="Times New Roman" pitchFamily="18" charset="0"/>
              </a:rPr>
              <a:t> Fourth Generation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The period of fourth generation: 1971-1980. VLSI 	   	microprocessor based</a:t>
            </a:r>
          </a:p>
          <a:p>
            <a:endParaRPr lang="en-US" dirty="0" smtClean="0">
              <a:latin typeface="Times New Roman" pitchFamily="18" charset="0"/>
              <a:cs typeface="Times New Roman" pitchFamily="18" charset="0"/>
            </a:endParaRPr>
          </a:p>
          <a:p>
            <a:pPr>
              <a:buFont typeface="Wingdings" pitchFamily="2" charset="2"/>
              <a:buChar char="v"/>
            </a:pPr>
            <a:r>
              <a:rPr lang="en-US" b="1" u="heavy" dirty="0" smtClean="0">
                <a:latin typeface="Times New Roman" pitchFamily="18" charset="0"/>
                <a:cs typeface="Times New Roman" pitchFamily="18" charset="0"/>
              </a:rPr>
              <a:t> Fifth Generation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The period of fifth generation: 1980-onwards. ULSI 		</a:t>
            </a:r>
            <a:r>
              <a:rPr lang="en-US" dirty="0">
                <a:latin typeface="Times New Roman" pitchFamily="18" charset="0"/>
                <a:cs typeface="Times New Roman" pitchFamily="18" charset="0"/>
              </a:rPr>
              <a:t>microprocessor  based.</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57200" y="382864"/>
            <a:ext cx="7391400" cy="6475137"/>
          </a:xfrm>
          <a:prstGeom prst="rect">
            <a:avLst/>
          </a:prstGeom>
          <a:noFill/>
          <a:ln w="9525">
            <a:noFill/>
            <a:miter lim="800000"/>
            <a:headEnd/>
            <a:tailEnd/>
          </a:ln>
          <a:effectLst/>
        </p:spPr>
        <p:txBody>
          <a:bodyPr vert="horz" wrap="square" lIns="76176" tIns="103155"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tab pos="533400" algn="l"/>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First Generation Computers</a:t>
            </a:r>
          </a:p>
          <a:p>
            <a:pPr marL="0" marR="0" lvl="0" indent="0" algn="l" defTabSz="914400" rtl="0" eaLnBrk="1" fontAlgn="base" latinLnBrk="0" hangingPunct="1">
              <a:lnSpc>
                <a:spcPct val="100000"/>
              </a:lnSpc>
              <a:spcBef>
                <a:spcPct val="0"/>
              </a:spcBef>
              <a:spcAft>
                <a:spcPct val="0"/>
              </a:spcAft>
              <a:buClrTx/>
              <a:buSzTx/>
              <a:tabLst>
                <a:tab pos="533400" algn="l"/>
              </a:tabLst>
            </a:pP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period of first generation was from 1946-1959. The computers of first generation used vacuum tubes as the basic components for memory and circuitry for CPU (Central Processing Unit). These tubes, like electric bulbs, produced a lot of heat and the installations used to fuse frequently. Therefore, they were very expensive and only large organizations were able to afford it.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this generation, mainly batch processing operating system was used. Punch cards, paper tape, and magnetic tape was used as input and output devices. The computers in this generation used machine code as the programming language.</a:t>
            </a: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tab pos="533400" algn="l"/>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main features of the first generation are:</a:t>
            </a:r>
          </a:p>
          <a:p>
            <a:pPr marL="0" marR="0" lvl="0" indent="0" algn="l" defTabSz="914400" rtl="0" eaLnBrk="0" fontAlgn="base" latinLnBrk="0" hangingPunct="0">
              <a:lnSpc>
                <a:spcPct val="100000"/>
              </a:lnSpc>
              <a:spcBef>
                <a:spcPct val="0"/>
              </a:spcBef>
              <a:spcAft>
                <a:spcPct val="0"/>
              </a:spcAft>
              <a:buClrTx/>
              <a:buSzTx/>
              <a:tabLst>
                <a:tab pos="533400" algn="l"/>
              </a:tabLst>
            </a:pP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Vacuum tube technology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Unreliable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Supported machine language only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Very costly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Generates lot of heat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Slow input and output devices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Huge size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Need of AC</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Non-portable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Consumes lot of electricity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04800" y="533400"/>
            <a:ext cx="7620000" cy="6198138"/>
          </a:xfrm>
          <a:prstGeom prst="rect">
            <a:avLst/>
          </a:prstGeom>
          <a:noFill/>
          <a:ln w="9525">
            <a:noFill/>
            <a:miter lim="800000"/>
            <a:headEnd/>
            <a:tailEnd/>
          </a:ln>
          <a:effectLst/>
        </p:spPr>
        <p:txBody>
          <a:bodyPr vert="horz" wrap="square" lIns="76176" tIns="103155"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tab pos="533400" algn="l"/>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Second Generation Computers</a:t>
            </a:r>
          </a:p>
          <a:p>
            <a:pPr marL="0" marR="0" lvl="0" indent="0" algn="l" defTabSz="914400" rtl="0" eaLnBrk="1" fontAlgn="base" latinLnBrk="0" hangingPunct="1">
              <a:lnSpc>
                <a:spcPct val="100000"/>
              </a:lnSpc>
              <a:spcBef>
                <a:spcPct val="0"/>
              </a:spcBef>
              <a:spcAft>
                <a:spcPct val="0"/>
              </a:spcAft>
              <a:buClrTx/>
              <a:buSzTx/>
              <a:tabLst>
                <a:tab pos="533400" algn="l"/>
              </a:tabLst>
            </a:pP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period of second generation was from 1959-1965. In this generation,   transistors were used that were cheaper, consumed less power, more compact in size, more reliable and faster than the first-generation machines made of vacuum tubes. In this generation, magnetic cores were used as the primary memory and magnetic tape and magnetic disks as secondary storage devices.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this generation, assembly language and high-level programming languages like FORTRAN, COBOL were used. The computers used batch processing and multiprogramming operating system.</a:t>
            </a: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tab pos="533400" algn="l"/>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main features of second generation are:</a:t>
            </a:r>
          </a:p>
          <a:p>
            <a:pPr marL="0" marR="0" lvl="0" indent="0" algn="l" defTabSz="914400" rtl="0" eaLnBrk="0" fontAlgn="base" latinLnBrk="0" hangingPunct="0">
              <a:lnSpc>
                <a:spcPct val="100000"/>
              </a:lnSpc>
              <a:spcBef>
                <a:spcPct val="0"/>
              </a:spcBef>
              <a:spcAft>
                <a:spcPct val="0"/>
              </a:spcAft>
              <a:buClrTx/>
              <a:buSzTx/>
              <a:tabLst>
                <a:tab pos="533400" algn="l"/>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Use of transistors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Reliable in comparison to first generation computers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Smaller size as compared to first generation computers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Generates less heat as compared to first generation computers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Consumed less electricity as compared to first generation computers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Faster than first generation computers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Still very costly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AC required</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Supported machine and assembly languages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28600" y="304800"/>
            <a:ext cx="5334000" cy="5935562"/>
          </a:xfrm>
          <a:prstGeom prst="rect">
            <a:avLst/>
          </a:prstGeom>
          <a:noFill/>
          <a:ln w="9525">
            <a:noFill/>
            <a:miter lim="800000"/>
            <a:headEnd/>
            <a:tailEnd/>
          </a:ln>
          <a:effectLst/>
        </p:spPr>
        <p:txBody>
          <a:bodyPr vert="horz" wrap="square" lIns="76176" tIns="117438"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tab pos="533400" algn="l"/>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main features of third generation are:</a:t>
            </a:r>
          </a:p>
          <a:p>
            <a:pPr marL="0" marR="0" lvl="0" indent="0" algn="l" defTabSz="914400" rtl="0" eaLnBrk="1" fontAlgn="base" latinLnBrk="0" hangingPunct="1">
              <a:lnSpc>
                <a:spcPct val="100000"/>
              </a:lnSpc>
              <a:spcBef>
                <a:spcPct val="0"/>
              </a:spcBef>
              <a:spcAft>
                <a:spcPct val="0"/>
              </a:spcAft>
              <a:buClrTx/>
              <a:buSzTx/>
              <a:buFontTx/>
              <a:buNone/>
              <a:tabLst>
                <a:tab pos="533400" algn="l"/>
              </a:tabLst>
            </a:pP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IC used</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More reliable in comparison to previous two generations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Smaller size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Generated less heat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Faster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Lesser maintenance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Costly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AC required</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Consumed lesser electricity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Supported high-level language</a:t>
            </a: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tab pos="533400" algn="l"/>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Some computers of this generation were:</a:t>
            </a:r>
          </a:p>
          <a:p>
            <a:pPr marL="0" marR="0" lvl="0" indent="0" algn="l" defTabSz="914400" rtl="0" eaLnBrk="0" fontAlgn="base" latinLnBrk="0" hangingPunct="0">
              <a:lnSpc>
                <a:spcPct val="100000"/>
              </a:lnSpc>
              <a:spcBef>
                <a:spcPct val="0"/>
              </a:spcBef>
              <a:spcAft>
                <a:spcPct val="0"/>
              </a:spcAft>
              <a:buClrTx/>
              <a:buSzTx/>
              <a:tabLst>
                <a:tab pos="533400" algn="l"/>
              </a:tabLst>
            </a:pP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IBM-360 series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Honeywell-6000 series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PDP (Personal Data Processor)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IBM-370/168</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TDC-316</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382000" cy="7017306"/>
          </a:xfrm>
          <a:prstGeom prst="rect">
            <a:avLst/>
          </a:prstGeom>
          <a:noFill/>
        </p:spPr>
        <p:txBody>
          <a:bodyPr wrap="square" rtlCol="0">
            <a:spAutoFit/>
          </a:bodyPr>
          <a:lstStyle/>
          <a:p>
            <a:pPr>
              <a:buFont typeface="Wingdings" pitchFamily="2" charset="2"/>
              <a:buChar char="v"/>
            </a:pPr>
            <a:r>
              <a:rPr lang="en-US" b="1" dirty="0" smtClean="0">
                <a:latin typeface="Times New Roman" pitchFamily="18" charset="0"/>
                <a:cs typeface="Times New Roman" pitchFamily="18" charset="0"/>
              </a:rPr>
              <a:t> Fourth Generation Computers</a:t>
            </a:r>
          </a:p>
          <a:p>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period of fourth generation was from 1971-1980. Computers of fourth generation used Very Large Scale Integrated (VLSI) circuits. VLSI circuits having about 5000 transistors and other circuit elements with their associated circuits on a single chip made it possible to have microcomputers of fourth generation.</a:t>
            </a:r>
          </a:p>
          <a:p>
            <a:pPr algn="just"/>
            <a:r>
              <a:rPr lang="en-US" dirty="0" smtClean="0">
                <a:latin typeface="Times New Roman" pitchFamily="18" charset="0"/>
                <a:cs typeface="Times New Roman" pitchFamily="18" charset="0"/>
              </a:rPr>
              <a:t>Fourth generation computers became more powerful, compact, reliable, and affordable. As a result, it gave rise to Personal Computer (PC) revolution. In this generation, time sharing, real time networks, distributed operating system were used. All the high-level languages like C, C++, DBASE etc., were used in this generation.</a:t>
            </a:r>
          </a:p>
          <a:p>
            <a:pPr algn="just"/>
            <a:endParaRPr lang="en-US" dirty="0" smtClean="0">
              <a:latin typeface="Times New Roman" pitchFamily="18" charset="0"/>
              <a:cs typeface="Times New Roman" pitchFamily="18" charset="0"/>
            </a:endParaRPr>
          </a:p>
          <a:p>
            <a:pPr>
              <a:buFont typeface="Wingdings" pitchFamily="2" charset="2"/>
              <a:buChar char="v"/>
            </a:pPr>
            <a:r>
              <a:rPr lang="en-US" b="1" dirty="0" smtClean="0"/>
              <a:t> </a:t>
            </a:r>
            <a:r>
              <a:rPr lang="en-US" b="1" dirty="0" smtClean="0">
                <a:latin typeface="Times New Roman" pitchFamily="18" charset="0"/>
                <a:cs typeface="Times New Roman" pitchFamily="18" charset="0"/>
              </a:rPr>
              <a:t>The main features of fourth generation are:</a:t>
            </a:r>
          </a:p>
          <a:p>
            <a:endParaRPr lang="en-US" b="1" dirty="0" smtClean="0">
              <a:latin typeface="Times New Roman" pitchFamily="18" charset="0"/>
              <a:cs typeface="Times New Roman" pitchFamily="18" charset="0"/>
            </a:endParaRPr>
          </a:p>
          <a:p>
            <a:pPr lvl="0">
              <a:buFont typeface="Arial" pitchFamily="34" charset="0"/>
              <a:buChar char="•"/>
            </a:pPr>
            <a:r>
              <a:rPr lang="en-US" dirty="0" smtClean="0">
                <a:latin typeface="Times New Roman" pitchFamily="18" charset="0"/>
                <a:cs typeface="Times New Roman" pitchFamily="18" charset="0"/>
              </a:rPr>
              <a:t>   VLSI technology used</a:t>
            </a:r>
          </a:p>
          <a:p>
            <a:pPr lvl="0">
              <a:buFont typeface="Arial" pitchFamily="34" charset="0"/>
              <a:buChar char="•"/>
            </a:pPr>
            <a:r>
              <a:rPr lang="en-US" dirty="0" smtClean="0">
                <a:latin typeface="Times New Roman" pitchFamily="18" charset="0"/>
                <a:cs typeface="Times New Roman" pitchFamily="18" charset="0"/>
              </a:rPr>
              <a:t>   Very cheap</a:t>
            </a:r>
          </a:p>
          <a:p>
            <a:pPr lvl="0">
              <a:buFont typeface="Arial" pitchFamily="34" charset="0"/>
              <a:buChar char="•"/>
            </a:pPr>
            <a:r>
              <a:rPr lang="en-US" dirty="0" smtClean="0">
                <a:latin typeface="Times New Roman" pitchFamily="18" charset="0"/>
                <a:cs typeface="Times New Roman" pitchFamily="18" charset="0"/>
              </a:rPr>
              <a:t>   Portable and reliable</a:t>
            </a:r>
          </a:p>
          <a:p>
            <a:pPr lvl="0">
              <a:buFont typeface="Arial" pitchFamily="34" charset="0"/>
              <a:buChar char="•"/>
            </a:pPr>
            <a:r>
              <a:rPr lang="en-US" dirty="0" smtClean="0">
                <a:latin typeface="Times New Roman" pitchFamily="18" charset="0"/>
                <a:cs typeface="Times New Roman" pitchFamily="18" charset="0"/>
              </a:rPr>
              <a:t>   Use of PCs</a:t>
            </a:r>
          </a:p>
          <a:p>
            <a:pPr lvl="0">
              <a:buFont typeface="Arial" pitchFamily="34" charset="0"/>
              <a:buChar char="•"/>
            </a:pPr>
            <a:r>
              <a:rPr lang="en-US" dirty="0" smtClean="0">
                <a:latin typeface="Times New Roman" pitchFamily="18" charset="0"/>
                <a:cs typeface="Times New Roman" pitchFamily="18" charset="0"/>
              </a:rPr>
              <a:t>   Very small size</a:t>
            </a:r>
          </a:p>
          <a:p>
            <a:pPr lvl="0">
              <a:buFont typeface="Arial" pitchFamily="34" charset="0"/>
              <a:buChar char="•"/>
            </a:pPr>
            <a:r>
              <a:rPr lang="en-US" dirty="0" smtClean="0">
                <a:latin typeface="Times New Roman" pitchFamily="18" charset="0"/>
                <a:cs typeface="Times New Roman" pitchFamily="18" charset="0"/>
              </a:rPr>
              <a:t>   Pipeline processing</a:t>
            </a:r>
          </a:p>
          <a:p>
            <a:pPr lvl="0">
              <a:buFont typeface="Arial" pitchFamily="34" charset="0"/>
              <a:buChar char="•"/>
            </a:pPr>
            <a:r>
              <a:rPr lang="en-US" dirty="0" smtClean="0">
                <a:latin typeface="Times New Roman" pitchFamily="18" charset="0"/>
                <a:cs typeface="Times New Roman" pitchFamily="18" charset="0"/>
              </a:rPr>
              <a:t>   No AC required</a:t>
            </a:r>
          </a:p>
          <a:p>
            <a:pPr lvl="0">
              <a:buFont typeface="Arial" pitchFamily="34" charset="0"/>
              <a:buChar char="•"/>
            </a:pPr>
            <a:r>
              <a:rPr lang="en-US" dirty="0" smtClean="0">
                <a:latin typeface="Times New Roman" pitchFamily="18" charset="0"/>
                <a:cs typeface="Times New Roman" pitchFamily="18" charset="0"/>
              </a:rPr>
              <a:t>   Concept of internet was introduced</a:t>
            </a:r>
          </a:p>
          <a:p>
            <a:pPr lvl="0">
              <a:buFont typeface="Arial" pitchFamily="34" charset="0"/>
              <a:buChar char="•"/>
            </a:pPr>
            <a:r>
              <a:rPr lang="en-US" dirty="0" smtClean="0">
                <a:latin typeface="Times New Roman" pitchFamily="18" charset="0"/>
                <a:cs typeface="Times New Roman" pitchFamily="18" charset="0"/>
              </a:rPr>
              <a:t>   Great developments in the fields of networks</a:t>
            </a:r>
          </a:p>
          <a:p>
            <a:pPr lvl="0">
              <a:buFont typeface="Arial" pitchFamily="34" charset="0"/>
              <a:buChar char="•"/>
            </a:pPr>
            <a:r>
              <a:rPr lang="en-US" dirty="0" smtClean="0">
                <a:latin typeface="Times New Roman" pitchFamily="18" charset="0"/>
                <a:cs typeface="Times New Roman" pitchFamily="18" charset="0"/>
              </a:rPr>
              <a:t>   Computers became easily available</a:t>
            </a:r>
          </a:p>
          <a:p>
            <a:pPr algn="just"/>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1"/>
            <a:ext cx="7848600" cy="6740307"/>
          </a:xfrm>
          <a:prstGeom prst="rect">
            <a:avLst/>
          </a:prstGeom>
          <a:noFill/>
        </p:spPr>
        <p:txBody>
          <a:bodyPr wrap="square" rtlCol="0">
            <a:spAutoFit/>
          </a:bodyPr>
          <a:lstStyle/>
          <a:p>
            <a:pPr>
              <a:buFont typeface="Wingdings" pitchFamily="2" charset="2"/>
              <a:buChar char="v"/>
            </a:pPr>
            <a:r>
              <a:rPr lang="en-US" b="1" dirty="0" smtClean="0">
                <a:latin typeface="Times New Roman" pitchFamily="18" charset="0"/>
                <a:cs typeface="Times New Roman" pitchFamily="18" charset="0"/>
              </a:rPr>
              <a:t> Fifth Generation Computers</a:t>
            </a:r>
          </a:p>
          <a:p>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period of fifth generation is 1980-till date. In the fifth generation, VLSI technology became ULSI (Ultra Large Scale Integration) technology, resulting in the production of microprocessor chips having ten million electronic</a:t>
            </a:r>
          </a:p>
          <a:p>
            <a:r>
              <a:rPr lang="en-US" dirty="0" smtClean="0">
                <a:latin typeface="Times New Roman" pitchFamily="18" charset="0"/>
                <a:cs typeface="Times New Roman" pitchFamily="18" charset="0"/>
              </a:rPr>
              <a:t>components.</a:t>
            </a:r>
          </a:p>
          <a:p>
            <a:r>
              <a:rPr lang="en-US" dirty="0" smtClean="0">
                <a:latin typeface="Times New Roman" pitchFamily="18" charset="0"/>
                <a:cs typeface="Times New Roman" pitchFamily="18" charset="0"/>
              </a:rPr>
              <a:t>This generation is based on parallel processing hardware and AI (Artificial Intelligence) software. AI is an emerging branch in computer science, which interprets the means and method of making computers think like human beings. All the high-level languages like C and C++, Java, </a:t>
            </a:r>
            <a:r>
              <a:rPr lang="en-US" dirty="0" err="1" smtClean="0">
                <a:latin typeface="Times New Roman" pitchFamily="18" charset="0"/>
                <a:cs typeface="Times New Roman" pitchFamily="18" charset="0"/>
              </a:rPr>
              <a:t>.Net</a:t>
            </a:r>
            <a:r>
              <a:rPr lang="en-US" dirty="0" smtClean="0">
                <a:latin typeface="Times New Roman" pitchFamily="18" charset="0"/>
                <a:cs typeface="Times New Roman" pitchFamily="18" charset="0"/>
              </a:rPr>
              <a:t> etc., are used in this generation.</a:t>
            </a:r>
          </a:p>
          <a:p>
            <a:endParaRPr lang="en-US" dirty="0" smtClean="0">
              <a:latin typeface="Times New Roman" pitchFamily="18" charset="0"/>
              <a:cs typeface="Times New Roman" pitchFamily="18" charset="0"/>
            </a:endParaRPr>
          </a:p>
          <a:p>
            <a:pPr>
              <a:buFont typeface="Wingdings" pitchFamily="2" charset="2"/>
              <a:buChar char="v"/>
            </a:pPr>
            <a:r>
              <a:rPr lang="en-US" b="1" dirty="0" smtClean="0">
                <a:latin typeface="Times New Roman" pitchFamily="18" charset="0"/>
                <a:cs typeface="Times New Roman" pitchFamily="18" charset="0"/>
              </a:rPr>
              <a:t> The main features of fifth generation are:</a:t>
            </a:r>
          </a:p>
          <a:p>
            <a:endParaRPr lang="en-US" b="1" dirty="0" smtClean="0">
              <a:latin typeface="Times New Roman" pitchFamily="18" charset="0"/>
              <a:cs typeface="Times New Roman" pitchFamily="18" charset="0"/>
            </a:endParaRPr>
          </a:p>
          <a:p>
            <a:pPr lvl="0">
              <a:buFont typeface="Arial" pitchFamily="34" charset="0"/>
              <a:buChar char="•"/>
            </a:pPr>
            <a:r>
              <a:rPr lang="en-US" dirty="0" smtClean="0">
                <a:latin typeface="Times New Roman" pitchFamily="18" charset="0"/>
                <a:cs typeface="Times New Roman" pitchFamily="18" charset="0"/>
              </a:rPr>
              <a:t>  ULSI technology</a:t>
            </a:r>
          </a:p>
          <a:p>
            <a:pPr lvl="0">
              <a:buFont typeface="Arial" pitchFamily="34" charset="0"/>
              <a:buChar char="•"/>
            </a:pPr>
            <a:r>
              <a:rPr lang="en-US" dirty="0" smtClean="0">
                <a:latin typeface="Times New Roman" pitchFamily="18" charset="0"/>
                <a:cs typeface="Times New Roman" pitchFamily="18" charset="0"/>
              </a:rPr>
              <a:t>  Development of true artificial intelligence</a:t>
            </a:r>
          </a:p>
          <a:p>
            <a:pPr lvl="0">
              <a:buFont typeface="Arial" pitchFamily="34" charset="0"/>
              <a:buChar char="•"/>
            </a:pPr>
            <a:r>
              <a:rPr lang="en-US" dirty="0" smtClean="0">
                <a:latin typeface="Times New Roman" pitchFamily="18" charset="0"/>
                <a:cs typeface="Times New Roman" pitchFamily="18" charset="0"/>
              </a:rPr>
              <a:t>  Development of Natural language processing</a:t>
            </a:r>
          </a:p>
          <a:p>
            <a:pPr lvl="0">
              <a:buFont typeface="Arial" pitchFamily="34" charset="0"/>
              <a:buChar char="•"/>
            </a:pPr>
            <a:r>
              <a:rPr lang="en-US" dirty="0" smtClean="0">
                <a:latin typeface="Times New Roman" pitchFamily="18" charset="0"/>
                <a:cs typeface="Times New Roman" pitchFamily="18" charset="0"/>
              </a:rPr>
              <a:t>  Advancement in Parallel Processing</a:t>
            </a:r>
          </a:p>
          <a:p>
            <a:pPr lvl="0">
              <a:buFont typeface="Arial" pitchFamily="34" charset="0"/>
              <a:buChar char="•"/>
            </a:pPr>
            <a:r>
              <a:rPr lang="en-US" dirty="0" smtClean="0">
                <a:latin typeface="Times New Roman" pitchFamily="18" charset="0"/>
                <a:cs typeface="Times New Roman" pitchFamily="18" charset="0"/>
              </a:rPr>
              <a:t>  Advancement in Superconductor technology</a:t>
            </a:r>
          </a:p>
          <a:p>
            <a:pPr lvl="0">
              <a:buFont typeface="Arial" pitchFamily="34" charset="0"/>
              <a:buChar char="•"/>
            </a:pPr>
            <a:r>
              <a:rPr lang="en-US" dirty="0" smtClean="0">
                <a:latin typeface="Times New Roman" pitchFamily="18" charset="0"/>
                <a:cs typeface="Times New Roman" pitchFamily="18" charset="0"/>
              </a:rPr>
              <a:t>  More user-friendly interfaces with multimedia features</a:t>
            </a:r>
          </a:p>
          <a:p>
            <a:pPr lvl="0">
              <a:buFont typeface="Arial" pitchFamily="34" charset="0"/>
              <a:buChar char="•"/>
            </a:pPr>
            <a:r>
              <a:rPr lang="en-US" dirty="0" smtClean="0">
                <a:latin typeface="Times New Roman" pitchFamily="18" charset="0"/>
                <a:cs typeface="Times New Roman" pitchFamily="18" charset="0"/>
              </a:rPr>
              <a:t>  Availability of very powerful and compact computers at cheaper rates</a:t>
            </a:r>
          </a:p>
          <a:p>
            <a:endParaRPr lang="en-US" dirty="0" smtClean="0"/>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2585323"/>
          </a:xfrm>
          <a:prstGeom prst="rect">
            <a:avLst/>
          </a:prstGeom>
          <a:noFill/>
        </p:spPr>
        <p:txBody>
          <a:bodyPr wrap="square" rtlCol="0">
            <a:spAutoFit/>
          </a:bodyPr>
          <a:lstStyle/>
          <a:p>
            <a:pPr>
              <a:buFont typeface="Wingdings" pitchFamily="2" charset="2"/>
              <a:buChar char="v"/>
            </a:pPr>
            <a:r>
              <a:rPr lang="en-IN" dirty="0" smtClean="0">
                <a:latin typeface="Times New Roman" pitchFamily="18" charset="0"/>
                <a:cs typeface="Times New Roman" pitchFamily="18" charset="0"/>
              </a:rPr>
              <a:t> References:</a:t>
            </a:r>
          </a:p>
          <a:p>
            <a:endParaRPr lang="en-IN" dirty="0" smtClean="0">
              <a:latin typeface="Times New Roman" pitchFamily="18" charset="0"/>
              <a:cs typeface="Times New Roman" pitchFamily="18" charset="0"/>
            </a:endParaRPr>
          </a:p>
          <a:p>
            <a:pPr lvl="0"/>
            <a:r>
              <a:rPr lang="en-IN" dirty="0" smtClean="0">
                <a:latin typeface="Times New Roman" pitchFamily="18" charset="0"/>
                <a:cs typeface="Times New Roman" pitchFamily="18" charset="0"/>
              </a:rPr>
              <a:t>1. Fundamental of Computers – By P.K. </a:t>
            </a:r>
            <a:r>
              <a:rPr lang="en-IN" dirty="0" err="1" smtClean="0">
                <a:latin typeface="Times New Roman" pitchFamily="18" charset="0"/>
                <a:cs typeface="Times New Roman" pitchFamily="18" charset="0"/>
              </a:rPr>
              <a:t>Sinha</a:t>
            </a:r>
            <a:endParaRPr lang="en-IN" dirty="0" smtClean="0">
              <a:latin typeface="Times New Roman" pitchFamily="18" charset="0"/>
              <a:cs typeface="Times New Roman" pitchFamily="18" charset="0"/>
            </a:endParaRPr>
          </a:p>
          <a:p>
            <a:pPr lvl="0"/>
            <a:r>
              <a:rPr lang="en-IN" dirty="0" smtClean="0">
                <a:latin typeface="Times New Roman" pitchFamily="18" charset="0"/>
                <a:cs typeface="Times New Roman" pitchFamily="18" charset="0"/>
              </a:rPr>
              <a:t>2. Fundamental of Computers – By </a:t>
            </a:r>
            <a:r>
              <a:rPr lang="en-IN" dirty="0" err="1" smtClean="0">
                <a:latin typeface="Times New Roman" pitchFamily="18" charset="0"/>
                <a:cs typeface="Times New Roman" pitchFamily="18" charset="0"/>
              </a:rPr>
              <a:t>V.Rajaraman</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B.P.B.Publication</a:t>
            </a: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3. www.tutorialspoint.com</a:t>
            </a:r>
          </a:p>
          <a:p>
            <a:pPr lvl="0"/>
            <a:r>
              <a:rPr lang="en-IN" dirty="0" smtClean="0">
                <a:latin typeface="Times New Roman" pitchFamily="18" charset="0"/>
                <a:cs typeface="Times New Roman" pitchFamily="18" charset="0"/>
              </a:rPr>
              <a:t>4. https://www.javatpoint.com/computer-fundamentals-tutorial</a:t>
            </a:r>
          </a:p>
          <a:p>
            <a:pPr lvl="0"/>
            <a:r>
              <a:rPr lang="en-IN" dirty="0" smtClean="0">
                <a:latin typeface="Times New Roman" pitchFamily="18" charset="0"/>
                <a:cs typeface="Times New Roman" pitchFamily="18" charset="0"/>
              </a:rPr>
              <a:t>5. https://www.tutorialsmate.com/</a:t>
            </a:r>
          </a:p>
          <a:p>
            <a:endParaRPr lang="en-IN" dirty="0" smtClean="0">
              <a:latin typeface="Times New Roman" pitchFamily="18" charset="0"/>
              <a:cs typeface="Times New Roman" pitchFamily="18" charset="0"/>
            </a:endParaRPr>
          </a:p>
          <a:p>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TotalTime>
  <Words>736</Words>
  <Application>Microsoft Office PowerPoint</Application>
  <PresentationFormat>On-screen Show (4:3)</PresentationFormat>
  <Paragraphs>130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        Computer Fundamental &amp;            Problem solving Techniques   BCA 1001  Computer  Generations            By     Himanshu Shukla      Assistant Professor      Department Of Computer Application      UIET, CSJM University, Kanpur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Fundamental &amp;            Problem solving Techniques   BCA 1001  GENERATION OF  COMPUTER            By     Himanshu Shukla</dc:title>
  <dc:creator>sai</dc:creator>
  <cp:lastModifiedBy>hp</cp:lastModifiedBy>
  <cp:revision>4</cp:revision>
  <dcterms:created xsi:type="dcterms:W3CDTF">2021-11-20T14:34:07Z</dcterms:created>
  <dcterms:modified xsi:type="dcterms:W3CDTF">2021-11-21T07:47:55Z</dcterms:modified>
</cp:coreProperties>
</file>