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A057F-188D-46C7-883A-224EE83F0652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94B17-E58D-4217-9C77-C3B3450BCB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A057F-188D-46C7-883A-224EE83F0652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94B17-E58D-4217-9C77-C3B3450BCB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A057F-188D-46C7-883A-224EE83F0652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94B17-E58D-4217-9C77-C3B3450BCB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A057F-188D-46C7-883A-224EE83F0652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94B17-E58D-4217-9C77-C3B3450BCB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A057F-188D-46C7-883A-224EE83F0652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94B17-E58D-4217-9C77-C3B3450BCB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A057F-188D-46C7-883A-224EE83F0652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94B17-E58D-4217-9C77-C3B3450BCB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A057F-188D-46C7-883A-224EE83F0652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94B17-E58D-4217-9C77-C3B3450BCB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A057F-188D-46C7-883A-224EE83F0652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94B17-E58D-4217-9C77-C3B3450BCB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A057F-188D-46C7-883A-224EE83F0652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94B17-E58D-4217-9C77-C3B3450BCB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A057F-188D-46C7-883A-224EE83F0652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94B17-E58D-4217-9C77-C3B3450BCB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A057F-188D-46C7-883A-224EE83F0652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94B17-E58D-4217-9C77-C3B3450BCB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A057F-188D-46C7-883A-224EE83F0652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94B17-E58D-4217-9C77-C3B3450BCB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icrobenotes.com/antibody-introduction-structure-and-classes/" TargetMode="External"/><Relationship Id="rId2" Type="http://schemas.openxmlformats.org/officeDocument/2006/relationships/hyperlink" Target="https://microbenotes.com/introduction-to-antigen-antibody-reaction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2438399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5000" b="1" dirty="0" smtClean="0">
                <a:latin typeface="Times New Roman" pitchFamily="18" charset="0"/>
                <a:cs typeface="Times New Roman" pitchFamily="18" charset="0"/>
              </a:rPr>
              <a:t>ELISA</a:t>
            </a:r>
            <a:br>
              <a:rPr lang="en-US" sz="5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Enzyme-Linked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Immunosorbent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Assay.</a:t>
            </a:r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000" b="1" dirty="0">
                <a:latin typeface="Times New Roman" pitchFamily="18" charset="0"/>
                <a:cs typeface="Times New Roman" pitchFamily="18" charset="0"/>
              </a:rPr>
            </a:br>
            <a:endParaRPr lang="en-US" sz="5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10200" y="4495800"/>
            <a:ext cx="301104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Dr. Munish Rastogi </a:t>
            </a:r>
          </a:p>
          <a:p>
            <a:pPr algn="ctr"/>
            <a:r>
              <a:rPr lang="en-US" sz="2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Director</a:t>
            </a:r>
          </a:p>
          <a:p>
            <a:pPr algn="ctr"/>
            <a:r>
              <a:rPr lang="en-US" sz="2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SHS, KANPUR</a:t>
            </a:r>
            <a:endParaRPr lang="en-US" sz="25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Sandwich ELISA</a:t>
            </a:r>
            <a:b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Developed in 1977.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Detection of antigens. 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Two different antibodies i.e. capture antibodies(for attachment sample antigens) and enzyme-linked secondary antibodies are required.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antigen of interest first binds with the capture antibodies and then the secondary antibodies bind with the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epitope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antigen forming a sandwich-like structure with antigen in between antibodies.</a:t>
            </a:r>
          </a:p>
          <a:p>
            <a:endParaRPr lang="en-US" dirty="0"/>
          </a:p>
        </p:txBody>
      </p:sp>
      <p:pic>
        <p:nvPicPr>
          <p:cNvPr id="1026" name="Picture 2" descr="Sandwich ELISA"/>
          <p:cNvPicPr>
            <a:picLocks noChangeAspect="1" noChangeArrowheads="1"/>
          </p:cNvPicPr>
          <p:nvPr/>
        </p:nvPicPr>
        <p:blipFill>
          <a:blip r:embed="rId2"/>
          <a:srcRect l="5572" t="2818" r="5539" b="5717"/>
          <a:stretch>
            <a:fillRect/>
          </a:stretch>
        </p:blipFill>
        <p:spPr bwMode="auto">
          <a:xfrm>
            <a:off x="859604" y="4038600"/>
            <a:ext cx="7293796" cy="259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Sandwich ELISA Procedure</a:t>
            </a:r>
            <a:b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Addition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capture antibodies in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microtitre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well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Washing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Addition of serum sample(containing antigen) in the well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Washing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Addition of enzyme-linked antibodies in the well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Washing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Addition of substrate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Visualization of color development and result interpretation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Competitive ELISA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Developed in 1976.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Detection of antibodies.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basic concept of this type is that there occurs competition of binding between the sample antibodies(if present) and enzyme-linked secondary antibodies to the antigens. If the sample contains specific antibodies of interest, they will bind to the antigens and won’t allow enzyme-linked antibodies to bind with antigens which are then washed away. Hence after the addition of substrate, there won’t be a color change indicating a positive test and vice-versa.</a:t>
            </a:r>
          </a:p>
          <a:p>
            <a:endParaRPr lang="en-US" dirty="0"/>
          </a:p>
        </p:txBody>
      </p:sp>
      <p:pic>
        <p:nvPicPr>
          <p:cNvPr id="4" name="Picture 3" descr="Competitive-ELISA-1024x294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343400"/>
            <a:ext cx="7467600" cy="185960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Competitive ELISA Procedure</a:t>
            </a:r>
            <a:b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Addition of HIV antigens in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microtitre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well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Washing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Addition of serum sample 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Washing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Addition of enzyme-linked HIV specific antibodies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Washing 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Addition of substrate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Visualization of color change and result interpretation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ELISA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Result/Interpretation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Qualitative interpretation i.e. presence or absence of antigen is done by visualizing the color change in the solution.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If the Ag-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reaction takes place and bound enzyme linked with antibodies remain in the solution, they will modify the substrate, and color change can be seen.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Quantitative interpretation i.e. concentration of antigen or antibody can be identified by measuring the optical density of the solution with the help of an ELISA reader spectrophotometer.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Then optical density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concentration curve is prepared for both the standard sample and unknown sample and compared to determine the concentration in the unknown sample.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ELISA Reader"/>
          <p:cNvPicPr>
            <a:picLocks noChangeAspect="1" noChangeArrowheads="1"/>
          </p:cNvPicPr>
          <p:nvPr/>
        </p:nvPicPr>
        <p:blipFill>
          <a:blip r:embed="rId2"/>
          <a:srcRect l="3556" t="3612" r="4889" b="4289"/>
          <a:stretch>
            <a:fillRect/>
          </a:stretch>
        </p:blipFill>
        <p:spPr bwMode="auto">
          <a:xfrm>
            <a:off x="304800" y="838200"/>
            <a:ext cx="8618071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4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ELISA Applications</a:t>
            </a:r>
            <a:r>
              <a:rPr lang="en-US" sz="45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5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5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105400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It is one of the most sensitive and effective methods for the detection of different viral, bacterial, and fungal infections.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Screening test for HIV infection.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Different EISA test kits are available for the detection of dengue fever, TB, and Hepatitis B infections.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Pregnancy test kits based on ELISA are also available.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Qualitative and quantitative estimation of various proteins, hormones, toxins, etc.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Also used in the detection of different food allergens</a:t>
            </a:r>
          </a:p>
          <a:p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Advantages of ELISA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399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Protocols are simple.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Highly specific and sensitive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Highly efficient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Low-cost reagents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No requirement of any unsafe materials such as radioactive substances as in Radio Immunoassay</a:t>
            </a:r>
          </a:p>
          <a:p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Limitations of ELISA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Work-Intensive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Preparation of enzyme-linked antibodies can be difficult and expensive.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Since the antibodies are unstable so for transport and storage proper refrigeration is required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45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INTODUCTION </a:t>
            </a:r>
            <a:endParaRPr lang="en-US" sz="45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Enzyme-Linked Immunosorbent Assay (ELISA) is a modern molecular technique for the detection of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antigen-antibody interaction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 with the help of an enzyme.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is one of the sensitive enzyme immunoassay techniques for the detection of the presence of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antigen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or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antibody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and quantification as well in the case of clinical diagnosis of many diseases.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ELISA Diagram"/>
          <p:cNvPicPr>
            <a:picLocks noChangeAspect="1" noChangeArrowheads="1"/>
          </p:cNvPicPr>
          <p:nvPr/>
        </p:nvPicPr>
        <p:blipFill>
          <a:blip r:embed="rId4"/>
          <a:srcRect l="2133" t="2036" r="2933" b="2290"/>
          <a:stretch>
            <a:fillRect/>
          </a:stretch>
        </p:blipFill>
        <p:spPr bwMode="auto">
          <a:xfrm>
            <a:off x="685800" y="3352800"/>
            <a:ext cx="7924800" cy="32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77000"/>
          </a:xfrm>
        </p:spPr>
        <p:txBody>
          <a:bodyPr>
            <a:norm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(ELISA) utilizes an enzyme system to show a specific combination of an antigen with its antibody. It is a method of quantifying an antigen immobilized on a solid surface. ELISA uses a specific antibody with a covalently coupled enzyme. 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amount of antibody that binds the antigen is proportional to the amount of antigen present, which is determined by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spectrophotometrically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measuring the conversion of a clear substance to a colored product by the coupled enzyme. The ELISA technique was first conceptualized and developed by 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Peter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Perlmann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and 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Eva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Engvall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at Stockholm University, Sweden.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enzyme system of ELISA consists enzyme which is labeled to a specific antibody or antigen and a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chromogenic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substrate that is added after the antigen-antibody reaction. The substrate is hydrolyzed by the enzyme attached to antigen-antibody complexes.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An ELISA test uses components of the immune system (such as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antibodies) and chemicals for the detection of immune responses in the body. The ELISA test involves an enzyme (a protein that catalyzes a biochemical reaction). 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638800"/>
          </a:xfrm>
        </p:spPr>
        <p:txBody>
          <a:bodyPr>
            <a:norm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Antigens and antibodies react specifically to form the Ag-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complex. Antibodies can be linked or attached to enzymes. The enzyme-linked antibodies can modify the specific substrates used to produce a color change within the preparation. The enzyme activity is measured with a colorimeter in a specific wavelength of light to determine the magnitude of the infection in the patient.</a:t>
            </a:r>
          </a:p>
          <a:p>
            <a:pPr>
              <a:buFont typeface="Wingdings" pitchFamily="2" charset="2"/>
              <a:buChar char="Ø"/>
            </a:pP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Types of ELISA:- </a:t>
            </a:r>
          </a:p>
          <a:p>
            <a:pPr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They are of mainly four types: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Direct ELISA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Indirect ELISA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Sandwich ELISA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Competitive ELISA</a:t>
            </a:r>
          </a:p>
          <a:p>
            <a:pPr marL="457200" indent="-457200">
              <a:buNone/>
            </a:pPr>
            <a:endParaRPr lang="en-US" sz="2000" dirty="0" smtClean="0"/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52400"/>
            <a:ext cx="815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ELISA Principle</a:t>
            </a:r>
          </a:p>
          <a:p>
            <a:pPr algn="ctr"/>
            <a:endParaRPr lang="en-US" sz="3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Autofit/>
          </a:bodyPr>
          <a:lstStyle/>
          <a:p>
            <a:r>
              <a:rPr lang="en-US" sz="4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ELISA Requirements</a:t>
            </a:r>
            <a:endParaRPr lang="en-US" sz="45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Coated plates (</a:t>
            </a:r>
            <a:r>
              <a:rPr lang="en-US" sz="2100" b="1" dirty="0" err="1" smtClean="0">
                <a:latin typeface="Times New Roman" pitchFamily="18" charset="0"/>
                <a:cs typeface="Times New Roman" pitchFamily="18" charset="0"/>
              </a:rPr>
              <a:t>Microtitre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 plates):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 Commonly used ones are 96 well polystyrene plates. Coated with antigens or antibodies at the bottom of the well.</a:t>
            </a:r>
          </a:p>
          <a:p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Sample diluents: 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To dilute the sample before application in some cases of ELISA test.</a:t>
            </a:r>
          </a:p>
          <a:p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Wash Buffers: 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Help to wash away the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unrequired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contaminants and unbound antigens or antibodies.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Triphosphate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buffer (ph 7.40) and detergents such as Tween-20.</a:t>
            </a:r>
          </a:p>
          <a:p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Enzyme-linked Antibodies: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 For this, most common enzymes used are: AP(Alkaline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Phosphatase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), HRP(Horseradish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Peroxidase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Substrates: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 Specific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chromogenic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substrates are used for the respective enzymes used. Commonly used substrates are o-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phenylene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diamine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for HRP enzyme and p-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nitrophenyl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phosphate for AP enzyme.</a:t>
            </a:r>
          </a:p>
          <a:p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Stop solution: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 It stops the enzyme and substrate reaction. It can be acids such as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sulphuric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acid.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228600"/>
          </a:xfrm>
        </p:spPr>
        <p:txBody>
          <a:bodyPr>
            <a:noAutofit/>
          </a:bodyPr>
          <a:lstStyle/>
          <a:p>
            <a:pPr algn="l"/>
            <a:r>
              <a:rPr lang="en-US" sz="4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Direct ELISA</a:t>
            </a:r>
            <a:r>
              <a:rPr lang="en-US" sz="45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5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5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rm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It is the simplest and quickest of all other types of  ELISA. A single enzyme-linked antibody is used which directly interacts with the antigen present in the sample.</a:t>
            </a:r>
          </a:p>
          <a:p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WhatsApp Image 2026-02-25 at 12.21.09 PM.jpeg"/>
          <p:cNvPicPr>
            <a:picLocks noChangeAspect="1"/>
          </p:cNvPicPr>
          <p:nvPr/>
        </p:nvPicPr>
        <p:blipFill>
          <a:blip r:embed="rId2"/>
          <a:srcRect l="1667" t="4502" b="4502"/>
          <a:stretch>
            <a:fillRect/>
          </a:stretch>
        </p:blipFill>
        <p:spPr>
          <a:xfrm>
            <a:off x="457200" y="2362200"/>
            <a:ext cx="83058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pPr algn="l"/>
            <a:r>
              <a:rPr lang="en-US" sz="4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Direct ELISA Procedure</a:t>
            </a:r>
            <a:endParaRPr lang="en-US" sz="45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43400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Addition of sample (containing antigen) to the well of the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microtitre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plate.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Antigen gets adsorbed to the surface of the well.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Washing to remove unbound antigens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The addition of an enzyme-linked antibody that with the antigens if present.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Washing to remove unbound antibodies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Addition of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chromogenic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substrate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Visualization of color change and result interpretation.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4562"/>
          </a:xfrm>
        </p:spPr>
        <p:txBody>
          <a:bodyPr>
            <a:normAutofit/>
          </a:bodyPr>
          <a:lstStyle/>
          <a:p>
            <a:pPr algn="l"/>
            <a:r>
              <a:rPr lang="en-US" sz="4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Indirect ELISA</a:t>
            </a:r>
            <a:endParaRPr lang="en-US" sz="45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/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It is the most popular type of ELISA in use.</a:t>
            </a:r>
          </a:p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Antibody detection is carried out in indirect ELISA. A secondary antibody linked with the enzyme is used. </a:t>
            </a:r>
          </a:p>
          <a:p>
            <a:endParaRPr lang="en-US" dirty="0"/>
          </a:p>
        </p:txBody>
      </p:sp>
      <p:pic>
        <p:nvPicPr>
          <p:cNvPr id="4" name="Picture 3" descr="WhatsApp Image 2026-02-25 at 12.21.09 PM (1).jpeg"/>
          <p:cNvPicPr>
            <a:picLocks noChangeAspect="1"/>
          </p:cNvPicPr>
          <p:nvPr/>
        </p:nvPicPr>
        <p:blipFill>
          <a:blip r:embed="rId2"/>
          <a:srcRect l="3600" t="4522" r="5200" b="8656"/>
          <a:stretch>
            <a:fillRect/>
          </a:stretch>
        </p:blipFill>
        <p:spPr>
          <a:xfrm>
            <a:off x="990600" y="2514600"/>
            <a:ext cx="6858000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Indirect ELISA Procedure</a:t>
            </a:r>
            <a:b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Addition of known antigens specific to the antibody of interest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Careful washing to remove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unadsorbed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antigens or some adsorbed contaminants.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Addition of serum samples to their respective wells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there is the presence of specific antibodies, they will bind to the antigens.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Wash again.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Addition of enzyme-linked secondary antibodies to the well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Wash again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Addition of substrate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Visualization of color change and result interpretation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6559</TotalTime>
  <Words>763</Words>
  <Application>Microsoft Office PowerPoint</Application>
  <PresentationFormat>On-screen Show (4:3)</PresentationFormat>
  <Paragraphs>99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ELISA Enzyme-Linked Immunosorbent Assay. </vt:lpstr>
      <vt:lpstr>INTODUCTION </vt:lpstr>
      <vt:lpstr>Slide 3</vt:lpstr>
      <vt:lpstr>Slide 4</vt:lpstr>
      <vt:lpstr>ELISA Requirements</vt:lpstr>
      <vt:lpstr>1. Direct ELISA </vt:lpstr>
      <vt:lpstr>1. Direct ELISA Procedure</vt:lpstr>
      <vt:lpstr>2. Indirect ELISA</vt:lpstr>
      <vt:lpstr>Indirect ELISA Procedure </vt:lpstr>
      <vt:lpstr>Sandwich ELISA </vt:lpstr>
      <vt:lpstr>Sandwich ELISA Procedure </vt:lpstr>
      <vt:lpstr>Competitive ELISA </vt:lpstr>
      <vt:lpstr>Competitive ELISA Procedure </vt:lpstr>
      <vt:lpstr>ELISA Result/Interpretation </vt:lpstr>
      <vt:lpstr>Slide 15</vt:lpstr>
      <vt:lpstr>ELISA Applications </vt:lpstr>
      <vt:lpstr>Advantages of ELISA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ELISA Enzyme-Linked Immunosorbent Assay.</dc:title>
  <dc:creator>Alex</dc:creator>
  <cp:lastModifiedBy>Alex</cp:lastModifiedBy>
  <cp:revision>31</cp:revision>
  <dcterms:created xsi:type="dcterms:W3CDTF">2026-02-19T07:14:45Z</dcterms:created>
  <dcterms:modified xsi:type="dcterms:W3CDTF">2026-03-17T10:28:52Z</dcterms:modified>
</cp:coreProperties>
</file>