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DFE55-5D70-02CB-CC5C-1D338F9160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6E10075-914D-3B6E-73BE-74AE1A9A5A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DBF8232-E31E-95E9-EB2C-542CA0577708}"/>
              </a:ext>
            </a:extLst>
          </p:cNvPr>
          <p:cNvSpPr>
            <a:spLocks noGrp="1"/>
          </p:cNvSpPr>
          <p:nvPr>
            <p:ph type="dt" sz="half" idx="10"/>
          </p:nvPr>
        </p:nvSpPr>
        <p:spPr/>
        <p:txBody>
          <a:bodyPr/>
          <a:lstStyle/>
          <a:p>
            <a:fld id="{A4FBC543-0B01-4F9F-B038-992FD393F8BF}" type="datetimeFigureOut">
              <a:rPr lang="en-IN" smtClean="0"/>
              <a:t>17-03-2026</a:t>
            </a:fld>
            <a:endParaRPr lang="en-IN"/>
          </a:p>
        </p:txBody>
      </p:sp>
      <p:sp>
        <p:nvSpPr>
          <p:cNvPr id="5" name="Footer Placeholder 4">
            <a:extLst>
              <a:ext uri="{FF2B5EF4-FFF2-40B4-BE49-F238E27FC236}">
                <a16:creationId xmlns:a16="http://schemas.microsoft.com/office/drawing/2014/main" id="{6A5B22CD-8B23-D184-3E07-A1C89B10C61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EED3F94-DC44-369D-037F-7E14460817EE}"/>
              </a:ext>
            </a:extLst>
          </p:cNvPr>
          <p:cNvSpPr>
            <a:spLocks noGrp="1"/>
          </p:cNvSpPr>
          <p:nvPr>
            <p:ph type="sldNum" sz="quarter" idx="12"/>
          </p:nvPr>
        </p:nvSpPr>
        <p:spPr/>
        <p:txBody>
          <a:bodyPr/>
          <a:lstStyle/>
          <a:p>
            <a:fld id="{3C440089-1A7C-4C6F-A387-000C5D20A3FB}" type="slidenum">
              <a:rPr lang="en-IN" smtClean="0"/>
              <a:t>‹#›</a:t>
            </a:fld>
            <a:endParaRPr lang="en-IN"/>
          </a:p>
        </p:txBody>
      </p:sp>
    </p:spTree>
    <p:extLst>
      <p:ext uri="{BB962C8B-B14F-4D97-AF65-F5344CB8AC3E}">
        <p14:creationId xmlns:p14="http://schemas.microsoft.com/office/powerpoint/2010/main" val="3431492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4FD28-FE02-85C8-C96E-24045B98491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38F2619-87C6-E54C-721C-CACAC8D438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11E05AE-90C6-4D40-FE2A-569BBDDF3200}"/>
              </a:ext>
            </a:extLst>
          </p:cNvPr>
          <p:cNvSpPr>
            <a:spLocks noGrp="1"/>
          </p:cNvSpPr>
          <p:nvPr>
            <p:ph type="dt" sz="half" idx="10"/>
          </p:nvPr>
        </p:nvSpPr>
        <p:spPr/>
        <p:txBody>
          <a:bodyPr/>
          <a:lstStyle/>
          <a:p>
            <a:fld id="{A4FBC543-0B01-4F9F-B038-992FD393F8BF}" type="datetimeFigureOut">
              <a:rPr lang="en-IN" smtClean="0"/>
              <a:t>17-03-2026</a:t>
            </a:fld>
            <a:endParaRPr lang="en-IN"/>
          </a:p>
        </p:txBody>
      </p:sp>
      <p:sp>
        <p:nvSpPr>
          <p:cNvPr id="5" name="Footer Placeholder 4">
            <a:extLst>
              <a:ext uri="{FF2B5EF4-FFF2-40B4-BE49-F238E27FC236}">
                <a16:creationId xmlns:a16="http://schemas.microsoft.com/office/drawing/2014/main" id="{8CC86DD6-76A5-E2FA-B316-E4B0FC41B93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F9A5D92-5A39-FD7E-E564-19BC1C9531D4}"/>
              </a:ext>
            </a:extLst>
          </p:cNvPr>
          <p:cNvSpPr>
            <a:spLocks noGrp="1"/>
          </p:cNvSpPr>
          <p:nvPr>
            <p:ph type="sldNum" sz="quarter" idx="12"/>
          </p:nvPr>
        </p:nvSpPr>
        <p:spPr/>
        <p:txBody>
          <a:bodyPr/>
          <a:lstStyle/>
          <a:p>
            <a:fld id="{3C440089-1A7C-4C6F-A387-000C5D20A3FB}" type="slidenum">
              <a:rPr lang="en-IN" smtClean="0"/>
              <a:t>‹#›</a:t>
            </a:fld>
            <a:endParaRPr lang="en-IN"/>
          </a:p>
        </p:txBody>
      </p:sp>
    </p:spTree>
    <p:extLst>
      <p:ext uri="{BB962C8B-B14F-4D97-AF65-F5344CB8AC3E}">
        <p14:creationId xmlns:p14="http://schemas.microsoft.com/office/powerpoint/2010/main" val="4033975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A404B4-6D0D-8FD0-E447-CFF0A41523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B87D363-FC36-41BD-F40D-0113EE332A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3DC281E-5FE8-B8F8-D93E-6E4976C7BFF9}"/>
              </a:ext>
            </a:extLst>
          </p:cNvPr>
          <p:cNvSpPr>
            <a:spLocks noGrp="1"/>
          </p:cNvSpPr>
          <p:nvPr>
            <p:ph type="dt" sz="half" idx="10"/>
          </p:nvPr>
        </p:nvSpPr>
        <p:spPr/>
        <p:txBody>
          <a:bodyPr/>
          <a:lstStyle/>
          <a:p>
            <a:fld id="{A4FBC543-0B01-4F9F-B038-992FD393F8BF}" type="datetimeFigureOut">
              <a:rPr lang="en-IN" smtClean="0"/>
              <a:t>17-03-2026</a:t>
            </a:fld>
            <a:endParaRPr lang="en-IN"/>
          </a:p>
        </p:txBody>
      </p:sp>
      <p:sp>
        <p:nvSpPr>
          <p:cNvPr id="5" name="Footer Placeholder 4">
            <a:extLst>
              <a:ext uri="{FF2B5EF4-FFF2-40B4-BE49-F238E27FC236}">
                <a16:creationId xmlns:a16="http://schemas.microsoft.com/office/drawing/2014/main" id="{C048096C-4920-BBFB-5498-C762BF1C6F1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2891D08-4711-F3F1-2B28-E9A037182546}"/>
              </a:ext>
            </a:extLst>
          </p:cNvPr>
          <p:cNvSpPr>
            <a:spLocks noGrp="1"/>
          </p:cNvSpPr>
          <p:nvPr>
            <p:ph type="sldNum" sz="quarter" idx="12"/>
          </p:nvPr>
        </p:nvSpPr>
        <p:spPr/>
        <p:txBody>
          <a:bodyPr/>
          <a:lstStyle/>
          <a:p>
            <a:fld id="{3C440089-1A7C-4C6F-A387-000C5D20A3FB}" type="slidenum">
              <a:rPr lang="en-IN" smtClean="0"/>
              <a:t>‹#›</a:t>
            </a:fld>
            <a:endParaRPr lang="en-IN"/>
          </a:p>
        </p:txBody>
      </p:sp>
    </p:spTree>
    <p:extLst>
      <p:ext uri="{BB962C8B-B14F-4D97-AF65-F5344CB8AC3E}">
        <p14:creationId xmlns:p14="http://schemas.microsoft.com/office/powerpoint/2010/main" val="2138268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8DAE9-3A9B-A85C-0D90-F9044A8DC7E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09D8080-2F7C-5BFC-D3C7-9E70F61A39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165F939-51AD-7B8B-2DEB-530E395C94F1}"/>
              </a:ext>
            </a:extLst>
          </p:cNvPr>
          <p:cNvSpPr>
            <a:spLocks noGrp="1"/>
          </p:cNvSpPr>
          <p:nvPr>
            <p:ph type="dt" sz="half" idx="10"/>
          </p:nvPr>
        </p:nvSpPr>
        <p:spPr/>
        <p:txBody>
          <a:bodyPr/>
          <a:lstStyle/>
          <a:p>
            <a:fld id="{A4FBC543-0B01-4F9F-B038-992FD393F8BF}" type="datetimeFigureOut">
              <a:rPr lang="en-IN" smtClean="0"/>
              <a:t>17-03-2026</a:t>
            </a:fld>
            <a:endParaRPr lang="en-IN"/>
          </a:p>
        </p:txBody>
      </p:sp>
      <p:sp>
        <p:nvSpPr>
          <p:cNvPr id="5" name="Footer Placeholder 4">
            <a:extLst>
              <a:ext uri="{FF2B5EF4-FFF2-40B4-BE49-F238E27FC236}">
                <a16:creationId xmlns:a16="http://schemas.microsoft.com/office/drawing/2014/main" id="{7B8BA579-555D-D574-5605-101E8804ED6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B37C578-4590-4C65-2733-676120C2E67A}"/>
              </a:ext>
            </a:extLst>
          </p:cNvPr>
          <p:cNvSpPr>
            <a:spLocks noGrp="1"/>
          </p:cNvSpPr>
          <p:nvPr>
            <p:ph type="sldNum" sz="quarter" idx="12"/>
          </p:nvPr>
        </p:nvSpPr>
        <p:spPr/>
        <p:txBody>
          <a:bodyPr/>
          <a:lstStyle/>
          <a:p>
            <a:fld id="{3C440089-1A7C-4C6F-A387-000C5D20A3FB}" type="slidenum">
              <a:rPr lang="en-IN" smtClean="0"/>
              <a:t>‹#›</a:t>
            </a:fld>
            <a:endParaRPr lang="en-IN"/>
          </a:p>
        </p:txBody>
      </p:sp>
    </p:spTree>
    <p:extLst>
      <p:ext uri="{BB962C8B-B14F-4D97-AF65-F5344CB8AC3E}">
        <p14:creationId xmlns:p14="http://schemas.microsoft.com/office/powerpoint/2010/main" val="3086991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5BA5E-383D-6904-4798-B0F35CEF9E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F37DF6DC-8AD6-27EF-E01E-E38B5DBBCC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FB5D4B-F6A3-725E-1960-0A64981E0969}"/>
              </a:ext>
            </a:extLst>
          </p:cNvPr>
          <p:cNvSpPr>
            <a:spLocks noGrp="1"/>
          </p:cNvSpPr>
          <p:nvPr>
            <p:ph type="dt" sz="half" idx="10"/>
          </p:nvPr>
        </p:nvSpPr>
        <p:spPr/>
        <p:txBody>
          <a:bodyPr/>
          <a:lstStyle/>
          <a:p>
            <a:fld id="{A4FBC543-0B01-4F9F-B038-992FD393F8BF}" type="datetimeFigureOut">
              <a:rPr lang="en-IN" smtClean="0"/>
              <a:t>17-03-2026</a:t>
            </a:fld>
            <a:endParaRPr lang="en-IN"/>
          </a:p>
        </p:txBody>
      </p:sp>
      <p:sp>
        <p:nvSpPr>
          <p:cNvPr id="5" name="Footer Placeholder 4">
            <a:extLst>
              <a:ext uri="{FF2B5EF4-FFF2-40B4-BE49-F238E27FC236}">
                <a16:creationId xmlns:a16="http://schemas.microsoft.com/office/drawing/2014/main" id="{407D455B-1AA0-EEAD-B391-2AFAC6D65C1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1D73C37-19E1-ADFA-D9DA-FEB9E428F3C5}"/>
              </a:ext>
            </a:extLst>
          </p:cNvPr>
          <p:cNvSpPr>
            <a:spLocks noGrp="1"/>
          </p:cNvSpPr>
          <p:nvPr>
            <p:ph type="sldNum" sz="quarter" idx="12"/>
          </p:nvPr>
        </p:nvSpPr>
        <p:spPr/>
        <p:txBody>
          <a:bodyPr/>
          <a:lstStyle/>
          <a:p>
            <a:fld id="{3C440089-1A7C-4C6F-A387-000C5D20A3FB}" type="slidenum">
              <a:rPr lang="en-IN" smtClean="0"/>
              <a:t>‹#›</a:t>
            </a:fld>
            <a:endParaRPr lang="en-IN"/>
          </a:p>
        </p:txBody>
      </p:sp>
    </p:spTree>
    <p:extLst>
      <p:ext uri="{BB962C8B-B14F-4D97-AF65-F5344CB8AC3E}">
        <p14:creationId xmlns:p14="http://schemas.microsoft.com/office/powerpoint/2010/main" val="3570637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ADB7D-7CB2-64E5-36D5-EB9F559CF7B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3712C06-E7CC-9E2C-EF35-3B7B166CE2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876EFF2-5307-D590-23D5-1E6797BD65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DB5DF73-BA38-61F5-5E03-FFBC2F0B4DB4}"/>
              </a:ext>
            </a:extLst>
          </p:cNvPr>
          <p:cNvSpPr>
            <a:spLocks noGrp="1"/>
          </p:cNvSpPr>
          <p:nvPr>
            <p:ph type="dt" sz="half" idx="10"/>
          </p:nvPr>
        </p:nvSpPr>
        <p:spPr/>
        <p:txBody>
          <a:bodyPr/>
          <a:lstStyle/>
          <a:p>
            <a:fld id="{A4FBC543-0B01-4F9F-B038-992FD393F8BF}" type="datetimeFigureOut">
              <a:rPr lang="en-IN" smtClean="0"/>
              <a:t>17-03-2026</a:t>
            </a:fld>
            <a:endParaRPr lang="en-IN"/>
          </a:p>
        </p:txBody>
      </p:sp>
      <p:sp>
        <p:nvSpPr>
          <p:cNvPr id="6" name="Footer Placeholder 5">
            <a:extLst>
              <a:ext uri="{FF2B5EF4-FFF2-40B4-BE49-F238E27FC236}">
                <a16:creationId xmlns:a16="http://schemas.microsoft.com/office/drawing/2014/main" id="{993FC7DC-07F5-6BBE-0020-14953B832C4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46253D7-A591-A8CC-4009-02290310177B}"/>
              </a:ext>
            </a:extLst>
          </p:cNvPr>
          <p:cNvSpPr>
            <a:spLocks noGrp="1"/>
          </p:cNvSpPr>
          <p:nvPr>
            <p:ph type="sldNum" sz="quarter" idx="12"/>
          </p:nvPr>
        </p:nvSpPr>
        <p:spPr/>
        <p:txBody>
          <a:bodyPr/>
          <a:lstStyle/>
          <a:p>
            <a:fld id="{3C440089-1A7C-4C6F-A387-000C5D20A3FB}" type="slidenum">
              <a:rPr lang="en-IN" smtClean="0"/>
              <a:t>‹#›</a:t>
            </a:fld>
            <a:endParaRPr lang="en-IN"/>
          </a:p>
        </p:txBody>
      </p:sp>
    </p:spTree>
    <p:extLst>
      <p:ext uri="{BB962C8B-B14F-4D97-AF65-F5344CB8AC3E}">
        <p14:creationId xmlns:p14="http://schemas.microsoft.com/office/powerpoint/2010/main" val="3630629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E8DFE-53EA-3F2F-511E-21DAE0E59DC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F581773-F06D-12A8-B5C6-F6E37EAAF7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FBEEA9-AC90-ECFA-8524-913FA513FC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2C282D3-76A8-129C-74DA-F2BF99F9D3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2FE37A-4E0C-18C4-2A07-5B4DCAA4D6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E3EBD0E-80BD-E86D-E5C5-EB5E5729FBB8}"/>
              </a:ext>
            </a:extLst>
          </p:cNvPr>
          <p:cNvSpPr>
            <a:spLocks noGrp="1"/>
          </p:cNvSpPr>
          <p:nvPr>
            <p:ph type="dt" sz="half" idx="10"/>
          </p:nvPr>
        </p:nvSpPr>
        <p:spPr/>
        <p:txBody>
          <a:bodyPr/>
          <a:lstStyle/>
          <a:p>
            <a:fld id="{A4FBC543-0B01-4F9F-B038-992FD393F8BF}" type="datetimeFigureOut">
              <a:rPr lang="en-IN" smtClean="0"/>
              <a:t>17-03-2026</a:t>
            </a:fld>
            <a:endParaRPr lang="en-IN"/>
          </a:p>
        </p:txBody>
      </p:sp>
      <p:sp>
        <p:nvSpPr>
          <p:cNvPr id="8" name="Footer Placeholder 7">
            <a:extLst>
              <a:ext uri="{FF2B5EF4-FFF2-40B4-BE49-F238E27FC236}">
                <a16:creationId xmlns:a16="http://schemas.microsoft.com/office/drawing/2014/main" id="{FEC7AB1E-E077-659B-E03B-184E03BC39AE}"/>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E826E0E-2BB4-3C34-83CE-7582BE0C1732}"/>
              </a:ext>
            </a:extLst>
          </p:cNvPr>
          <p:cNvSpPr>
            <a:spLocks noGrp="1"/>
          </p:cNvSpPr>
          <p:nvPr>
            <p:ph type="sldNum" sz="quarter" idx="12"/>
          </p:nvPr>
        </p:nvSpPr>
        <p:spPr/>
        <p:txBody>
          <a:bodyPr/>
          <a:lstStyle/>
          <a:p>
            <a:fld id="{3C440089-1A7C-4C6F-A387-000C5D20A3FB}" type="slidenum">
              <a:rPr lang="en-IN" smtClean="0"/>
              <a:t>‹#›</a:t>
            </a:fld>
            <a:endParaRPr lang="en-IN"/>
          </a:p>
        </p:txBody>
      </p:sp>
    </p:spTree>
    <p:extLst>
      <p:ext uri="{BB962C8B-B14F-4D97-AF65-F5344CB8AC3E}">
        <p14:creationId xmlns:p14="http://schemas.microsoft.com/office/powerpoint/2010/main" val="2815748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429B2-528E-31B6-F73A-B57EC93F653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EB68835-88AD-EB13-DE79-7A476C6189DB}"/>
              </a:ext>
            </a:extLst>
          </p:cNvPr>
          <p:cNvSpPr>
            <a:spLocks noGrp="1"/>
          </p:cNvSpPr>
          <p:nvPr>
            <p:ph type="dt" sz="half" idx="10"/>
          </p:nvPr>
        </p:nvSpPr>
        <p:spPr/>
        <p:txBody>
          <a:bodyPr/>
          <a:lstStyle/>
          <a:p>
            <a:fld id="{A4FBC543-0B01-4F9F-B038-992FD393F8BF}" type="datetimeFigureOut">
              <a:rPr lang="en-IN" smtClean="0"/>
              <a:t>17-03-2026</a:t>
            </a:fld>
            <a:endParaRPr lang="en-IN"/>
          </a:p>
        </p:txBody>
      </p:sp>
      <p:sp>
        <p:nvSpPr>
          <p:cNvPr id="4" name="Footer Placeholder 3">
            <a:extLst>
              <a:ext uri="{FF2B5EF4-FFF2-40B4-BE49-F238E27FC236}">
                <a16:creationId xmlns:a16="http://schemas.microsoft.com/office/drawing/2014/main" id="{29490552-9E56-14A2-8453-2EFB0B0285A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7AA9C47-27BC-4E39-C027-925963E6BD25}"/>
              </a:ext>
            </a:extLst>
          </p:cNvPr>
          <p:cNvSpPr>
            <a:spLocks noGrp="1"/>
          </p:cNvSpPr>
          <p:nvPr>
            <p:ph type="sldNum" sz="quarter" idx="12"/>
          </p:nvPr>
        </p:nvSpPr>
        <p:spPr/>
        <p:txBody>
          <a:bodyPr/>
          <a:lstStyle/>
          <a:p>
            <a:fld id="{3C440089-1A7C-4C6F-A387-000C5D20A3FB}" type="slidenum">
              <a:rPr lang="en-IN" smtClean="0"/>
              <a:t>‹#›</a:t>
            </a:fld>
            <a:endParaRPr lang="en-IN"/>
          </a:p>
        </p:txBody>
      </p:sp>
    </p:spTree>
    <p:extLst>
      <p:ext uri="{BB962C8B-B14F-4D97-AF65-F5344CB8AC3E}">
        <p14:creationId xmlns:p14="http://schemas.microsoft.com/office/powerpoint/2010/main" val="2758783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FBB170-C01C-A087-8ADB-4D8685DCEAF2}"/>
              </a:ext>
            </a:extLst>
          </p:cNvPr>
          <p:cNvSpPr>
            <a:spLocks noGrp="1"/>
          </p:cNvSpPr>
          <p:nvPr>
            <p:ph type="dt" sz="half" idx="10"/>
          </p:nvPr>
        </p:nvSpPr>
        <p:spPr/>
        <p:txBody>
          <a:bodyPr/>
          <a:lstStyle/>
          <a:p>
            <a:fld id="{A4FBC543-0B01-4F9F-B038-992FD393F8BF}" type="datetimeFigureOut">
              <a:rPr lang="en-IN" smtClean="0"/>
              <a:t>17-03-2026</a:t>
            </a:fld>
            <a:endParaRPr lang="en-IN"/>
          </a:p>
        </p:txBody>
      </p:sp>
      <p:sp>
        <p:nvSpPr>
          <p:cNvPr id="3" name="Footer Placeholder 2">
            <a:extLst>
              <a:ext uri="{FF2B5EF4-FFF2-40B4-BE49-F238E27FC236}">
                <a16:creationId xmlns:a16="http://schemas.microsoft.com/office/drawing/2014/main" id="{3C6F5F08-2110-E565-890A-17B5A4C44C8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513BB8A7-2706-E1BC-B3B6-19CBA3DDEE85}"/>
              </a:ext>
            </a:extLst>
          </p:cNvPr>
          <p:cNvSpPr>
            <a:spLocks noGrp="1"/>
          </p:cNvSpPr>
          <p:nvPr>
            <p:ph type="sldNum" sz="quarter" idx="12"/>
          </p:nvPr>
        </p:nvSpPr>
        <p:spPr/>
        <p:txBody>
          <a:bodyPr/>
          <a:lstStyle/>
          <a:p>
            <a:fld id="{3C440089-1A7C-4C6F-A387-000C5D20A3FB}" type="slidenum">
              <a:rPr lang="en-IN" smtClean="0"/>
              <a:t>‹#›</a:t>
            </a:fld>
            <a:endParaRPr lang="en-IN"/>
          </a:p>
        </p:txBody>
      </p:sp>
    </p:spTree>
    <p:extLst>
      <p:ext uri="{BB962C8B-B14F-4D97-AF65-F5344CB8AC3E}">
        <p14:creationId xmlns:p14="http://schemas.microsoft.com/office/powerpoint/2010/main" val="879088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75833-009B-9998-EF9F-16A3ECAD36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60587DE-D9E0-9E03-B98F-89FE9EDD01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17A5B805-AAA3-D5ED-18B4-35927CB67C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F774F8-C4E5-978B-2B67-B911CDBD7A0A}"/>
              </a:ext>
            </a:extLst>
          </p:cNvPr>
          <p:cNvSpPr>
            <a:spLocks noGrp="1"/>
          </p:cNvSpPr>
          <p:nvPr>
            <p:ph type="dt" sz="half" idx="10"/>
          </p:nvPr>
        </p:nvSpPr>
        <p:spPr/>
        <p:txBody>
          <a:bodyPr/>
          <a:lstStyle/>
          <a:p>
            <a:fld id="{A4FBC543-0B01-4F9F-B038-992FD393F8BF}" type="datetimeFigureOut">
              <a:rPr lang="en-IN" smtClean="0"/>
              <a:t>17-03-2026</a:t>
            </a:fld>
            <a:endParaRPr lang="en-IN"/>
          </a:p>
        </p:txBody>
      </p:sp>
      <p:sp>
        <p:nvSpPr>
          <p:cNvPr id="6" name="Footer Placeholder 5">
            <a:extLst>
              <a:ext uri="{FF2B5EF4-FFF2-40B4-BE49-F238E27FC236}">
                <a16:creationId xmlns:a16="http://schemas.microsoft.com/office/drawing/2014/main" id="{C43A6786-E986-51ED-0BB3-CD29AFAFF48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E330A43-67B1-E435-A4BB-546BFBF30460}"/>
              </a:ext>
            </a:extLst>
          </p:cNvPr>
          <p:cNvSpPr>
            <a:spLocks noGrp="1"/>
          </p:cNvSpPr>
          <p:nvPr>
            <p:ph type="sldNum" sz="quarter" idx="12"/>
          </p:nvPr>
        </p:nvSpPr>
        <p:spPr/>
        <p:txBody>
          <a:bodyPr/>
          <a:lstStyle/>
          <a:p>
            <a:fld id="{3C440089-1A7C-4C6F-A387-000C5D20A3FB}" type="slidenum">
              <a:rPr lang="en-IN" smtClean="0"/>
              <a:t>‹#›</a:t>
            </a:fld>
            <a:endParaRPr lang="en-IN"/>
          </a:p>
        </p:txBody>
      </p:sp>
    </p:spTree>
    <p:extLst>
      <p:ext uri="{BB962C8B-B14F-4D97-AF65-F5344CB8AC3E}">
        <p14:creationId xmlns:p14="http://schemas.microsoft.com/office/powerpoint/2010/main" val="1728606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2CD75-3003-A0EB-6A76-B222669884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F3D2D87-782F-16E1-09DF-EDC64A0D73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12BB325A-DECE-D3DF-2DD9-D60E7D0E50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32BCE7-EBD9-58AA-5F14-58A0D4FD44D4}"/>
              </a:ext>
            </a:extLst>
          </p:cNvPr>
          <p:cNvSpPr>
            <a:spLocks noGrp="1"/>
          </p:cNvSpPr>
          <p:nvPr>
            <p:ph type="dt" sz="half" idx="10"/>
          </p:nvPr>
        </p:nvSpPr>
        <p:spPr/>
        <p:txBody>
          <a:bodyPr/>
          <a:lstStyle/>
          <a:p>
            <a:fld id="{A4FBC543-0B01-4F9F-B038-992FD393F8BF}" type="datetimeFigureOut">
              <a:rPr lang="en-IN" smtClean="0"/>
              <a:t>17-03-2026</a:t>
            </a:fld>
            <a:endParaRPr lang="en-IN"/>
          </a:p>
        </p:txBody>
      </p:sp>
      <p:sp>
        <p:nvSpPr>
          <p:cNvPr id="6" name="Footer Placeholder 5">
            <a:extLst>
              <a:ext uri="{FF2B5EF4-FFF2-40B4-BE49-F238E27FC236}">
                <a16:creationId xmlns:a16="http://schemas.microsoft.com/office/drawing/2014/main" id="{B0178B00-42D3-EA74-EA13-AA13F850D89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5CBF814-FE20-3A17-E412-425FC8C90455}"/>
              </a:ext>
            </a:extLst>
          </p:cNvPr>
          <p:cNvSpPr>
            <a:spLocks noGrp="1"/>
          </p:cNvSpPr>
          <p:nvPr>
            <p:ph type="sldNum" sz="quarter" idx="12"/>
          </p:nvPr>
        </p:nvSpPr>
        <p:spPr/>
        <p:txBody>
          <a:bodyPr/>
          <a:lstStyle/>
          <a:p>
            <a:fld id="{3C440089-1A7C-4C6F-A387-000C5D20A3FB}" type="slidenum">
              <a:rPr lang="en-IN" smtClean="0"/>
              <a:t>‹#›</a:t>
            </a:fld>
            <a:endParaRPr lang="en-IN"/>
          </a:p>
        </p:txBody>
      </p:sp>
    </p:spTree>
    <p:extLst>
      <p:ext uri="{BB962C8B-B14F-4D97-AF65-F5344CB8AC3E}">
        <p14:creationId xmlns:p14="http://schemas.microsoft.com/office/powerpoint/2010/main" val="3404178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67738A-B425-E639-F5D4-A61AA998CE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1375B43-C35F-D2BA-CAF8-233AB68F39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C5128E2-4DD5-2755-E84A-2689EAC884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BC543-0B01-4F9F-B038-992FD393F8BF}" type="datetimeFigureOut">
              <a:rPr lang="en-IN" smtClean="0"/>
              <a:t>17-03-2026</a:t>
            </a:fld>
            <a:endParaRPr lang="en-IN"/>
          </a:p>
        </p:txBody>
      </p:sp>
      <p:sp>
        <p:nvSpPr>
          <p:cNvPr id="5" name="Footer Placeholder 4">
            <a:extLst>
              <a:ext uri="{FF2B5EF4-FFF2-40B4-BE49-F238E27FC236}">
                <a16:creationId xmlns:a16="http://schemas.microsoft.com/office/drawing/2014/main" id="{70759009-6914-B5D5-6E52-DDBE54D228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15AC97F-FD87-DC5E-93C2-EF9D903AE3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440089-1A7C-4C6F-A387-000C5D20A3FB}" type="slidenum">
              <a:rPr lang="en-IN" smtClean="0"/>
              <a:t>‹#›</a:t>
            </a:fld>
            <a:endParaRPr lang="en-IN"/>
          </a:p>
        </p:txBody>
      </p:sp>
    </p:spTree>
    <p:extLst>
      <p:ext uri="{BB962C8B-B14F-4D97-AF65-F5344CB8AC3E}">
        <p14:creationId xmlns:p14="http://schemas.microsoft.com/office/powerpoint/2010/main" val="3769945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Blood" TargetMode="External"/><Relationship Id="rId13" Type="http://schemas.openxmlformats.org/officeDocument/2006/relationships/hyperlink" Target="https://en.wikipedia.org/wiki/Radioallergosorbent_test" TargetMode="External"/><Relationship Id="rId3" Type="http://schemas.openxmlformats.org/officeDocument/2006/relationships/hyperlink" Target="https://en.wikipedia.org/wiki/Radioactive_tracer" TargetMode="External"/><Relationship Id="rId7" Type="http://schemas.openxmlformats.org/officeDocument/2006/relationships/hyperlink" Target="https://en.wikipedia.org/wiki/Hormone" TargetMode="External"/><Relationship Id="rId12" Type="http://schemas.openxmlformats.org/officeDocument/2006/relationships/hyperlink" Target="https://en.wikipedia.org/wiki/Immunoradiometric_assay" TargetMode="External"/><Relationship Id="rId2" Type="http://schemas.openxmlformats.org/officeDocument/2006/relationships/hyperlink" Target="https://en.wikipedia.org/wiki/Immunoassay" TargetMode="External"/><Relationship Id="rId1" Type="http://schemas.openxmlformats.org/officeDocument/2006/relationships/slideLayout" Target="../slideLayouts/slideLayout2.xml"/><Relationship Id="rId6" Type="http://schemas.openxmlformats.org/officeDocument/2006/relationships/hyperlink" Target="https://en.wikipedia.org/wiki/Antigen" TargetMode="External"/><Relationship Id="rId11" Type="http://schemas.openxmlformats.org/officeDocument/2006/relationships/hyperlink" Target="https://en.wikipedia.org/wiki/Specificity_(tests)" TargetMode="External"/><Relationship Id="rId5" Type="http://schemas.openxmlformats.org/officeDocument/2006/relationships/hyperlink" Target="https://en.wikipedia.org/wiki/In_vitro" TargetMode="External"/><Relationship Id="rId15" Type="http://schemas.openxmlformats.org/officeDocument/2006/relationships/hyperlink" Target="https://en.wikipedia.org/wiki/Allergy" TargetMode="External"/><Relationship Id="rId10" Type="http://schemas.openxmlformats.org/officeDocument/2006/relationships/hyperlink" Target="https://en.wikipedia.org/wiki/Sensitivity_(tests)" TargetMode="External"/><Relationship Id="rId4" Type="http://schemas.openxmlformats.org/officeDocument/2006/relationships/hyperlink" Target="https://en.wikipedia.org/wiki/Immune_complex" TargetMode="External"/><Relationship Id="rId9" Type="http://schemas.openxmlformats.org/officeDocument/2006/relationships/hyperlink" Target="https://en.wikipedia.org/wiki/Antibody" TargetMode="External"/><Relationship Id="rId14" Type="http://schemas.openxmlformats.org/officeDocument/2006/relationships/hyperlink" Target="https://en.wikipedia.org/wiki/Allerge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25840-DA97-7E0B-0FF3-5A134CFC6939}"/>
              </a:ext>
            </a:extLst>
          </p:cNvPr>
          <p:cNvSpPr>
            <a:spLocks noGrp="1"/>
          </p:cNvSpPr>
          <p:nvPr>
            <p:ph type="ctrTitle"/>
          </p:nvPr>
        </p:nvSpPr>
        <p:spPr>
          <a:xfrm>
            <a:off x="1524000" y="1474839"/>
            <a:ext cx="9144000" cy="2035124"/>
          </a:xfrm>
        </p:spPr>
        <p:txBody>
          <a:bodyPr/>
          <a:lstStyle/>
          <a:p>
            <a:r>
              <a:rPr lang="en-IN" dirty="0"/>
              <a:t>Radioimmunoassay (RIA)</a:t>
            </a:r>
            <a:br>
              <a:rPr lang="en-IN" dirty="0"/>
            </a:br>
            <a:endParaRPr lang="en-IN" dirty="0"/>
          </a:p>
        </p:txBody>
      </p:sp>
      <p:sp>
        <p:nvSpPr>
          <p:cNvPr id="3" name="Subtitle 2">
            <a:extLst>
              <a:ext uri="{FF2B5EF4-FFF2-40B4-BE49-F238E27FC236}">
                <a16:creationId xmlns:a16="http://schemas.microsoft.com/office/drawing/2014/main" id="{63E1EF1B-ADF1-F524-2AA3-EFE3E2795018}"/>
              </a:ext>
            </a:extLst>
          </p:cNvPr>
          <p:cNvSpPr>
            <a:spLocks noGrp="1"/>
          </p:cNvSpPr>
          <p:nvPr>
            <p:ph type="subTitle" idx="1"/>
          </p:nvPr>
        </p:nvSpPr>
        <p:spPr>
          <a:xfrm>
            <a:off x="6213986" y="3602038"/>
            <a:ext cx="4454013" cy="1655762"/>
          </a:xfrm>
        </p:spPr>
        <p:txBody>
          <a:bodyPr/>
          <a:lstStyle/>
          <a:p>
            <a:r>
              <a:rPr lang="en-IN" dirty="0"/>
              <a:t>Dr. Munish Rastogi </a:t>
            </a:r>
          </a:p>
          <a:p>
            <a:r>
              <a:rPr lang="en-IN" dirty="0"/>
              <a:t>Associate Professor &amp; Director </a:t>
            </a:r>
          </a:p>
          <a:p>
            <a:r>
              <a:rPr lang="en-IN" dirty="0"/>
              <a:t>SHS, CSJMU</a:t>
            </a:r>
          </a:p>
        </p:txBody>
      </p:sp>
    </p:spTree>
    <p:extLst>
      <p:ext uri="{BB962C8B-B14F-4D97-AF65-F5344CB8AC3E}">
        <p14:creationId xmlns:p14="http://schemas.microsoft.com/office/powerpoint/2010/main" val="350407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E2656-5E5B-063A-D0FD-64CBBF32A400}"/>
              </a:ext>
            </a:extLst>
          </p:cNvPr>
          <p:cNvSpPr>
            <a:spLocks noGrp="1"/>
          </p:cNvSpPr>
          <p:nvPr>
            <p:ph type="title"/>
          </p:nvPr>
        </p:nvSpPr>
        <p:spPr>
          <a:xfrm>
            <a:off x="838200" y="1"/>
            <a:ext cx="10515600" cy="1226857"/>
          </a:xfrm>
        </p:spPr>
        <p:txBody>
          <a:bodyPr/>
          <a:lstStyle/>
          <a:p>
            <a:r>
              <a:rPr lang="en-IN" b="1" dirty="0"/>
              <a:t>History</a:t>
            </a:r>
          </a:p>
        </p:txBody>
      </p:sp>
      <p:sp>
        <p:nvSpPr>
          <p:cNvPr id="4" name="Rectangle 1">
            <a:extLst>
              <a:ext uri="{FF2B5EF4-FFF2-40B4-BE49-F238E27FC236}">
                <a16:creationId xmlns:a16="http://schemas.microsoft.com/office/drawing/2014/main" id="{E86F6684-0696-BBFA-20EC-68B5EB911990}"/>
              </a:ext>
            </a:extLst>
          </p:cNvPr>
          <p:cNvSpPr>
            <a:spLocks noGrp="1" noChangeArrowheads="1"/>
          </p:cNvSpPr>
          <p:nvPr>
            <p:ph idx="1"/>
          </p:nvPr>
        </p:nvSpPr>
        <p:spPr bwMode="auto">
          <a:xfrm>
            <a:off x="956186" y="1189925"/>
            <a:ext cx="9564329" cy="4478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600" b="0" i="0" u="none" strike="noStrike" cap="none" normalizeH="0" baseline="0" dirty="0">
                <a:ln>
                  <a:noFill/>
                </a:ln>
                <a:solidFill>
                  <a:schemeClr val="tx1"/>
                </a:solidFill>
                <a:effectLst/>
                <a:latin typeface="Arial" panose="020B0604020202020204" pitchFamily="34" charset="0"/>
              </a:rPr>
              <a:t>The method </a:t>
            </a:r>
            <a:r>
              <a:rPr kumimoji="0" lang="en-US" altLang="en-US" sz="1600" b="1" i="0" u="none" strike="noStrike" cap="none" normalizeH="0" baseline="0" dirty="0">
                <a:ln>
                  <a:noFill/>
                </a:ln>
                <a:solidFill>
                  <a:schemeClr val="tx1"/>
                </a:solidFill>
                <a:effectLst/>
                <a:latin typeface="Arial" panose="020B0604020202020204" pitchFamily="34" charset="0"/>
              </a:rPr>
              <a:t>Radioimmunoassay (RIA)</a:t>
            </a:r>
            <a:r>
              <a:rPr kumimoji="0" lang="en-US" altLang="en-US" sz="1600" b="0" i="0" u="none" strike="noStrike" cap="none" normalizeH="0" baseline="0" dirty="0">
                <a:ln>
                  <a:noFill/>
                </a:ln>
                <a:solidFill>
                  <a:schemeClr val="tx1"/>
                </a:solidFill>
                <a:effectLst/>
                <a:latin typeface="Arial" panose="020B0604020202020204" pitchFamily="34" charset="0"/>
              </a:rPr>
              <a:t> was developed by Solomon Berson and Rosalyn Sussman Yalow.</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600" b="0" i="0" u="none" strike="noStrike" cap="none" normalizeH="0" baseline="0" dirty="0">
                <a:ln>
                  <a:noFill/>
                </a:ln>
                <a:solidFill>
                  <a:schemeClr val="tx1"/>
                </a:solidFill>
                <a:effectLst/>
                <a:latin typeface="Arial" panose="020B0604020202020204" pitchFamily="34" charset="0"/>
              </a:rPr>
              <a:t>It was developed at the Veterans Administration Hospital, located in Bronx.</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600" b="0" i="0" u="none" strike="noStrike" cap="none" normalizeH="0" baseline="0" dirty="0">
                <a:ln>
                  <a:noFill/>
                </a:ln>
                <a:solidFill>
                  <a:schemeClr val="tx1"/>
                </a:solidFill>
                <a:effectLst/>
                <a:latin typeface="Arial" panose="020B0604020202020204" pitchFamily="34" charset="0"/>
              </a:rPr>
              <a:t>This method was considered a </a:t>
            </a:r>
            <a:r>
              <a:rPr kumimoji="0" lang="en-US" altLang="en-US" sz="1600" b="1" i="0" u="none" strike="noStrike" cap="none" normalizeH="0" baseline="0" dirty="0">
                <a:ln>
                  <a:noFill/>
                </a:ln>
                <a:solidFill>
                  <a:schemeClr val="tx1"/>
                </a:solidFill>
                <a:effectLst/>
                <a:latin typeface="Arial" panose="020B0604020202020204" pitchFamily="34" charset="0"/>
              </a:rPr>
              <a:t>revolutionary advancement in medical science</a:t>
            </a:r>
            <a:r>
              <a:rPr kumimoji="0" lang="en-US" altLang="en-US" sz="1600" b="0" i="0" u="none" strike="noStrike" cap="none" normalizeH="0" baseline="0" dirty="0">
                <a:ln>
                  <a:noFill/>
                </a:ln>
                <a:solidFill>
                  <a:schemeClr val="tx1"/>
                </a:solidFill>
                <a:effectLst/>
                <a:latin typeface="Arial" panose="020B0604020202020204" pitchFamily="34" charset="0"/>
              </a:rPr>
              <a:t>.</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600" b="0" i="0" u="none" strike="noStrike" cap="none" normalizeH="0" baseline="0" dirty="0">
                <a:ln>
                  <a:noFill/>
                </a:ln>
                <a:solidFill>
                  <a:schemeClr val="tx1"/>
                </a:solidFill>
                <a:effectLst/>
                <a:latin typeface="Arial" panose="020B0604020202020204" pitchFamily="34" charset="0"/>
              </a:rPr>
              <a:t>Rosalyn Sussman Yalow was awarded the Nobel Prize in Physiology or Medicine in 1977 for this discovery.</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600" b="0" i="0" u="none" strike="noStrike" cap="none" normalizeH="0" baseline="0" dirty="0">
                <a:ln>
                  <a:noFill/>
                </a:ln>
                <a:solidFill>
                  <a:schemeClr val="tx1"/>
                </a:solidFill>
                <a:effectLst/>
                <a:latin typeface="Arial" panose="020B0604020202020204" pitchFamily="34" charset="0"/>
              </a:rPr>
              <a:t>She became the </a:t>
            </a:r>
            <a:r>
              <a:rPr kumimoji="0" lang="en-US" altLang="en-US" sz="1600" b="1" i="0" u="none" strike="noStrike" cap="none" normalizeH="0" baseline="0" dirty="0">
                <a:ln>
                  <a:noFill/>
                </a:ln>
                <a:solidFill>
                  <a:schemeClr val="tx1"/>
                </a:solidFill>
                <a:effectLst/>
                <a:latin typeface="Arial" panose="020B0604020202020204" pitchFamily="34" charset="0"/>
              </a:rPr>
              <a:t>second woman ever to receive this Nobel Prize</a:t>
            </a:r>
            <a:r>
              <a:rPr kumimoji="0" lang="en-US" altLang="en-US" sz="1600" b="0" i="0" u="none" strike="noStrike" cap="none" normalizeH="0" baseline="0" dirty="0">
                <a:ln>
                  <a:noFill/>
                </a:ln>
                <a:solidFill>
                  <a:schemeClr val="tx1"/>
                </a:solidFill>
                <a:effectLst/>
                <a:latin typeface="Arial" panose="020B0604020202020204" pitchFamily="34" charset="0"/>
              </a:rPr>
              <a:t>.</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600" b="0" i="0" u="none" strike="noStrike" cap="none" normalizeH="0" baseline="0" dirty="0">
                <a:ln>
                  <a:noFill/>
                </a:ln>
                <a:solidFill>
                  <a:schemeClr val="tx1"/>
                </a:solidFill>
                <a:effectLst/>
                <a:latin typeface="Arial" panose="020B0604020202020204" pitchFamily="34" charset="0"/>
              </a:rPr>
              <a:t>In her Nobel acceptance speech, she stated:</a:t>
            </a:r>
            <a:br>
              <a:rPr kumimoji="0" lang="en-US" altLang="en-US" sz="1600" b="0" i="0" u="none" strike="noStrike" cap="none" normalizeH="0" baseline="0" dirty="0">
                <a:ln>
                  <a:noFill/>
                </a:ln>
                <a:solidFill>
                  <a:schemeClr val="tx1"/>
                </a:solidFill>
                <a:effectLst/>
                <a:latin typeface="Arial" panose="020B0604020202020204" pitchFamily="34" charset="0"/>
              </a:rPr>
            </a:br>
            <a:r>
              <a:rPr kumimoji="0" lang="en-US" altLang="en-US" sz="1600" b="0" i="1" u="none" strike="noStrike" cap="none" normalizeH="0" baseline="0" dirty="0">
                <a:ln>
                  <a:noFill/>
                </a:ln>
                <a:solidFill>
                  <a:schemeClr val="tx1"/>
                </a:solidFill>
                <a:effectLst/>
                <a:latin typeface="Arial" panose="020B0604020202020204" pitchFamily="34" charset="0"/>
              </a:rPr>
              <a:t>"The world cannot afford the loss of the talents of half its people if we are to solve the many problems which beset us.</a:t>
            </a:r>
            <a:r>
              <a:rPr lang="en-US" altLang="en-US" sz="1600" i="1" dirty="0">
                <a:latin typeface="Arial" panose="020B0604020202020204" pitchFamily="34" charset="0"/>
              </a:rPr>
              <a:t>”</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lang="en-US" sz="1600" dirty="0"/>
              <a:t>She shared the Nobel Prize with:</a:t>
            </a:r>
          </a:p>
          <a:p>
            <a:pPr algn="just">
              <a:lnSpc>
                <a:spcPct val="100000"/>
              </a:lnSpc>
            </a:pPr>
            <a:r>
              <a:rPr lang="en-US" sz="1600" dirty="0"/>
              <a:t>Roger Guillemin</a:t>
            </a:r>
          </a:p>
          <a:p>
            <a:pPr algn="just">
              <a:lnSpc>
                <a:spcPct val="100000"/>
              </a:lnSpc>
            </a:pPr>
            <a:r>
              <a:rPr lang="en-US" sz="1600" dirty="0"/>
              <a:t>Andrew Schally</a:t>
            </a:r>
          </a:p>
          <a:p>
            <a:pPr marL="0" indent="0" algn="just">
              <a:lnSpc>
                <a:spcPct val="100000"/>
              </a:lnSpc>
              <a:buNone/>
            </a:pPr>
            <a:r>
              <a:rPr lang="en-US" sz="1600" dirty="0"/>
              <a:t>8.  Their award was based on their research on </a:t>
            </a:r>
            <a:r>
              <a:rPr lang="en-US" sz="1600" b="1" dirty="0"/>
              <a:t>peptide hormone production in the brain</a:t>
            </a:r>
            <a:r>
              <a:rPr lang="en-US" sz="1600" dirty="0"/>
              <a:t>.</a:t>
            </a:r>
          </a:p>
          <a:p>
            <a:pPr marL="0" marR="0" lvl="0" indent="0" algn="just" defTabSz="914400" rtl="0" eaLnBrk="0" fontAlgn="base" latinLnBrk="0" hangingPunct="0">
              <a:lnSpc>
                <a:spcPct val="100000"/>
              </a:lnSpc>
              <a:spcBef>
                <a:spcPct val="0"/>
              </a:spcBef>
              <a:spcAft>
                <a:spcPct val="0"/>
              </a:spcAft>
              <a:buClrTx/>
              <a:buSzTx/>
              <a:buFontTx/>
              <a:buChar char="•"/>
              <a:tabLst/>
            </a:pPr>
            <a:endParaRPr lang="en-US" altLang="en-US" sz="1800" i="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1"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42134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CBEC3-8CA1-0ED2-C76B-893C33BD2C38}"/>
              </a:ext>
            </a:extLst>
          </p:cNvPr>
          <p:cNvSpPr>
            <a:spLocks noGrp="1"/>
          </p:cNvSpPr>
          <p:nvPr>
            <p:ph type="title"/>
          </p:nvPr>
        </p:nvSpPr>
        <p:spPr/>
        <p:txBody>
          <a:bodyPr/>
          <a:lstStyle/>
          <a:p>
            <a:r>
              <a:rPr lang="en-IN" b="1" dirty="0"/>
              <a:t>Introduction</a:t>
            </a:r>
          </a:p>
        </p:txBody>
      </p:sp>
      <p:sp>
        <p:nvSpPr>
          <p:cNvPr id="3" name="Content Placeholder 2">
            <a:extLst>
              <a:ext uri="{FF2B5EF4-FFF2-40B4-BE49-F238E27FC236}">
                <a16:creationId xmlns:a16="http://schemas.microsoft.com/office/drawing/2014/main" id="{7D179975-7DB6-580F-B198-571F4801CA26}"/>
              </a:ext>
            </a:extLst>
          </p:cNvPr>
          <p:cNvSpPr>
            <a:spLocks noGrp="1"/>
          </p:cNvSpPr>
          <p:nvPr>
            <p:ph idx="1"/>
          </p:nvPr>
        </p:nvSpPr>
        <p:spPr>
          <a:xfrm>
            <a:off x="838200" y="1825625"/>
            <a:ext cx="9426677" cy="4351338"/>
          </a:xfrm>
        </p:spPr>
        <p:txBody>
          <a:bodyPr>
            <a:normAutofit lnSpcReduction="10000"/>
          </a:bodyPr>
          <a:lstStyle/>
          <a:p>
            <a:pPr algn="just">
              <a:lnSpc>
                <a:spcPct val="100000"/>
              </a:lnSpc>
            </a:pPr>
            <a:r>
              <a:rPr lang="en-US" sz="1800" dirty="0"/>
              <a:t>A </a:t>
            </a:r>
            <a:r>
              <a:rPr lang="en-US" sz="1800" b="1" dirty="0"/>
              <a:t>radioimmunoassay</a:t>
            </a:r>
            <a:r>
              <a:rPr lang="en-US" sz="1800" dirty="0"/>
              <a:t> (</a:t>
            </a:r>
            <a:r>
              <a:rPr lang="en-US" sz="1800" b="1" dirty="0"/>
              <a:t>RIA</a:t>
            </a:r>
            <a:r>
              <a:rPr lang="en-US" sz="1800" dirty="0"/>
              <a:t>) is an </a:t>
            </a:r>
            <a:r>
              <a:rPr lang="en-US" sz="1800" dirty="0">
                <a:hlinkClick r:id="rId2" tooltip="Immunoassay">
                  <a:extLst>
                    <a:ext uri="{A12FA001-AC4F-418D-AE19-62706E023703}">
                      <ahyp:hlinkClr xmlns:ahyp="http://schemas.microsoft.com/office/drawing/2018/hyperlinkcolor" val="tx"/>
                    </a:ext>
                  </a:extLst>
                </a:hlinkClick>
              </a:rPr>
              <a:t>immunoassay</a:t>
            </a:r>
            <a:r>
              <a:rPr lang="en-US" sz="1800" dirty="0"/>
              <a:t> that uses </a:t>
            </a:r>
            <a:r>
              <a:rPr lang="en-US" sz="1800" dirty="0">
                <a:hlinkClick r:id="rId3" tooltip="Radioactive tracer">
                  <a:extLst>
                    <a:ext uri="{A12FA001-AC4F-418D-AE19-62706E023703}">
                      <ahyp:hlinkClr xmlns:ahyp="http://schemas.microsoft.com/office/drawing/2018/hyperlinkcolor" val="tx"/>
                    </a:ext>
                  </a:extLst>
                </a:hlinkClick>
              </a:rPr>
              <a:t>radiolabeled</a:t>
            </a:r>
            <a:r>
              <a:rPr lang="en-US" sz="1800" dirty="0"/>
              <a:t> molecules in a stepwise formation of </a:t>
            </a:r>
            <a:r>
              <a:rPr lang="en-US" sz="1800" dirty="0">
                <a:hlinkClick r:id="rId4" tooltip="Immune complex">
                  <a:extLst>
                    <a:ext uri="{A12FA001-AC4F-418D-AE19-62706E023703}">
                      <ahyp:hlinkClr xmlns:ahyp="http://schemas.microsoft.com/office/drawing/2018/hyperlinkcolor" val="tx"/>
                    </a:ext>
                  </a:extLst>
                </a:hlinkClick>
              </a:rPr>
              <a:t>immune complexes</a:t>
            </a:r>
            <a:r>
              <a:rPr lang="en-US" sz="1800" dirty="0"/>
              <a:t>.</a:t>
            </a:r>
          </a:p>
          <a:p>
            <a:pPr algn="just">
              <a:lnSpc>
                <a:spcPct val="100000"/>
              </a:lnSpc>
            </a:pPr>
            <a:r>
              <a:rPr lang="en-US" sz="1800" dirty="0"/>
              <a:t> A RIA is a very sensitive </a:t>
            </a:r>
            <a:r>
              <a:rPr lang="en-US" sz="1800" dirty="0">
                <a:hlinkClick r:id="rId5" tooltip="In vitro">
                  <a:extLst>
                    <a:ext uri="{A12FA001-AC4F-418D-AE19-62706E023703}">
                      <ahyp:hlinkClr xmlns:ahyp="http://schemas.microsoft.com/office/drawing/2018/hyperlinkcolor" val="tx"/>
                    </a:ext>
                  </a:extLst>
                </a:hlinkClick>
              </a:rPr>
              <a:t>in vitro</a:t>
            </a:r>
            <a:r>
              <a:rPr lang="en-US" sz="1800" dirty="0"/>
              <a:t> assay technique used to measure concentrations of substances, usually measuring </a:t>
            </a:r>
            <a:r>
              <a:rPr lang="en-US" sz="1800" dirty="0">
                <a:hlinkClick r:id="rId6" tooltip="Antigen">
                  <a:extLst>
                    <a:ext uri="{A12FA001-AC4F-418D-AE19-62706E023703}">
                      <ahyp:hlinkClr xmlns:ahyp="http://schemas.microsoft.com/office/drawing/2018/hyperlinkcolor" val="tx"/>
                    </a:ext>
                  </a:extLst>
                </a:hlinkClick>
              </a:rPr>
              <a:t>antigen</a:t>
            </a:r>
            <a:r>
              <a:rPr lang="en-US" sz="1800" dirty="0"/>
              <a:t> concentrations (for example, </a:t>
            </a:r>
            <a:r>
              <a:rPr lang="en-US" sz="1800" dirty="0">
                <a:hlinkClick r:id="rId7" tooltip="Hormone">
                  <a:extLst>
                    <a:ext uri="{A12FA001-AC4F-418D-AE19-62706E023703}">
                      <ahyp:hlinkClr xmlns:ahyp="http://schemas.microsoft.com/office/drawing/2018/hyperlinkcolor" val="tx"/>
                    </a:ext>
                  </a:extLst>
                </a:hlinkClick>
              </a:rPr>
              <a:t>hormone</a:t>
            </a:r>
            <a:r>
              <a:rPr lang="en-US" sz="1800" dirty="0"/>
              <a:t> levels in </a:t>
            </a:r>
            <a:r>
              <a:rPr lang="en-US" sz="1800" dirty="0">
                <a:hlinkClick r:id="rId8" tooltip="Blood">
                  <a:extLst>
                    <a:ext uri="{A12FA001-AC4F-418D-AE19-62706E023703}">
                      <ahyp:hlinkClr xmlns:ahyp="http://schemas.microsoft.com/office/drawing/2018/hyperlinkcolor" val="tx"/>
                    </a:ext>
                  </a:extLst>
                </a:hlinkClick>
              </a:rPr>
              <a:t>blood</a:t>
            </a:r>
            <a:r>
              <a:rPr lang="en-US" sz="1800" dirty="0"/>
              <a:t>) by use of </a:t>
            </a:r>
            <a:r>
              <a:rPr lang="en-US" sz="1800" dirty="0">
                <a:hlinkClick r:id="rId9" tooltip="Antibody">
                  <a:extLst>
                    <a:ext uri="{A12FA001-AC4F-418D-AE19-62706E023703}">
                      <ahyp:hlinkClr xmlns:ahyp="http://schemas.microsoft.com/office/drawing/2018/hyperlinkcolor" val="tx"/>
                    </a:ext>
                  </a:extLst>
                </a:hlinkClick>
              </a:rPr>
              <a:t>antibodies</a:t>
            </a:r>
            <a:r>
              <a:rPr lang="en-US" sz="1800" dirty="0"/>
              <a:t>.</a:t>
            </a:r>
          </a:p>
          <a:p>
            <a:pPr algn="just">
              <a:lnSpc>
                <a:spcPct val="100000"/>
              </a:lnSpc>
            </a:pPr>
            <a:r>
              <a:rPr lang="en-US" sz="1800" dirty="0"/>
              <a:t>The RIA technique is extremely </a:t>
            </a:r>
            <a:r>
              <a:rPr lang="en-US" sz="1800" dirty="0">
                <a:hlinkClick r:id="rId10" tooltip="Sensitivity (tests)">
                  <a:extLst>
                    <a:ext uri="{A12FA001-AC4F-418D-AE19-62706E023703}">
                      <ahyp:hlinkClr xmlns:ahyp="http://schemas.microsoft.com/office/drawing/2018/hyperlinkcolor" val="tx"/>
                    </a:ext>
                  </a:extLst>
                </a:hlinkClick>
              </a:rPr>
              <a:t>sensitive</a:t>
            </a:r>
            <a:r>
              <a:rPr lang="en-US" sz="1800" dirty="0"/>
              <a:t> and extremely </a:t>
            </a:r>
            <a:r>
              <a:rPr lang="en-US" sz="1800" dirty="0">
                <a:hlinkClick r:id="rId11" tooltip="Specificity (tests)">
                  <a:extLst>
                    <a:ext uri="{A12FA001-AC4F-418D-AE19-62706E023703}">
                      <ahyp:hlinkClr xmlns:ahyp="http://schemas.microsoft.com/office/drawing/2018/hyperlinkcolor" val="tx"/>
                    </a:ext>
                  </a:extLst>
                </a:hlinkClick>
              </a:rPr>
              <a:t>specific</a:t>
            </a:r>
            <a:r>
              <a:rPr lang="en-US" sz="1800" dirty="0"/>
              <a:t>, and although it requires specialized equipment, it remains among the least expensive methods to perform such measurements.</a:t>
            </a:r>
          </a:p>
          <a:p>
            <a:pPr algn="just">
              <a:lnSpc>
                <a:spcPct val="100000"/>
              </a:lnSpc>
            </a:pPr>
            <a:r>
              <a:rPr lang="en-US" sz="1800" dirty="0"/>
              <a:t>It requires special precautions and licensing, since radioactive substances are used.</a:t>
            </a:r>
          </a:p>
          <a:p>
            <a:pPr algn="just">
              <a:lnSpc>
                <a:spcPct val="100000"/>
              </a:lnSpc>
            </a:pPr>
            <a:r>
              <a:rPr lang="en-US" sz="1800" dirty="0"/>
              <a:t>In contrast, an </a:t>
            </a:r>
            <a:r>
              <a:rPr lang="en-US" sz="1800" dirty="0">
                <a:hlinkClick r:id="rId12" tooltip="Immunoradiometric assay">
                  <a:extLst>
                    <a:ext uri="{A12FA001-AC4F-418D-AE19-62706E023703}">
                      <ahyp:hlinkClr xmlns:ahyp="http://schemas.microsoft.com/office/drawing/2018/hyperlinkcolor" val="tx"/>
                    </a:ext>
                  </a:extLst>
                </a:hlinkClick>
              </a:rPr>
              <a:t>immunoradiometric assay</a:t>
            </a:r>
            <a:r>
              <a:rPr lang="en-US" sz="1800" dirty="0"/>
              <a:t> (IRMA) is an immunoassay that uses radiolabeled molecules but in an immediate rather than stepwise way.</a:t>
            </a:r>
          </a:p>
          <a:p>
            <a:pPr algn="just">
              <a:lnSpc>
                <a:spcPct val="100000"/>
              </a:lnSpc>
            </a:pPr>
            <a:r>
              <a:rPr lang="en-US" sz="1800" dirty="0"/>
              <a:t>A </a:t>
            </a:r>
            <a:r>
              <a:rPr lang="en-US" sz="1800" dirty="0" err="1">
                <a:hlinkClick r:id="rId13" tooltip="Radioallergosorbent test">
                  <a:extLst>
                    <a:ext uri="{A12FA001-AC4F-418D-AE19-62706E023703}">
                      <ahyp:hlinkClr xmlns:ahyp="http://schemas.microsoft.com/office/drawing/2018/hyperlinkcolor" val="tx"/>
                    </a:ext>
                  </a:extLst>
                </a:hlinkClick>
              </a:rPr>
              <a:t>radioallergosorbent</a:t>
            </a:r>
            <a:r>
              <a:rPr lang="en-US" sz="1800" dirty="0">
                <a:hlinkClick r:id="rId13" tooltip="Radioallergosorbent test">
                  <a:extLst>
                    <a:ext uri="{A12FA001-AC4F-418D-AE19-62706E023703}">
                      <ahyp:hlinkClr xmlns:ahyp="http://schemas.microsoft.com/office/drawing/2018/hyperlinkcolor" val="tx"/>
                    </a:ext>
                  </a:extLst>
                </a:hlinkClick>
              </a:rPr>
              <a:t> test</a:t>
            </a:r>
            <a:r>
              <a:rPr lang="en-US" sz="1800" dirty="0"/>
              <a:t> (RAST) is an example of radioimmunoassay.</a:t>
            </a:r>
          </a:p>
          <a:p>
            <a:pPr algn="just">
              <a:lnSpc>
                <a:spcPct val="100000"/>
              </a:lnSpc>
            </a:pPr>
            <a:r>
              <a:rPr lang="en-US" sz="1800" dirty="0"/>
              <a:t> It is used to detect the causative </a:t>
            </a:r>
            <a:r>
              <a:rPr lang="en-US" sz="1800" dirty="0">
                <a:hlinkClick r:id="rId14" tooltip="Allergen">
                  <a:extLst>
                    <a:ext uri="{A12FA001-AC4F-418D-AE19-62706E023703}">
                      <ahyp:hlinkClr xmlns:ahyp="http://schemas.microsoft.com/office/drawing/2018/hyperlinkcolor" val="tx"/>
                    </a:ext>
                  </a:extLst>
                </a:hlinkClick>
              </a:rPr>
              <a:t>allergen</a:t>
            </a:r>
            <a:r>
              <a:rPr lang="en-US" sz="1800" dirty="0"/>
              <a:t> for an </a:t>
            </a:r>
            <a:r>
              <a:rPr lang="en-US" sz="1800" dirty="0">
                <a:hlinkClick r:id="rId15" tooltip="Allergy">
                  <a:extLst>
                    <a:ext uri="{A12FA001-AC4F-418D-AE19-62706E023703}">
                      <ahyp:hlinkClr xmlns:ahyp="http://schemas.microsoft.com/office/drawing/2018/hyperlinkcolor" val="tx"/>
                    </a:ext>
                  </a:extLst>
                </a:hlinkClick>
              </a:rPr>
              <a:t>allergy</a:t>
            </a:r>
            <a:r>
              <a:rPr lang="en-US" sz="1800" dirty="0"/>
              <a:t>.</a:t>
            </a:r>
            <a:endParaRPr lang="en-IN" sz="1800" dirty="0"/>
          </a:p>
          <a:p>
            <a:endParaRPr lang="en-US" sz="1800" dirty="0"/>
          </a:p>
          <a:p>
            <a:endParaRPr lang="en-IN" dirty="0"/>
          </a:p>
        </p:txBody>
      </p:sp>
    </p:spTree>
    <p:extLst>
      <p:ext uri="{BB962C8B-B14F-4D97-AF65-F5344CB8AC3E}">
        <p14:creationId xmlns:p14="http://schemas.microsoft.com/office/powerpoint/2010/main" val="1781995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0D652-418A-1062-06A6-47AFD304F5EC}"/>
              </a:ext>
            </a:extLst>
          </p:cNvPr>
          <p:cNvSpPr>
            <a:spLocks noGrp="1"/>
          </p:cNvSpPr>
          <p:nvPr>
            <p:ph type="title"/>
          </p:nvPr>
        </p:nvSpPr>
        <p:spPr/>
        <p:txBody>
          <a:bodyPr/>
          <a:lstStyle/>
          <a:p>
            <a:r>
              <a:rPr lang="en-IN" b="1" dirty="0"/>
              <a:t>Principle</a:t>
            </a:r>
          </a:p>
        </p:txBody>
      </p:sp>
      <p:sp>
        <p:nvSpPr>
          <p:cNvPr id="3" name="Content Placeholder 2">
            <a:extLst>
              <a:ext uri="{FF2B5EF4-FFF2-40B4-BE49-F238E27FC236}">
                <a16:creationId xmlns:a16="http://schemas.microsoft.com/office/drawing/2014/main" id="{8070E33F-07A3-F570-96D9-6DE509412C2A}"/>
              </a:ext>
            </a:extLst>
          </p:cNvPr>
          <p:cNvSpPr>
            <a:spLocks noGrp="1"/>
          </p:cNvSpPr>
          <p:nvPr>
            <p:ph idx="1"/>
          </p:nvPr>
        </p:nvSpPr>
        <p:spPr>
          <a:xfrm>
            <a:off x="838200" y="1825625"/>
            <a:ext cx="9937955" cy="4351338"/>
          </a:xfrm>
        </p:spPr>
        <p:txBody>
          <a:bodyPr>
            <a:normAutofit/>
          </a:bodyPr>
          <a:lstStyle/>
          <a:p>
            <a:pPr marL="0" indent="0" algn="just">
              <a:lnSpc>
                <a:spcPct val="150000"/>
              </a:lnSpc>
              <a:buNone/>
            </a:pPr>
            <a:r>
              <a:rPr lang="en-US" sz="2000" dirty="0"/>
              <a:t>Antigens and antibodies bind specifically to form the Ag-Ab complex. The antigen can be labeled or conjugated with radioisotopes. The unlabeled antigens from the sample compete with radiolabeled antigens to bind on paratopes of specific antibodies. The unlabeled antigens replace labeled antigens that are already linked with the antibodies. The unlabeled antigens when bind with antibodies, increases the amount of free radiolabeled antigens in the solution. Hence the concentration of free labeled antigens is directly proportional to the bound unlabeled antigens.</a:t>
            </a:r>
            <a:endParaRPr lang="en-IN" sz="2000" dirty="0"/>
          </a:p>
        </p:txBody>
      </p:sp>
    </p:spTree>
    <p:extLst>
      <p:ext uri="{BB962C8B-B14F-4D97-AF65-F5344CB8AC3E}">
        <p14:creationId xmlns:p14="http://schemas.microsoft.com/office/powerpoint/2010/main" val="1893773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D9D70-20C7-1EA8-AD84-7B3C70E6EC34}"/>
              </a:ext>
            </a:extLst>
          </p:cNvPr>
          <p:cNvSpPr>
            <a:spLocks noGrp="1"/>
          </p:cNvSpPr>
          <p:nvPr>
            <p:ph type="title"/>
          </p:nvPr>
        </p:nvSpPr>
        <p:spPr/>
        <p:txBody>
          <a:bodyPr/>
          <a:lstStyle/>
          <a:p>
            <a:r>
              <a:rPr lang="en-IN" b="1" dirty="0"/>
              <a:t>Radioimmunoassay (RIA)</a:t>
            </a:r>
            <a:r>
              <a:rPr lang="en-IN" dirty="0"/>
              <a:t> </a:t>
            </a:r>
            <a:r>
              <a:rPr lang="en-IN" b="1" dirty="0"/>
              <a:t>Procedure</a:t>
            </a:r>
            <a:br>
              <a:rPr lang="en-IN" dirty="0"/>
            </a:br>
            <a:endParaRPr lang="en-IN" dirty="0"/>
          </a:p>
        </p:txBody>
      </p:sp>
      <p:sp>
        <p:nvSpPr>
          <p:cNvPr id="3" name="Content Placeholder 2">
            <a:extLst>
              <a:ext uri="{FF2B5EF4-FFF2-40B4-BE49-F238E27FC236}">
                <a16:creationId xmlns:a16="http://schemas.microsoft.com/office/drawing/2014/main" id="{8278D527-93B4-D4CE-DD43-809C45952C3B}"/>
              </a:ext>
            </a:extLst>
          </p:cNvPr>
          <p:cNvSpPr>
            <a:spLocks noGrp="1"/>
          </p:cNvSpPr>
          <p:nvPr>
            <p:ph idx="1"/>
          </p:nvPr>
        </p:nvSpPr>
        <p:spPr>
          <a:xfrm>
            <a:off x="838200" y="1825625"/>
            <a:ext cx="10134600" cy="4351338"/>
          </a:xfrm>
        </p:spPr>
        <p:txBody>
          <a:bodyPr>
            <a:normAutofit fontScale="77500" lnSpcReduction="20000"/>
          </a:bodyPr>
          <a:lstStyle/>
          <a:p>
            <a:pPr marL="514350" indent="-514350">
              <a:lnSpc>
                <a:spcPct val="170000"/>
              </a:lnSpc>
              <a:buFont typeface="+mj-lt"/>
              <a:buAutoNum type="arabicPeriod"/>
            </a:pPr>
            <a:r>
              <a:rPr lang="en-US" sz="2200" dirty="0"/>
              <a:t>Specific antibodies of known concentration are fixed in the </a:t>
            </a:r>
            <a:r>
              <a:rPr lang="en-US" sz="2200" dirty="0" err="1"/>
              <a:t>microtitre</a:t>
            </a:r>
            <a:r>
              <a:rPr lang="en-US" sz="2200" dirty="0"/>
              <a:t> well.</a:t>
            </a:r>
          </a:p>
          <a:p>
            <a:pPr marL="514350" indent="-514350">
              <a:lnSpc>
                <a:spcPct val="170000"/>
              </a:lnSpc>
              <a:buFont typeface="+mj-lt"/>
              <a:buAutoNum type="arabicPeriod"/>
            </a:pPr>
            <a:r>
              <a:rPr lang="en-US" sz="2200" dirty="0"/>
              <a:t>A known amount of hot antigens is then added to the well</a:t>
            </a:r>
          </a:p>
          <a:p>
            <a:pPr marL="514350" indent="-514350">
              <a:lnSpc>
                <a:spcPct val="170000"/>
              </a:lnSpc>
              <a:buFont typeface="+mj-lt"/>
              <a:buAutoNum type="arabicPeriod"/>
            </a:pPr>
            <a:r>
              <a:rPr lang="en-US" sz="2200" dirty="0"/>
              <a:t>Washed carefully to remove any unbound antigens</a:t>
            </a:r>
          </a:p>
          <a:p>
            <a:pPr marL="514350" indent="-514350">
              <a:lnSpc>
                <a:spcPct val="170000"/>
              </a:lnSpc>
              <a:buFont typeface="+mj-lt"/>
              <a:buAutoNum type="arabicPeriod"/>
            </a:pPr>
            <a:r>
              <a:rPr lang="en-US" sz="2200" dirty="0"/>
              <a:t>At this point, the radioactivity of the well will be maximum.</a:t>
            </a:r>
          </a:p>
          <a:p>
            <a:pPr marL="514350" indent="-514350">
              <a:lnSpc>
                <a:spcPct val="170000"/>
              </a:lnSpc>
              <a:buFont typeface="+mj-lt"/>
              <a:buAutoNum type="arabicPeriod"/>
            </a:pPr>
            <a:r>
              <a:rPr lang="en-US" sz="2200" dirty="0"/>
              <a:t>Unlabeled antigens are then added to the well </a:t>
            </a:r>
          </a:p>
          <a:p>
            <a:pPr marL="514350" indent="-514350">
              <a:lnSpc>
                <a:spcPct val="170000"/>
              </a:lnSpc>
              <a:buFont typeface="+mj-lt"/>
              <a:buAutoNum type="arabicPeriod"/>
            </a:pPr>
            <a:r>
              <a:rPr lang="en-US" sz="2200" dirty="0"/>
              <a:t>The unlabeled antigens will bind to the antibodies and there will be free labeled antigens in the well.</a:t>
            </a:r>
          </a:p>
          <a:p>
            <a:pPr marL="514350" indent="-514350">
              <a:lnSpc>
                <a:spcPct val="170000"/>
              </a:lnSpc>
              <a:buFont typeface="+mj-lt"/>
              <a:buAutoNum type="arabicPeriod"/>
            </a:pPr>
            <a:r>
              <a:rPr lang="en-US" sz="2200" dirty="0"/>
              <a:t>Again washed carefully to remove the free labeled antigens.</a:t>
            </a:r>
          </a:p>
          <a:p>
            <a:pPr marL="514350" indent="-514350">
              <a:lnSpc>
                <a:spcPct val="170000"/>
              </a:lnSpc>
              <a:buFont typeface="+mj-lt"/>
              <a:buAutoNum type="arabicPeriod"/>
            </a:pPr>
            <a:r>
              <a:rPr lang="en-US" sz="2200" dirty="0"/>
              <a:t>Radioactivity of wells is then measured by gamma-counter</a:t>
            </a:r>
            <a:r>
              <a:rPr lang="en-US" dirty="0"/>
              <a:t>.</a:t>
            </a:r>
          </a:p>
          <a:p>
            <a:endParaRPr lang="en-IN" dirty="0"/>
          </a:p>
        </p:txBody>
      </p:sp>
    </p:spTree>
    <p:extLst>
      <p:ext uri="{BB962C8B-B14F-4D97-AF65-F5344CB8AC3E}">
        <p14:creationId xmlns:p14="http://schemas.microsoft.com/office/powerpoint/2010/main" val="3451112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6693FDE-F6A7-9C8D-2DE1-6D450ADB20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1486" y="865239"/>
            <a:ext cx="9641145" cy="4955458"/>
          </a:xfrm>
          <a:prstGeom prst="rect">
            <a:avLst/>
          </a:prstGeom>
        </p:spPr>
      </p:pic>
    </p:spTree>
    <p:extLst>
      <p:ext uri="{BB962C8B-B14F-4D97-AF65-F5344CB8AC3E}">
        <p14:creationId xmlns:p14="http://schemas.microsoft.com/office/powerpoint/2010/main" val="3609670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EC680-6B1F-B208-69A8-70F7A424C856}"/>
              </a:ext>
            </a:extLst>
          </p:cNvPr>
          <p:cNvSpPr>
            <a:spLocks noGrp="1"/>
          </p:cNvSpPr>
          <p:nvPr>
            <p:ph type="title"/>
          </p:nvPr>
        </p:nvSpPr>
        <p:spPr>
          <a:xfrm>
            <a:off x="749710" y="1210699"/>
            <a:ext cx="10515600" cy="1325563"/>
          </a:xfrm>
        </p:spPr>
        <p:txBody>
          <a:bodyPr/>
          <a:lstStyle/>
          <a:p>
            <a:r>
              <a:rPr lang="en-IN" dirty="0"/>
              <a:t> </a:t>
            </a:r>
            <a:r>
              <a:rPr lang="en-IN" b="1" dirty="0"/>
              <a:t>Applications</a:t>
            </a:r>
            <a:br>
              <a:rPr lang="en-IN" dirty="0"/>
            </a:br>
            <a:endParaRPr lang="en-IN" dirty="0"/>
          </a:p>
        </p:txBody>
      </p:sp>
      <p:sp>
        <p:nvSpPr>
          <p:cNvPr id="3" name="Content Placeholder 2">
            <a:extLst>
              <a:ext uri="{FF2B5EF4-FFF2-40B4-BE49-F238E27FC236}">
                <a16:creationId xmlns:a16="http://schemas.microsoft.com/office/drawing/2014/main" id="{658FAA72-4C40-7B60-4186-2CCAEE26924F}"/>
              </a:ext>
            </a:extLst>
          </p:cNvPr>
          <p:cNvSpPr>
            <a:spLocks noGrp="1"/>
          </p:cNvSpPr>
          <p:nvPr>
            <p:ph idx="1"/>
          </p:nvPr>
        </p:nvSpPr>
        <p:spPr>
          <a:xfrm>
            <a:off x="838200" y="2418735"/>
            <a:ext cx="8708923" cy="3758228"/>
          </a:xfrm>
        </p:spPr>
        <p:txBody>
          <a:bodyPr>
            <a:normAutofit fontScale="85000" lnSpcReduction="10000"/>
          </a:bodyPr>
          <a:lstStyle/>
          <a:p>
            <a:pPr algn="just">
              <a:lnSpc>
                <a:spcPct val="150000"/>
              </a:lnSpc>
            </a:pPr>
            <a:r>
              <a:rPr lang="en-US" sz="2000" dirty="0"/>
              <a:t>It was first used for the detection of peptide hormones.</a:t>
            </a:r>
          </a:p>
          <a:p>
            <a:pPr algn="just">
              <a:lnSpc>
                <a:spcPct val="150000"/>
              </a:lnSpc>
            </a:pPr>
            <a:r>
              <a:rPr lang="en-US" sz="2000" dirty="0"/>
              <a:t>Detection of different viral antigens</a:t>
            </a:r>
          </a:p>
          <a:p>
            <a:pPr algn="just">
              <a:lnSpc>
                <a:spcPct val="150000"/>
              </a:lnSpc>
            </a:pPr>
            <a:r>
              <a:rPr lang="en-US" sz="2000" dirty="0"/>
              <a:t>Detection of many hormones and drugs</a:t>
            </a:r>
          </a:p>
          <a:p>
            <a:pPr algn="just">
              <a:lnSpc>
                <a:spcPct val="150000"/>
              </a:lnSpc>
            </a:pPr>
            <a:r>
              <a:rPr lang="en-US" sz="2000" dirty="0"/>
              <a:t>Detection of Hepatitis B surface antigens</a:t>
            </a:r>
          </a:p>
          <a:p>
            <a:pPr algn="just">
              <a:lnSpc>
                <a:spcPct val="150000"/>
              </a:lnSpc>
            </a:pPr>
            <a:r>
              <a:rPr lang="en-US" sz="2000" dirty="0"/>
              <a:t>Detection of mycotoxins</a:t>
            </a:r>
          </a:p>
          <a:p>
            <a:pPr algn="just">
              <a:lnSpc>
                <a:spcPct val="150000"/>
              </a:lnSpc>
            </a:pPr>
            <a:r>
              <a:rPr lang="en-US" sz="2000" dirty="0"/>
              <a:t>Detection of the early stage of cancer</a:t>
            </a:r>
          </a:p>
          <a:p>
            <a:pPr marL="0" indent="0" algn="just">
              <a:lnSpc>
                <a:spcPct val="150000"/>
              </a:lnSpc>
              <a:buNone/>
            </a:pPr>
            <a:br>
              <a:rPr lang="en-US" sz="2000" dirty="0"/>
            </a:br>
            <a:endParaRPr lang="en-IN" sz="2000" dirty="0"/>
          </a:p>
        </p:txBody>
      </p:sp>
    </p:spTree>
    <p:extLst>
      <p:ext uri="{BB962C8B-B14F-4D97-AF65-F5344CB8AC3E}">
        <p14:creationId xmlns:p14="http://schemas.microsoft.com/office/powerpoint/2010/main" val="4127642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3503-E5E5-E955-C2BF-A7C43EB5FA25}"/>
              </a:ext>
            </a:extLst>
          </p:cNvPr>
          <p:cNvSpPr>
            <a:spLocks noGrp="1"/>
          </p:cNvSpPr>
          <p:nvPr>
            <p:ph type="title"/>
          </p:nvPr>
        </p:nvSpPr>
        <p:spPr>
          <a:xfrm>
            <a:off x="582562" y="1466338"/>
            <a:ext cx="10515600" cy="1325563"/>
          </a:xfrm>
        </p:spPr>
        <p:txBody>
          <a:bodyPr/>
          <a:lstStyle/>
          <a:p>
            <a:r>
              <a:rPr lang="en-IN" b="1" dirty="0"/>
              <a:t>Advantages</a:t>
            </a:r>
            <a:br>
              <a:rPr lang="en-IN" dirty="0"/>
            </a:br>
            <a:endParaRPr lang="en-IN" dirty="0"/>
          </a:p>
        </p:txBody>
      </p:sp>
      <p:sp>
        <p:nvSpPr>
          <p:cNvPr id="3" name="Content Placeholder 2">
            <a:extLst>
              <a:ext uri="{FF2B5EF4-FFF2-40B4-BE49-F238E27FC236}">
                <a16:creationId xmlns:a16="http://schemas.microsoft.com/office/drawing/2014/main" id="{B340B0D3-F340-0E79-0DA1-B694EA69C920}"/>
              </a:ext>
            </a:extLst>
          </p:cNvPr>
          <p:cNvSpPr>
            <a:spLocks noGrp="1"/>
          </p:cNvSpPr>
          <p:nvPr>
            <p:ph idx="1"/>
          </p:nvPr>
        </p:nvSpPr>
        <p:spPr>
          <a:xfrm>
            <a:off x="838200" y="2694039"/>
            <a:ext cx="8649929" cy="3482924"/>
          </a:xfrm>
        </p:spPr>
        <p:txBody>
          <a:bodyPr>
            <a:normAutofit/>
          </a:bodyPr>
          <a:lstStyle/>
          <a:p>
            <a:pPr>
              <a:lnSpc>
                <a:spcPct val="150000"/>
              </a:lnSpc>
            </a:pPr>
            <a:r>
              <a:rPr lang="en-US" sz="2000" dirty="0"/>
              <a:t>High specificity </a:t>
            </a:r>
          </a:p>
          <a:p>
            <a:pPr>
              <a:lnSpc>
                <a:spcPct val="150000"/>
              </a:lnSpc>
            </a:pPr>
            <a:r>
              <a:rPr lang="en-US" sz="2000" dirty="0"/>
              <a:t>High sensitivity</a:t>
            </a:r>
          </a:p>
          <a:p>
            <a:pPr>
              <a:lnSpc>
                <a:spcPct val="150000"/>
              </a:lnSpc>
            </a:pPr>
            <a:r>
              <a:rPr lang="en-US" sz="2000" dirty="0"/>
              <a:t>Can detect a very small amount (nanograms) of antigen or antibodies.</a:t>
            </a:r>
          </a:p>
          <a:p>
            <a:pPr marL="0" indent="0">
              <a:buNone/>
            </a:pPr>
            <a:br>
              <a:rPr lang="en-US" sz="2000" dirty="0"/>
            </a:br>
            <a:endParaRPr lang="en-IN" sz="2000" dirty="0"/>
          </a:p>
        </p:txBody>
      </p:sp>
    </p:spTree>
    <p:extLst>
      <p:ext uri="{BB962C8B-B14F-4D97-AF65-F5344CB8AC3E}">
        <p14:creationId xmlns:p14="http://schemas.microsoft.com/office/powerpoint/2010/main" val="4278490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548</Words>
  <Application>Microsoft Office PowerPoint</Application>
  <PresentationFormat>Widescreen</PresentationFormat>
  <Paragraphs>47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Radioimmunoassay (RIA) </vt:lpstr>
      <vt:lpstr>History</vt:lpstr>
      <vt:lpstr>Introduction</vt:lpstr>
      <vt:lpstr>Principle</vt:lpstr>
      <vt:lpstr>Radioimmunoassay (RIA) Procedure </vt:lpstr>
      <vt:lpstr>PowerPoint Presentation</vt:lpstr>
      <vt:lpstr> Applications </vt:lpstr>
      <vt:lpstr>Advantages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Harsh Gupta</dc:creator>
  <cp:lastModifiedBy>Harsh Gupta</cp:lastModifiedBy>
  <cp:revision>1</cp:revision>
  <dcterms:created xsi:type="dcterms:W3CDTF">2026-03-17T09:13:31Z</dcterms:created>
  <dcterms:modified xsi:type="dcterms:W3CDTF">2026-03-17T10:03:35Z</dcterms:modified>
</cp:coreProperties>
</file>