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401BC75-2502-4D47-B2D5-CC2E5C7BDCBE}" type="datetimeFigureOut">
              <a:rPr lang="en-US" smtClean="0"/>
              <a:t>3/17/2026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779F60D-970E-4AD7-9186-B6ECF9AC6B2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01BC75-2502-4D47-B2D5-CC2E5C7BDCBE}"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01BC75-2502-4D47-B2D5-CC2E5C7BDCBE}"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01BC75-2502-4D47-B2D5-CC2E5C7BDCBE}"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01BC75-2502-4D47-B2D5-CC2E5C7BDCBE}"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9F60D-970E-4AD7-9186-B6ECF9AC6B2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01BC75-2502-4D47-B2D5-CC2E5C7BDCBE}"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401BC75-2502-4D47-B2D5-CC2E5C7BDCBE}" type="datetimeFigureOut">
              <a:rPr lang="en-US" smtClean="0"/>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01BC75-2502-4D47-B2D5-CC2E5C7BDCBE}" type="datetimeFigureOut">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01BC75-2502-4D47-B2D5-CC2E5C7BDCBE}" type="datetimeFigureOut">
              <a:rPr lang="en-US" smtClean="0"/>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01BC75-2502-4D47-B2D5-CC2E5C7BDCBE}"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79F60D-970E-4AD7-9186-B6ECF9AC6B2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01BC75-2502-4D47-B2D5-CC2E5C7BDCBE}"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779F60D-970E-4AD7-9186-B6ECF9AC6B2C}"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401BC75-2502-4D47-B2D5-CC2E5C7BDCBE}" type="datetimeFigureOut">
              <a:rPr lang="en-US" smtClean="0"/>
              <a:t>3/17/2026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779F60D-970E-4AD7-9186-B6ECF9AC6B2C}"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microbenotes.com/introduction-to-antigen-antibody-react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57200" y="1752600"/>
            <a:ext cx="7772400" cy="1066800"/>
          </a:xfrm>
        </p:spPr>
        <p:txBody>
          <a:bodyPr>
            <a:normAutofit/>
          </a:bodyPr>
          <a:lstStyle/>
          <a:p>
            <a:pPr algn="ctr"/>
            <a:r>
              <a:rPr lang="en-US" sz="5500" b="1" u="sng" dirty="0" smtClean="0">
                <a:solidFill>
                  <a:schemeClr val="tx1"/>
                </a:solidFill>
                <a:effectLst/>
                <a:latin typeface="Times New Roman" pitchFamily="18" charset="0"/>
                <a:cs typeface="Times New Roman" pitchFamily="18" charset="0"/>
              </a:rPr>
              <a:t>Immunofluorescence</a:t>
            </a:r>
            <a:endParaRPr lang="en-US" sz="5500" dirty="0">
              <a:solidFill>
                <a:schemeClr val="tx1"/>
              </a:solidFill>
              <a:effectLst/>
            </a:endParaRPr>
          </a:p>
        </p:txBody>
      </p:sp>
      <p:sp>
        <p:nvSpPr>
          <p:cNvPr id="3" name="Subtitle 2"/>
          <p:cNvSpPr>
            <a:spLocks noGrp="1"/>
          </p:cNvSpPr>
          <p:nvPr>
            <p:ph type="subTitle" idx="1"/>
          </p:nvPr>
        </p:nvSpPr>
        <p:spPr>
          <a:xfrm>
            <a:off x="4724400" y="4419600"/>
            <a:ext cx="4191000" cy="1447800"/>
          </a:xfrm>
        </p:spPr>
        <p:txBody>
          <a:bodyPr>
            <a:normAutofit/>
          </a:bodyPr>
          <a:lstStyle/>
          <a:p>
            <a:pPr algn="r"/>
            <a:r>
              <a:rPr lang="en-US" sz="2500" b="1" dirty="0" smtClean="0">
                <a:latin typeface="Times New Roman" pitchFamily="18" charset="0"/>
                <a:cs typeface="Times New Roman" pitchFamily="18" charset="0"/>
              </a:rPr>
              <a:t>Dr. Munish Rastogi</a:t>
            </a:r>
          </a:p>
          <a:p>
            <a:pPr algn="r"/>
            <a:r>
              <a:rPr lang="en-US" sz="2500" b="1" dirty="0" smtClean="0">
                <a:latin typeface="Times New Roman" pitchFamily="18" charset="0"/>
                <a:cs typeface="Times New Roman" pitchFamily="18" charset="0"/>
              </a:rPr>
              <a:t>Director</a:t>
            </a:r>
          </a:p>
          <a:p>
            <a:pPr algn="r"/>
            <a:r>
              <a:rPr lang="en-US" sz="2500" b="1" dirty="0" smtClean="0">
                <a:latin typeface="Times New Roman" pitchFamily="18" charset="0"/>
                <a:cs typeface="Times New Roman" pitchFamily="18" charset="0"/>
              </a:rPr>
              <a:t>SHS, KANPUR</a:t>
            </a:r>
            <a:endParaRPr lang="en-US" sz="25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610600" cy="5257800"/>
          </a:xfrm>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pPr algn="ctr">
              <a:buNone/>
            </a:pPr>
            <a:r>
              <a:rPr lang="en-US" sz="2500" dirty="0" smtClean="0">
                <a:latin typeface="Times New Roman" pitchFamily="18" charset="0"/>
                <a:cs typeface="Times New Roman" pitchFamily="18" charset="0"/>
              </a:rPr>
              <a:t>Figure- </a:t>
            </a:r>
            <a:r>
              <a:rPr lang="en-US" sz="2500" dirty="0" smtClean="0">
                <a:latin typeface="Times New Roman" pitchFamily="18" charset="0"/>
                <a:cs typeface="Times New Roman" pitchFamily="18" charset="0"/>
              </a:rPr>
              <a:t>Direct and Indirect Immunofluorescence</a:t>
            </a:r>
            <a:endParaRPr lang="en-US" sz="2500" dirty="0">
              <a:latin typeface="Times New Roman" pitchFamily="18" charset="0"/>
              <a:cs typeface="Times New Roman" pitchFamily="18" charset="0"/>
            </a:endParaRPr>
          </a:p>
        </p:txBody>
      </p:sp>
      <p:sp>
        <p:nvSpPr>
          <p:cNvPr id="1026" name="AutoShape 2" descr="Direct and Indirect Immunofluorescen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 name="Picture 4" descr="WhatsApp Image 2026-03-17 at 10.27.49 PM.jpeg"/>
          <p:cNvPicPr>
            <a:picLocks noChangeAspect="1"/>
          </p:cNvPicPr>
          <p:nvPr/>
        </p:nvPicPr>
        <p:blipFill>
          <a:blip r:embed="rId2"/>
          <a:srcRect r="7500"/>
          <a:stretch>
            <a:fillRect/>
          </a:stretch>
        </p:blipFill>
        <p:spPr>
          <a:xfrm>
            <a:off x="457200" y="1371600"/>
            <a:ext cx="8131577" cy="252394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305800" cy="819912"/>
          </a:xfrm>
        </p:spPr>
        <p:txBody>
          <a:bodyPr>
            <a:noAutofit/>
          </a:bodyPr>
          <a:lstStyle/>
          <a:p>
            <a:pPr algn="ctr"/>
            <a:r>
              <a:rPr lang="en-US" sz="3000" b="1" dirty="0" smtClean="0">
                <a:latin typeface="Times New Roman" pitchFamily="18" charset="0"/>
                <a:cs typeface="Times New Roman" pitchFamily="18" charset="0"/>
              </a:rPr>
              <a:t>Result interpretation of Immunofluorescence</a:t>
            </a:r>
            <a:r>
              <a:rPr lang="en-US" sz="3000" dirty="0" smtClean="0">
                <a:latin typeface="Times New Roman" pitchFamily="18" charset="0"/>
                <a:cs typeface="Times New Roman" pitchFamily="18" charset="0"/>
              </a:rPr>
              <a:t/>
            </a:r>
            <a:br>
              <a:rPr lang="en-US" sz="3000" dirty="0" smtClean="0">
                <a:latin typeface="Times New Roman" pitchFamily="18" charset="0"/>
                <a:cs typeface="Times New Roman" pitchFamily="18" charset="0"/>
              </a:rPr>
            </a:br>
            <a:endParaRPr lang="en-US" sz="3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181600"/>
          </a:xfrm>
        </p:spPr>
        <p:txBody>
          <a:bodyPr>
            <a:normAutofit fontScale="92500" lnSpcReduction="20000"/>
          </a:bodyPr>
          <a:lstStyle/>
          <a:p>
            <a:pPr>
              <a:lnSpc>
                <a:spcPct val="150000"/>
              </a:lnSpc>
            </a:pPr>
            <a:r>
              <a:rPr lang="en-US" sz="2400" dirty="0" smtClean="0">
                <a:latin typeface="Times New Roman" pitchFamily="18" charset="0"/>
                <a:cs typeface="Times New Roman" pitchFamily="18" charset="0"/>
              </a:rPr>
              <a:t>If there is the presence of a specific antigen or antibody of interest they would form an Ag-</a:t>
            </a:r>
            <a:r>
              <a:rPr lang="en-US" sz="2400" dirty="0" err="1" smtClean="0">
                <a:latin typeface="Times New Roman" pitchFamily="18" charset="0"/>
                <a:cs typeface="Times New Roman" pitchFamily="18" charset="0"/>
              </a:rPr>
              <a:t>Ab</a:t>
            </a:r>
            <a:r>
              <a:rPr lang="en-US" sz="2400" dirty="0" smtClean="0">
                <a:latin typeface="Times New Roman" pitchFamily="18" charset="0"/>
                <a:cs typeface="Times New Roman" pitchFamily="18" charset="0"/>
              </a:rPr>
              <a:t> complex. So the </a:t>
            </a:r>
            <a:r>
              <a:rPr lang="en-US" sz="2400" dirty="0" err="1" smtClean="0">
                <a:latin typeface="Times New Roman" pitchFamily="18" charset="0"/>
                <a:cs typeface="Times New Roman" pitchFamily="18" charset="0"/>
              </a:rPr>
              <a:t>fluorochrome</a:t>
            </a:r>
            <a:r>
              <a:rPr lang="en-US" sz="2400" dirty="0" smtClean="0">
                <a:latin typeface="Times New Roman" pitchFamily="18" charset="0"/>
                <a:cs typeface="Times New Roman" pitchFamily="18" charset="0"/>
              </a:rPr>
              <a:t>-conjugated antibody will remain bound in the preparation even after washing and fluorescence of yellow-green or green or red ( depending on the types of </a:t>
            </a:r>
            <a:r>
              <a:rPr lang="en-US" sz="2400" dirty="0" err="1" smtClean="0">
                <a:latin typeface="Times New Roman" pitchFamily="18" charset="0"/>
                <a:cs typeface="Times New Roman" pitchFamily="18" charset="0"/>
              </a:rPr>
              <a:t>fluorochromes</a:t>
            </a:r>
            <a:r>
              <a:rPr lang="en-US" sz="2400" dirty="0" smtClean="0">
                <a:latin typeface="Times New Roman" pitchFamily="18" charset="0"/>
                <a:cs typeface="Times New Roman" pitchFamily="18" charset="0"/>
              </a:rPr>
              <a:t> used ) can be observed while visualizing through a fluorescent microscope. And the test can be considered positive.</a:t>
            </a:r>
          </a:p>
          <a:p>
            <a:pPr>
              <a:lnSpc>
                <a:spcPct val="150000"/>
              </a:lnSpc>
            </a:pPr>
            <a:r>
              <a:rPr lang="en-US" sz="2400" dirty="0" smtClean="0">
                <a:latin typeface="Times New Roman" pitchFamily="18" charset="0"/>
                <a:cs typeface="Times New Roman" pitchFamily="18" charset="0"/>
              </a:rPr>
              <a:t>If there is no presence of antigen or antibody of interest then Ag-</a:t>
            </a:r>
            <a:r>
              <a:rPr lang="en-US" sz="2400" dirty="0" err="1" smtClean="0">
                <a:latin typeface="Times New Roman" pitchFamily="18" charset="0"/>
                <a:cs typeface="Times New Roman" pitchFamily="18" charset="0"/>
              </a:rPr>
              <a:t>Ab</a:t>
            </a:r>
            <a:r>
              <a:rPr lang="en-US" sz="2400" dirty="0" smtClean="0">
                <a:latin typeface="Times New Roman" pitchFamily="18" charset="0"/>
                <a:cs typeface="Times New Roman" pitchFamily="18" charset="0"/>
              </a:rPr>
              <a:t> complex won’t be formed and all the unbound antibodies would be washed away hence we cannot observe fluorescence if the test is negative.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08888"/>
          </a:xfrm>
        </p:spPr>
        <p:txBody>
          <a:bodyPr>
            <a:normAutofit/>
          </a:bodyPr>
          <a:lstStyle/>
          <a:p>
            <a:pPr algn="ctr"/>
            <a:r>
              <a:rPr lang="en-US" sz="3000" b="1" dirty="0" smtClean="0">
                <a:latin typeface="Times New Roman" pitchFamily="18" charset="0"/>
                <a:cs typeface="Times New Roman" pitchFamily="18" charset="0"/>
              </a:rPr>
              <a:t>Applications of Immunofluorescence</a:t>
            </a:r>
            <a:br>
              <a:rPr lang="en-US" sz="3000" b="1" dirty="0" smtClean="0">
                <a:latin typeface="Times New Roman" pitchFamily="18" charset="0"/>
                <a:cs typeface="Times New Roman" pitchFamily="18" charset="0"/>
              </a:rPr>
            </a:br>
            <a:endParaRPr lang="en-US" sz="3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181600"/>
          </a:xfrm>
        </p:spPr>
        <p:txBody>
          <a:bodyPr>
            <a:normAutofit/>
          </a:bodyPr>
          <a:lstStyle/>
          <a:p>
            <a:pPr>
              <a:lnSpc>
                <a:spcPct val="150000"/>
              </a:lnSpc>
            </a:pPr>
            <a:r>
              <a:rPr lang="en-US" sz="2200" dirty="0" smtClean="0">
                <a:latin typeface="Times New Roman" pitchFamily="18" charset="0"/>
                <a:cs typeface="Times New Roman" pitchFamily="18" charset="0"/>
              </a:rPr>
              <a:t>Immunofluorescence can be used on tissues or cell sections to determine presence of different biological molecules which also includes proteins, carbohydrates, etc.</a:t>
            </a:r>
          </a:p>
          <a:p>
            <a:pPr>
              <a:lnSpc>
                <a:spcPct val="150000"/>
              </a:lnSpc>
            </a:pPr>
            <a:r>
              <a:rPr lang="en-US" sz="2200" dirty="0" smtClean="0">
                <a:latin typeface="Times New Roman" pitchFamily="18" charset="0"/>
                <a:cs typeface="Times New Roman" pitchFamily="18" charset="0"/>
              </a:rPr>
              <a:t>Also used in molecular biology for visualization of cytoskeletons such as intermediate filaments.</a:t>
            </a:r>
          </a:p>
          <a:p>
            <a:pPr>
              <a:lnSpc>
                <a:spcPct val="150000"/>
              </a:lnSpc>
            </a:pPr>
            <a:r>
              <a:rPr lang="en-US" sz="2200" dirty="0" smtClean="0">
                <a:latin typeface="Times New Roman" pitchFamily="18" charset="0"/>
                <a:cs typeface="Times New Roman" pitchFamily="18" charset="0"/>
              </a:rPr>
              <a:t>It also plays a key role in the detection of autoimmune disorders.</a:t>
            </a:r>
          </a:p>
          <a:p>
            <a:pPr>
              <a:lnSpc>
                <a:spcPct val="150000"/>
              </a:lnSpc>
            </a:pPr>
            <a:r>
              <a:rPr lang="en-US" sz="2200" dirty="0" smtClean="0">
                <a:latin typeface="Times New Roman" pitchFamily="18" charset="0"/>
                <a:cs typeface="Times New Roman" pitchFamily="18" charset="0"/>
              </a:rPr>
              <a:t>It can be used with some non-antibody methods of fluorescent staining, like the use of DAPI  (4′,6-diamidino-2-phenylindole ) to label DNA.</a:t>
            </a:r>
          </a:p>
          <a:p>
            <a:pPr>
              <a:lnSpc>
                <a:spcPct val="150000"/>
              </a:lnSpc>
            </a:pPr>
            <a:endParaRPr lang="en-US" sz="2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24712"/>
          </a:xfrm>
        </p:spPr>
        <p:txBody>
          <a:bodyPr>
            <a:normAutofit/>
          </a:bodyPr>
          <a:lstStyle/>
          <a:p>
            <a:pPr algn="ctr"/>
            <a:r>
              <a:rPr lang="en-US" sz="3500" b="1" dirty="0" smtClean="0">
                <a:latin typeface="Times New Roman" pitchFamily="18" charset="0"/>
                <a:cs typeface="Times New Roman" pitchFamily="18" charset="0"/>
              </a:rPr>
              <a:t>Limitations of Immunofluorescence</a:t>
            </a:r>
            <a:r>
              <a:rPr lang="en-US" sz="3500" dirty="0" smtClean="0">
                <a:latin typeface="Times New Roman" pitchFamily="18" charset="0"/>
                <a:cs typeface="Times New Roman" pitchFamily="18" charset="0"/>
              </a:rPr>
              <a:t/>
            </a:r>
            <a:br>
              <a:rPr lang="en-US" sz="3500" dirty="0" smtClean="0">
                <a:latin typeface="Times New Roman" pitchFamily="18" charset="0"/>
                <a:cs typeface="Times New Roman" pitchFamily="18" charset="0"/>
              </a:rPr>
            </a:br>
            <a:endParaRPr lang="en-US" sz="35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105400"/>
          </a:xfrm>
        </p:spPr>
        <p:txBody>
          <a:bodyPr>
            <a:normAutofit/>
          </a:bodyPr>
          <a:lstStyle/>
          <a:p>
            <a:pPr>
              <a:lnSpc>
                <a:spcPct val="150000"/>
              </a:lnSpc>
            </a:pPr>
            <a:r>
              <a:rPr lang="en-US" sz="2200" dirty="0" smtClean="0">
                <a:latin typeface="Times New Roman" pitchFamily="18" charset="0"/>
                <a:cs typeface="Times New Roman" pitchFamily="18" charset="0"/>
              </a:rPr>
              <a:t>The main problem can be </a:t>
            </a:r>
            <a:r>
              <a:rPr lang="en-US" sz="2200" dirty="0" err="1" smtClean="0">
                <a:latin typeface="Times New Roman" pitchFamily="18" charset="0"/>
                <a:cs typeface="Times New Roman" pitchFamily="18" charset="0"/>
              </a:rPr>
              <a:t>photobleaching</a:t>
            </a:r>
            <a:r>
              <a:rPr lang="en-US" sz="2200" dirty="0" smtClean="0">
                <a:latin typeface="Times New Roman" pitchFamily="18" charset="0"/>
                <a:cs typeface="Times New Roman" pitchFamily="18" charset="0"/>
              </a:rPr>
              <a:t> i.e. degradation of </a:t>
            </a:r>
            <a:r>
              <a:rPr lang="en-US" sz="2200" dirty="0" err="1" smtClean="0">
                <a:latin typeface="Times New Roman" pitchFamily="18" charset="0"/>
                <a:cs typeface="Times New Roman" pitchFamily="18" charset="0"/>
              </a:rPr>
              <a:t>fluorochromes</a:t>
            </a:r>
            <a:r>
              <a:rPr lang="en-US" sz="2200" dirty="0" smtClean="0">
                <a:latin typeface="Times New Roman" pitchFamily="18" charset="0"/>
                <a:cs typeface="Times New Roman" pitchFamily="18" charset="0"/>
              </a:rPr>
              <a:t>. It can be prevented by using higher concentration of </a:t>
            </a:r>
            <a:r>
              <a:rPr lang="en-US" sz="2200" dirty="0" err="1" smtClean="0">
                <a:latin typeface="Times New Roman" pitchFamily="18" charset="0"/>
                <a:cs typeface="Times New Roman" pitchFamily="18" charset="0"/>
              </a:rPr>
              <a:t>flurochromes</a:t>
            </a:r>
            <a:r>
              <a:rPr lang="en-US" sz="2200" dirty="0" smtClean="0">
                <a:latin typeface="Times New Roman" pitchFamily="18" charset="0"/>
                <a:cs typeface="Times New Roman" pitchFamily="18" charset="0"/>
              </a:rPr>
              <a:t> and decreasing exposure time to the light.</a:t>
            </a:r>
          </a:p>
          <a:p>
            <a:pPr>
              <a:lnSpc>
                <a:spcPct val="150000"/>
              </a:lnSpc>
            </a:pPr>
            <a:r>
              <a:rPr lang="en-US" sz="2200" dirty="0" smtClean="0">
                <a:latin typeface="Times New Roman" pitchFamily="18" charset="0"/>
                <a:cs typeface="Times New Roman" pitchFamily="18" charset="0"/>
              </a:rPr>
              <a:t>Extraneous unnecessary fluorescence can occur due to impurity of targeted antigen.</a:t>
            </a:r>
          </a:p>
          <a:p>
            <a:pPr>
              <a:lnSpc>
                <a:spcPct val="150000"/>
              </a:lnSpc>
            </a:pPr>
            <a:r>
              <a:rPr lang="en-US" sz="2200" dirty="0" err="1" smtClean="0">
                <a:latin typeface="Times New Roman" pitchFamily="18" charset="0"/>
                <a:cs typeface="Times New Roman" pitchFamily="18" charset="0"/>
              </a:rPr>
              <a:t>Autofluorescence</a:t>
            </a:r>
            <a:r>
              <a:rPr lang="en-US" sz="2200" dirty="0" smtClean="0">
                <a:latin typeface="Times New Roman" pitchFamily="18" charset="0"/>
                <a:cs typeface="Times New Roman" pitchFamily="18" charset="0"/>
              </a:rPr>
              <a:t> can occur due to some agents which bear the property of fluorescence in the given specimen.</a:t>
            </a:r>
          </a:p>
          <a:p>
            <a:pPr>
              <a:lnSpc>
                <a:spcPct val="150000"/>
              </a:lnSpc>
            </a:pPr>
            <a:r>
              <a:rPr lang="en-US" sz="2200" dirty="0" smtClean="0">
                <a:latin typeface="Times New Roman" pitchFamily="18" charset="0"/>
                <a:cs typeface="Times New Roman" pitchFamily="18" charset="0"/>
              </a:rPr>
              <a:t>It is mostly used for only fixed cells or dead cells.</a:t>
            </a:r>
          </a:p>
          <a:p>
            <a:pPr>
              <a:lnSpc>
                <a:spcPct val="150000"/>
              </a:lnSpc>
            </a:pPr>
            <a:r>
              <a:rPr lang="en-US" sz="2200" dirty="0" smtClean="0">
                <a:latin typeface="Times New Roman" pitchFamily="18" charset="0"/>
                <a:cs typeface="Times New Roman" pitchFamily="18" charset="0"/>
              </a:rPr>
              <a:t>Expensive and require higher expertise.</a:t>
            </a:r>
            <a:endParaRPr lang="en-US" sz="2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848600" cy="987552"/>
          </a:xfrm>
        </p:spPr>
        <p:txBody>
          <a:bodyPr>
            <a:noAutofit/>
          </a:bodyPr>
          <a:lstStyle/>
          <a:p>
            <a:pPr algn="ctr"/>
            <a:r>
              <a:rPr lang="en-US" sz="3500" b="1" u="sng" dirty="0" smtClean="0">
                <a:solidFill>
                  <a:schemeClr val="accent4">
                    <a:lumMod val="50000"/>
                  </a:schemeClr>
                </a:solidFill>
                <a:latin typeface="Times New Roman" pitchFamily="18" charset="0"/>
                <a:cs typeface="Times New Roman" pitchFamily="18" charset="0"/>
              </a:rPr>
              <a:t>Definition</a:t>
            </a:r>
            <a:r>
              <a:rPr lang="en-US" sz="3500" b="1" u="sng" dirty="0" smtClean="0">
                <a:solidFill>
                  <a:schemeClr val="accent4">
                    <a:lumMod val="50000"/>
                  </a:schemeClr>
                </a:solidFill>
                <a:latin typeface="Times New Roman" pitchFamily="18" charset="0"/>
                <a:cs typeface="Times New Roman" pitchFamily="18" charset="0"/>
              </a:rPr>
              <a:t/>
            </a:r>
            <a:br>
              <a:rPr lang="en-US" sz="3500" b="1" u="sng" dirty="0" smtClean="0">
                <a:solidFill>
                  <a:schemeClr val="accent4">
                    <a:lumMod val="50000"/>
                  </a:schemeClr>
                </a:solidFill>
                <a:latin typeface="Times New Roman" pitchFamily="18" charset="0"/>
                <a:cs typeface="Times New Roman" pitchFamily="18" charset="0"/>
              </a:rPr>
            </a:br>
            <a:endParaRPr lang="en-US" sz="3500" b="1" u="sng" dirty="0">
              <a:solidFill>
                <a:schemeClr val="accent4">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5105400"/>
          </a:xfrm>
        </p:spPr>
        <p:txBody>
          <a:bodyPr>
            <a:normAutofit fontScale="85000" lnSpcReduction="20000"/>
          </a:bodyPr>
          <a:lstStyle/>
          <a:p>
            <a:pPr>
              <a:lnSpc>
                <a:spcPct val="150000"/>
              </a:lnSpc>
            </a:pPr>
            <a:r>
              <a:rPr lang="en-US" sz="2200" b="1" dirty="0" smtClean="0">
                <a:latin typeface="Times New Roman" pitchFamily="18" charset="0"/>
                <a:cs typeface="Times New Roman" pitchFamily="18" charset="0"/>
              </a:rPr>
              <a:t>Immunofluorescence is a type of assay performed on biological samples to detect specific antigens in any biological specimen or sample and vice-versa.</a:t>
            </a:r>
            <a:r>
              <a:rPr lang="en-US" sz="2200" dirty="0" smtClean="0">
                <a:latin typeface="Times New Roman" pitchFamily="18" charset="0"/>
                <a:cs typeface="Times New Roman" pitchFamily="18" charset="0"/>
              </a:rPr>
              <a:t> The specificity of antibodies to their antigen is the base for immunofluorescence</a:t>
            </a:r>
            <a:r>
              <a:rPr lang="en-US" sz="2200" dirty="0" smtClean="0">
                <a:latin typeface="Times New Roman" pitchFamily="18" charset="0"/>
                <a:cs typeface="Times New Roman" pitchFamily="18" charset="0"/>
              </a:rPr>
              <a:t>.</a:t>
            </a:r>
          </a:p>
          <a:p>
            <a:pPr>
              <a:lnSpc>
                <a:spcPct val="150000"/>
              </a:lnSpc>
            </a:pPr>
            <a:r>
              <a:rPr lang="en-US" sz="2400" b="1" dirty="0" smtClean="0">
                <a:solidFill>
                  <a:srgbClr val="C00000"/>
                </a:solidFill>
                <a:latin typeface="Times New Roman" pitchFamily="18" charset="0"/>
                <a:cs typeface="Times New Roman" pitchFamily="18" charset="0"/>
              </a:rPr>
              <a:t>History- </a:t>
            </a:r>
            <a:r>
              <a:rPr lang="en-US" sz="2200" dirty="0" smtClean="0">
                <a:latin typeface="Times New Roman" pitchFamily="18" charset="0"/>
                <a:cs typeface="Times New Roman" pitchFamily="18" charset="0"/>
              </a:rPr>
              <a:t>It was described in 1942 and refined by Coons in 1950, which used a fluorescence microscope able to read the specific immunological reaction and cellular slide preparations</a:t>
            </a:r>
            <a:r>
              <a:rPr lang="en-US" sz="2200" dirty="0" smtClean="0">
                <a:latin typeface="Times New Roman" pitchFamily="18" charset="0"/>
                <a:cs typeface="Times New Roman" pitchFamily="18" charset="0"/>
              </a:rPr>
              <a:t>.</a:t>
            </a:r>
          </a:p>
          <a:p>
            <a:pPr>
              <a:lnSpc>
                <a:spcPct val="150000"/>
              </a:lnSpc>
            </a:pPr>
            <a:r>
              <a:rPr lang="en-US" sz="2200" dirty="0" smtClean="0">
                <a:latin typeface="Times New Roman" pitchFamily="18" charset="0"/>
                <a:cs typeface="Times New Roman" pitchFamily="18" charset="0"/>
              </a:rPr>
              <a:t>It is an effective method for visualizing intracellular processes, structures, and conditions as well.</a:t>
            </a:r>
          </a:p>
          <a:p>
            <a:pPr>
              <a:lnSpc>
                <a:spcPct val="150000"/>
              </a:lnSpc>
            </a:pPr>
            <a:r>
              <a:rPr lang="en-US" sz="2200" dirty="0" smtClean="0">
                <a:latin typeface="Times New Roman" pitchFamily="18" charset="0"/>
                <a:cs typeface="Times New Roman" pitchFamily="18" charset="0"/>
              </a:rPr>
              <a:t>In Vitro type of </a:t>
            </a:r>
            <a:r>
              <a:rPr lang="en-US" sz="2200" dirty="0" smtClean="0">
                <a:solidFill>
                  <a:schemeClr val="accent4">
                    <a:lumMod val="50000"/>
                  </a:schemeClr>
                </a:solidFill>
                <a:latin typeface="Times New Roman" pitchFamily="18" charset="0"/>
                <a:cs typeface="Times New Roman" pitchFamily="18" charset="0"/>
                <a:hlinkClick r:id="rId2"/>
              </a:rPr>
              <a:t>Ag-</a:t>
            </a:r>
            <a:r>
              <a:rPr lang="en-US" sz="2200" dirty="0" err="1" smtClean="0">
                <a:solidFill>
                  <a:schemeClr val="accent4">
                    <a:lumMod val="50000"/>
                  </a:schemeClr>
                </a:solidFill>
                <a:latin typeface="Times New Roman" pitchFamily="18" charset="0"/>
                <a:cs typeface="Times New Roman" pitchFamily="18" charset="0"/>
                <a:hlinkClick r:id="rId2"/>
              </a:rPr>
              <a:t>Ab</a:t>
            </a:r>
            <a:r>
              <a:rPr lang="en-US" sz="2200" dirty="0" smtClean="0">
                <a:solidFill>
                  <a:schemeClr val="accent4">
                    <a:lumMod val="50000"/>
                  </a:schemeClr>
                </a:solidFill>
                <a:latin typeface="Times New Roman" pitchFamily="18" charset="0"/>
                <a:cs typeface="Times New Roman" pitchFamily="18" charset="0"/>
                <a:hlinkClick r:id="rId2"/>
              </a:rPr>
              <a:t> Interaction</a:t>
            </a:r>
            <a:r>
              <a:rPr lang="en-US" sz="2200" dirty="0" smtClean="0">
                <a:solidFill>
                  <a:schemeClr val="accent4">
                    <a:lumMod val="50000"/>
                  </a:schemeClr>
                </a:solidFill>
                <a:latin typeface="Times New Roman" pitchFamily="18" charset="0"/>
                <a:cs typeface="Times New Roman" pitchFamily="18" charset="0"/>
              </a:rPr>
              <a:t>.</a:t>
            </a:r>
          </a:p>
          <a:p>
            <a:pPr>
              <a:lnSpc>
                <a:spcPct val="150000"/>
              </a:lnSpc>
            </a:pPr>
            <a:r>
              <a:rPr lang="en-US" sz="2200" dirty="0" smtClean="0">
                <a:latin typeface="Times New Roman" pitchFamily="18" charset="0"/>
                <a:cs typeface="Times New Roman" pitchFamily="18" charset="0"/>
              </a:rPr>
              <a:t>Detects surface antigens or antibodies.</a:t>
            </a:r>
          </a:p>
          <a:p>
            <a:pPr>
              <a:lnSpc>
                <a:spcPct val="150000"/>
              </a:lnSpc>
            </a:pPr>
            <a:r>
              <a:rPr lang="en-US" sz="2200" dirty="0" smtClean="0">
                <a:latin typeface="Times New Roman" pitchFamily="18" charset="0"/>
                <a:cs typeface="Times New Roman" pitchFamily="18" charset="0"/>
              </a:rPr>
              <a:t>Fluorescent dyes are used for the visualization of Ag-</a:t>
            </a:r>
            <a:r>
              <a:rPr lang="en-US" sz="2200" dirty="0" err="1" smtClean="0">
                <a:latin typeface="Times New Roman" pitchFamily="18" charset="0"/>
                <a:cs typeface="Times New Roman" pitchFamily="18" charset="0"/>
              </a:rPr>
              <a:t>Ab</a:t>
            </a:r>
            <a:r>
              <a:rPr lang="en-US" sz="2200" dirty="0" smtClean="0">
                <a:latin typeface="Times New Roman" pitchFamily="18" charset="0"/>
                <a:cs typeface="Times New Roman" pitchFamily="18" charset="0"/>
              </a:rPr>
              <a:t> reactions.</a:t>
            </a:r>
          </a:p>
          <a:p>
            <a:endParaRPr lang="en-US" sz="2000" dirty="0" smtClean="0"/>
          </a:p>
          <a:p>
            <a:endParaRPr lang="en-US" sz="2000" dirty="0">
              <a:solidFill>
                <a:srgbClr val="C0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838200"/>
            <a:ext cx="8229600" cy="5867400"/>
          </a:xfrm>
        </p:spPr>
        <p:txBody>
          <a:bodyPr/>
          <a:lstStyle/>
          <a:p>
            <a:pPr>
              <a:lnSpc>
                <a:spcPct val="150000"/>
              </a:lnSpc>
            </a:pPr>
            <a:r>
              <a:rPr lang="en-US" sz="1800" dirty="0" smtClean="0">
                <a:latin typeface="Times New Roman" pitchFamily="18" charset="0"/>
                <a:cs typeface="Times New Roman" pitchFamily="18" charset="0"/>
              </a:rPr>
              <a:t>The property of certain dyes absorbing light rays at one particular wavelength (ultraviolet light) and emitting them at a different wavelength (visible light) is known as </a:t>
            </a:r>
            <a:r>
              <a:rPr lang="en-US" sz="1800" b="1" dirty="0" smtClean="0">
                <a:latin typeface="Times New Roman" pitchFamily="18" charset="0"/>
                <a:cs typeface="Times New Roman" pitchFamily="18" charset="0"/>
              </a:rPr>
              <a:t>fluorescence. </a:t>
            </a:r>
            <a:r>
              <a:rPr lang="en-US" sz="1800" dirty="0" smtClean="0">
                <a:latin typeface="Times New Roman" pitchFamily="18" charset="0"/>
                <a:cs typeface="Times New Roman" pitchFamily="18" charset="0"/>
              </a:rPr>
              <a:t>In the immunofluorescence test, a fluorescent dye that illuminates in UV light is used to detect/show the specific combination of an antigen and antibody. The dye usually used is </a:t>
            </a:r>
            <a:r>
              <a:rPr lang="en-US" sz="1800" dirty="0" err="1" smtClean="0">
                <a:latin typeface="Times New Roman" pitchFamily="18" charset="0"/>
                <a:cs typeface="Times New Roman" pitchFamily="18" charset="0"/>
              </a:rPr>
              <a:t>fluorescein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isothiocyanate</a:t>
            </a:r>
            <a:r>
              <a:rPr lang="en-US" sz="1800" dirty="0" smtClean="0">
                <a:latin typeface="Times New Roman" pitchFamily="18" charset="0"/>
                <a:cs typeface="Times New Roman" pitchFamily="18" charset="0"/>
              </a:rPr>
              <a:t>, which gives yellow-green fluorescence. Immunofluorescence tests are also termed fluorescent antibody tests</a:t>
            </a:r>
            <a:r>
              <a:rPr lang="en-US" sz="1800" b="1" dirty="0" smtClean="0">
                <a:latin typeface="Times New Roman" pitchFamily="18" charset="0"/>
                <a:cs typeface="Times New Roman" pitchFamily="18" charset="0"/>
              </a:rPr>
              <a:t> (FAT</a:t>
            </a:r>
            <a:r>
              <a:rPr lang="en-US" sz="1800" b="1" dirty="0" smtClean="0">
                <a:latin typeface="Times New Roman" pitchFamily="18" charset="0"/>
                <a:cs typeface="Times New Roman" pitchFamily="18" charset="0"/>
              </a:rPr>
              <a:t>).</a:t>
            </a:r>
          </a:p>
          <a:p>
            <a:endParaRPr lang="en-US" sz="1900" b="1" dirty="0" smtClean="0">
              <a:latin typeface="Times New Roman" pitchFamily="18" charset="0"/>
              <a:cs typeface="Times New Roman" pitchFamily="18" charset="0"/>
            </a:endParaRPr>
          </a:p>
          <a:p>
            <a:endParaRPr lang="en-US" sz="1900" dirty="0" smtClean="0">
              <a:latin typeface="Times New Roman" pitchFamily="18" charset="0"/>
              <a:cs typeface="Times New Roman" pitchFamily="18" charset="0"/>
            </a:endParaRPr>
          </a:p>
          <a:p>
            <a:endParaRPr lang="en-US" dirty="0"/>
          </a:p>
        </p:txBody>
      </p:sp>
      <p:pic>
        <p:nvPicPr>
          <p:cNvPr id="7" name="Content Placeholder 3" descr="Immunofluorescence.jpeg"/>
          <p:cNvPicPr>
            <a:picLocks noChangeAspect="1"/>
          </p:cNvPicPr>
          <p:nvPr/>
        </p:nvPicPr>
        <p:blipFill>
          <a:blip r:embed="rId2"/>
          <a:srcRect l="2000" t="3181" r="4133" b="3181"/>
          <a:stretch>
            <a:fillRect/>
          </a:stretch>
        </p:blipFill>
        <p:spPr>
          <a:xfrm>
            <a:off x="762000" y="3810000"/>
            <a:ext cx="7696200" cy="2754896"/>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305800" cy="5486400"/>
          </a:xfrm>
        </p:spPr>
        <p:style>
          <a:lnRef idx="1">
            <a:schemeClr val="accent2"/>
          </a:lnRef>
          <a:fillRef idx="2">
            <a:schemeClr val="accent2"/>
          </a:fillRef>
          <a:effectRef idx="1">
            <a:schemeClr val="accent2"/>
          </a:effectRef>
          <a:fontRef idx="minor">
            <a:schemeClr val="dk1"/>
          </a:fontRef>
        </p:style>
        <p:txBody>
          <a:bodyPr>
            <a:normAutofit/>
          </a:bodyPr>
          <a:lstStyle/>
          <a:p>
            <a:r>
              <a:rPr lang="en-US" sz="2500" b="1" dirty="0" smtClean="0">
                <a:latin typeface="Times New Roman" pitchFamily="18" charset="0"/>
                <a:cs typeface="Times New Roman" pitchFamily="18" charset="0"/>
              </a:rPr>
              <a:t>Requirements of </a:t>
            </a:r>
            <a:r>
              <a:rPr lang="en-US" sz="2500" b="1" dirty="0" smtClean="0">
                <a:latin typeface="Times New Roman" pitchFamily="18" charset="0"/>
                <a:cs typeface="Times New Roman" pitchFamily="18" charset="0"/>
              </a:rPr>
              <a:t>Immunofluorescence</a:t>
            </a:r>
          </a:p>
          <a:p>
            <a:r>
              <a:rPr lang="en-US" sz="1900" dirty="0" smtClean="0">
                <a:latin typeface="Times New Roman" pitchFamily="18" charset="0"/>
                <a:cs typeface="Times New Roman" pitchFamily="18" charset="0"/>
              </a:rPr>
              <a:t>The primary requirement is specific antibodies that can bind to the antigen of interest to form the Ag-</a:t>
            </a:r>
            <a:r>
              <a:rPr lang="en-US" sz="1900" dirty="0" err="1" smtClean="0">
                <a:latin typeface="Times New Roman" pitchFamily="18" charset="0"/>
                <a:cs typeface="Times New Roman" pitchFamily="18" charset="0"/>
              </a:rPr>
              <a:t>Ab</a:t>
            </a:r>
            <a:r>
              <a:rPr lang="en-US" sz="1900" dirty="0" smtClean="0">
                <a:latin typeface="Times New Roman" pitchFamily="18" charset="0"/>
                <a:cs typeface="Times New Roman" pitchFamily="18" charset="0"/>
              </a:rPr>
              <a:t> complex. They can be :</a:t>
            </a:r>
          </a:p>
          <a:p>
            <a:r>
              <a:rPr lang="en-US" sz="1900" b="1" dirty="0" smtClean="0">
                <a:latin typeface="Times New Roman" pitchFamily="18" charset="0"/>
                <a:cs typeface="Times New Roman" pitchFamily="18" charset="0"/>
              </a:rPr>
              <a:t>a. Primary Antibody: </a:t>
            </a:r>
            <a:r>
              <a:rPr lang="en-US" sz="1900" dirty="0" smtClean="0">
                <a:latin typeface="Times New Roman" pitchFamily="18" charset="0"/>
                <a:cs typeface="Times New Roman" pitchFamily="18" charset="0"/>
              </a:rPr>
              <a:t>The specific antibody which directly binds with antigen.</a:t>
            </a:r>
          </a:p>
          <a:p>
            <a:r>
              <a:rPr lang="en-US" sz="1900" b="1" dirty="0" smtClean="0">
                <a:latin typeface="Times New Roman" pitchFamily="18" charset="0"/>
                <a:cs typeface="Times New Roman" pitchFamily="18" charset="0"/>
              </a:rPr>
              <a:t>b. Secondary Antibody:</a:t>
            </a:r>
            <a:r>
              <a:rPr lang="en-US" sz="1900" dirty="0" smtClean="0">
                <a:latin typeface="Times New Roman" pitchFamily="18" charset="0"/>
                <a:cs typeface="Times New Roman" pitchFamily="18" charset="0"/>
              </a:rPr>
              <a:t> The antibody which binds to the </a:t>
            </a:r>
            <a:r>
              <a:rPr lang="en-US" sz="1900" dirty="0" err="1" smtClean="0">
                <a:latin typeface="Times New Roman" pitchFamily="18" charset="0"/>
                <a:cs typeface="Times New Roman" pitchFamily="18" charset="0"/>
              </a:rPr>
              <a:t>Fc</a:t>
            </a:r>
            <a:r>
              <a:rPr lang="en-US" sz="1900" dirty="0" smtClean="0">
                <a:latin typeface="Times New Roman" pitchFamily="18" charset="0"/>
                <a:cs typeface="Times New Roman" pitchFamily="18" charset="0"/>
              </a:rPr>
              <a:t> region of a primary antibody that is already bound with the specific antigen. It can be effectively used for different types of assays. </a:t>
            </a:r>
          </a:p>
          <a:p>
            <a:r>
              <a:rPr lang="en-US" sz="1900" dirty="0" smtClean="0">
                <a:latin typeface="Times New Roman" pitchFamily="18" charset="0"/>
                <a:cs typeface="Times New Roman" pitchFamily="18" charset="0"/>
              </a:rPr>
              <a:t>A secondary requirement is Fluorescent dye or </a:t>
            </a:r>
            <a:r>
              <a:rPr lang="en-US" sz="1900" dirty="0" err="1" smtClean="0">
                <a:latin typeface="Times New Roman" pitchFamily="18" charset="0"/>
                <a:cs typeface="Times New Roman" pitchFamily="18" charset="0"/>
              </a:rPr>
              <a:t>Fluorchromes</a:t>
            </a:r>
            <a:r>
              <a:rPr lang="en-US" sz="1900" dirty="0" smtClean="0">
                <a:latin typeface="Times New Roman" pitchFamily="18" charset="0"/>
                <a:cs typeface="Times New Roman" pitchFamily="18" charset="0"/>
              </a:rPr>
              <a:t> or </a:t>
            </a:r>
            <a:r>
              <a:rPr lang="en-US" sz="1900" dirty="0" err="1" smtClean="0">
                <a:latin typeface="Times New Roman" pitchFamily="18" charset="0"/>
                <a:cs typeface="Times New Roman" pitchFamily="18" charset="0"/>
              </a:rPr>
              <a:t>Fluorophores</a:t>
            </a:r>
            <a:r>
              <a:rPr lang="en-US" sz="1900" dirty="0" smtClean="0">
                <a:latin typeface="Times New Roman" pitchFamily="18" charset="0"/>
                <a:cs typeface="Times New Roman" pitchFamily="18" charset="0"/>
              </a:rPr>
              <a:t> which are conjugated to the antibody. Commonly used </a:t>
            </a:r>
            <a:r>
              <a:rPr lang="en-US" sz="1900" dirty="0" err="1" smtClean="0">
                <a:latin typeface="Times New Roman" pitchFamily="18" charset="0"/>
                <a:cs typeface="Times New Roman" pitchFamily="18" charset="0"/>
              </a:rPr>
              <a:t>Fluorochromes</a:t>
            </a:r>
            <a:r>
              <a:rPr lang="en-US" sz="1900" dirty="0" smtClean="0">
                <a:latin typeface="Times New Roman" pitchFamily="18" charset="0"/>
                <a:cs typeface="Times New Roman" pitchFamily="18" charset="0"/>
              </a:rPr>
              <a:t> are:</a:t>
            </a:r>
          </a:p>
          <a:p>
            <a:r>
              <a:rPr lang="en-US" sz="1900" dirty="0" err="1" smtClean="0">
                <a:latin typeface="Times New Roman" pitchFamily="18" charset="0"/>
                <a:cs typeface="Times New Roman" pitchFamily="18" charset="0"/>
              </a:rPr>
              <a:t>Fluorescein</a:t>
            </a:r>
            <a:endParaRPr lang="en-US" sz="1900" dirty="0" smtClean="0">
              <a:latin typeface="Times New Roman" pitchFamily="18" charset="0"/>
              <a:cs typeface="Times New Roman" pitchFamily="18" charset="0"/>
            </a:endParaRPr>
          </a:p>
          <a:p>
            <a:r>
              <a:rPr lang="en-US" sz="1900" dirty="0" err="1" smtClean="0">
                <a:latin typeface="Times New Roman" pitchFamily="18" charset="0"/>
                <a:cs typeface="Times New Roman" pitchFamily="18" charset="0"/>
              </a:rPr>
              <a:t>Rhodamine</a:t>
            </a:r>
            <a:endParaRPr lang="en-US" sz="1900" dirty="0" smtClean="0">
              <a:latin typeface="Times New Roman" pitchFamily="18" charset="0"/>
              <a:cs typeface="Times New Roman" pitchFamily="18" charset="0"/>
            </a:endParaRPr>
          </a:p>
          <a:p>
            <a:r>
              <a:rPr lang="en-US" sz="1900" dirty="0" err="1" smtClean="0">
                <a:latin typeface="Times New Roman" pitchFamily="18" charset="0"/>
                <a:cs typeface="Times New Roman" pitchFamily="18" charset="0"/>
              </a:rPr>
              <a:t>Phycoerythrin</a:t>
            </a:r>
            <a:endParaRPr lang="en-US" sz="1900" dirty="0" smtClean="0">
              <a:latin typeface="Times New Roman" pitchFamily="18" charset="0"/>
              <a:cs typeface="Times New Roman" pitchFamily="18" charset="0"/>
            </a:endParaRPr>
          </a:p>
          <a:p>
            <a:r>
              <a:rPr lang="en-US" sz="1900" dirty="0" smtClean="0">
                <a:latin typeface="Times New Roman" pitchFamily="18" charset="0"/>
                <a:cs typeface="Times New Roman" pitchFamily="18" charset="0"/>
              </a:rPr>
              <a:t>– Immunofluorescence </a:t>
            </a:r>
            <a:r>
              <a:rPr lang="en-US" sz="1900" dirty="0" smtClean="0">
                <a:latin typeface="Times New Roman" pitchFamily="18" charset="0"/>
                <a:cs typeface="Times New Roman" pitchFamily="18" charset="0"/>
              </a:rPr>
              <a:t>microscope for visualization</a:t>
            </a:r>
          </a:p>
          <a:p>
            <a:r>
              <a:rPr lang="en-US" sz="1900" dirty="0" smtClean="0">
                <a:latin typeface="Times New Roman" pitchFamily="18" charset="0"/>
                <a:cs typeface="Times New Roman" pitchFamily="18" charset="0"/>
              </a:rPr>
              <a:t>– Wash </a:t>
            </a:r>
            <a:r>
              <a:rPr lang="en-US" sz="1900" dirty="0" smtClean="0">
                <a:latin typeface="Times New Roman" pitchFamily="18" charset="0"/>
                <a:cs typeface="Times New Roman" pitchFamily="18" charset="0"/>
              </a:rPr>
              <a:t>buffers such as PBS ( Phosphate Buffered Saline ): Helps to was away unbound antibodies.</a:t>
            </a:r>
          </a:p>
          <a:p>
            <a:endParaRPr lang="en-US" sz="1800" b="1" dirty="0" smtClean="0">
              <a:latin typeface="Times New Roman" pitchFamily="18" charset="0"/>
              <a:cs typeface="Times New Roman" pitchFamily="18" charset="0"/>
            </a:endParaRPr>
          </a:p>
          <a:p>
            <a:endParaRPr lang="en-US" sz="1800" dirty="0" smtClean="0">
              <a:latin typeface="Times New Roman" pitchFamily="18" charset="0"/>
              <a:cs typeface="Times New Roman" pitchFamily="18" charset="0"/>
            </a:endParaRPr>
          </a:p>
          <a:p>
            <a:endParaRPr lang="en-US" sz="1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pPr algn="ctr"/>
            <a:r>
              <a:rPr lang="en-US" sz="4000" b="1" dirty="0" smtClean="0">
                <a:latin typeface="Times New Roman" pitchFamily="18" charset="0"/>
                <a:cs typeface="Times New Roman" pitchFamily="18" charset="0"/>
              </a:rPr>
              <a:t>Principle of Immunofluorescence</a:t>
            </a:r>
            <a:br>
              <a:rPr lang="en-US" sz="4000" b="1" dirty="0" smtClean="0">
                <a:latin typeface="Times New Roman" pitchFamily="18" charset="0"/>
                <a:cs typeface="Times New Roman" pitchFamily="18" charset="0"/>
              </a:rPr>
            </a:b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4800600"/>
          </a:xfrm>
        </p:spPr>
        <p:txBody>
          <a:bodyPr>
            <a:normAutofit fontScale="92500" lnSpcReduction="10000"/>
          </a:bodyPr>
          <a:lstStyle/>
          <a:p>
            <a:pPr>
              <a:lnSpc>
                <a:spcPct val="150000"/>
              </a:lnSpc>
            </a:pPr>
            <a:r>
              <a:rPr lang="en-US" sz="2800" dirty="0" smtClean="0">
                <a:latin typeface="Times New Roman" pitchFamily="18" charset="0"/>
                <a:cs typeface="Times New Roman" pitchFamily="18" charset="0"/>
              </a:rPr>
              <a:t>Specific antibodies bind to the protein or antigen of interest.</a:t>
            </a:r>
          </a:p>
          <a:p>
            <a:pPr>
              <a:lnSpc>
                <a:spcPct val="150000"/>
              </a:lnSpc>
            </a:pPr>
            <a:r>
              <a:rPr lang="en-US" sz="2800" dirty="0" smtClean="0">
                <a:latin typeface="Times New Roman" pitchFamily="18" charset="0"/>
                <a:cs typeface="Times New Roman" pitchFamily="18" charset="0"/>
              </a:rPr>
              <a:t>Antibodies could be labeled with molecules that have the property of fluorescence (</a:t>
            </a:r>
            <a:r>
              <a:rPr lang="en-US" sz="2800" dirty="0" err="1" smtClean="0">
                <a:latin typeface="Times New Roman" pitchFamily="18" charset="0"/>
                <a:cs typeface="Times New Roman" pitchFamily="18" charset="0"/>
              </a:rPr>
              <a:t>fluorochromes</a:t>
            </a:r>
            <a:r>
              <a:rPr lang="en-US" sz="2800" dirty="0" smtClean="0">
                <a:latin typeface="Times New Roman" pitchFamily="18" charset="0"/>
                <a:cs typeface="Times New Roman" pitchFamily="18" charset="0"/>
              </a:rPr>
              <a:t>)</a:t>
            </a:r>
          </a:p>
          <a:p>
            <a:pPr>
              <a:lnSpc>
                <a:spcPct val="150000"/>
              </a:lnSpc>
            </a:pPr>
            <a:r>
              <a:rPr lang="en-US" sz="2800" dirty="0" smtClean="0">
                <a:latin typeface="Times New Roman" pitchFamily="18" charset="0"/>
                <a:cs typeface="Times New Roman" pitchFamily="18" charset="0"/>
              </a:rPr>
              <a:t>When light of one wavelength falls on </a:t>
            </a:r>
            <a:r>
              <a:rPr lang="en-US" sz="2800" dirty="0" err="1" smtClean="0">
                <a:latin typeface="Times New Roman" pitchFamily="18" charset="0"/>
                <a:cs typeface="Times New Roman" pitchFamily="18" charset="0"/>
              </a:rPr>
              <a:t>fluorochrome</a:t>
            </a:r>
            <a:r>
              <a:rPr lang="en-US" sz="2800" dirty="0" smtClean="0">
                <a:latin typeface="Times New Roman" pitchFamily="18" charset="0"/>
                <a:cs typeface="Times New Roman" pitchFamily="18" charset="0"/>
              </a:rPr>
              <a:t>, it absorbs that light to emit light of another wavelength.</a:t>
            </a:r>
          </a:p>
          <a:p>
            <a:pPr>
              <a:lnSpc>
                <a:spcPct val="150000"/>
              </a:lnSpc>
            </a:pPr>
            <a:r>
              <a:rPr lang="en-US" sz="2800" dirty="0" smtClean="0">
                <a:latin typeface="Times New Roman" pitchFamily="18" charset="0"/>
                <a:cs typeface="Times New Roman" pitchFamily="18" charset="0"/>
              </a:rPr>
              <a:t>The emitted light can be viewed with a fluorescence microscope</a:t>
            </a:r>
          </a:p>
          <a:p>
            <a:pPr>
              <a:lnSpc>
                <a:spcPct val="150000"/>
              </a:lnSpc>
            </a:pPr>
            <a:endParaRPr lang="en-US"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rmAutofit fontScale="90000"/>
          </a:bodyPr>
          <a:lstStyle/>
          <a:p>
            <a:pPr algn="ctr"/>
            <a:r>
              <a:rPr lang="en-US" b="1" dirty="0" smtClean="0">
                <a:latin typeface="Times New Roman" pitchFamily="18" charset="0"/>
                <a:cs typeface="Times New Roman" pitchFamily="18" charset="0"/>
              </a:rPr>
              <a:t>Types of Immunofluorescence</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5029200"/>
          </a:xfrm>
        </p:spPr>
        <p:txBody>
          <a:bodyPr>
            <a:normAutofit fontScale="92500" lnSpcReduction="10000"/>
          </a:bodyPr>
          <a:lstStyle/>
          <a:p>
            <a:pPr marL="457200" indent="-457200">
              <a:lnSpc>
                <a:spcPct val="150000"/>
              </a:lnSpc>
              <a:buNone/>
            </a:pPr>
            <a:r>
              <a:rPr lang="en-US" sz="2000" b="1" dirty="0" smtClean="0">
                <a:latin typeface="Times New Roman" pitchFamily="18" charset="0"/>
                <a:cs typeface="Times New Roman" pitchFamily="18" charset="0"/>
              </a:rPr>
              <a:t>1-    </a:t>
            </a:r>
            <a:r>
              <a:rPr lang="en-US" sz="2400" b="1" dirty="0" smtClean="0">
                <a:latin typeface="Times New Roman" pitchFamily="18" charset="0"/>
                <a:cs typeface="Times New Roman" pitchFamily="18" charset="0"/>
              </a:rPr>
              <a:t>Direct </a:t>
            </a:r>
            <a:r>
              <a:rPr lang="en-US" sz="2400" b="1" dirty="0" smtClean="0">
                <a:latin typeface="Times New Roman" pitchFamily="18" charset="0"/>
                <a:cs typeface="Times New Roman" pitchFamily="18" charset="0"/>
              </a:rPr>
              <a:t>Immunofluorescence </a:t>
            </a:r>
            <a:r>
              <a:rPr lang="en-US" sz="2400" b="1" dirty="0" smtClean="0">
                <a:latin typeface="Times New Roman" pitchFamily="18" charset="0"/>
                <a:cs typeface="Times New Roman" pitchFamily="18" charset="0"/>
              </a:rPr>
              <a:t>Test- </a:t>
            </a:r>
            <a:r>
              <a:rPr lang="en-US" sz="2000" dirty="0" smtClean="0">
                <a:latin typeface="Times New Roman" pitchFamily="18" charset="0"/>
                <a:cs typeface="Times New Roman" pitchFamily="18" charset="0"/>
              </a:rPr>
              <a:t>Single antibody i.e. primary antibody is used that is chemically linked to a </a:t>
            </a:r>
            <a:r>
              <a:rPr lang="en-US" sz="2000" dirty="0" err="1" smtClean="0">
                <a:latin typeface="Times New Roman" pitchFamily="18" charset="0"/>
                <a:cs typeface="Times New Roman" pitchFamily="18" charset="0"/>
              </a:rPr>
              <a:t>fluorochrome</a:t>
            </a:r>
            <a:r>
              <a:rPr lang="en-US" sz="2000" dirty="0" smtClean="0">
                <a:latin typeface="Times New Roman" pitchFamily="18" charset="0"/>
                <a:cs typeface="Times New Roman" pitchFamily="18" charset="0"/>
              </a:rPr>
              <a:t>. If the antigen is present, the primary antibody directly reacts with it and fluorescence can be observed under the fluorescent </a:t>
            </a:r>
            <a:r>
              <a:rPr lang="en-US" sz="2000" dirty="0" smtClean="0">
                <a:latin typeface="Times New Roman" pitchFamily="18" charset="0"/>
                <a:cs typeface="Times New Roman" pitchFamily="18" charset="0"/>
              </a:rPr>
              <a:t>microscope</a:t>
            </a:r>
          </a:p>
          <a:p>
            <a:pPr>
              <a:lnSpc>
                <a:spcPct val="150000"/>
              </a:lnSpc>
            </a:pPr>
            <a:r>
              <a:rPr lang="en-US" sz="2400" b="1" dirty="0" smtClean="0">
                <a:latin typeface="Times New Roman" pitchFamily="18" charset="0"/>
                <a:cs typeface="Times New Roman" pitchFamily="18" charset="0"/>
              </a:rPr>
              <a:t>Procedure of Direct Immunofluorescence Test</a:t>
            </a:r>
          </a:p>
          <a:p>
            <a:pPr>
              <a:lnSpc>
                <a:spcPct val="150000"/>
              </a:lnSpc>
            </a:pPr>
            <a:r>
              <a:rPr lang="en-US" sz="2000" dirty="0" smtClean="0">
                <a:latin typeface="Times New Roman" pitchFamily="18" charset="0"/>
                <a:cs typeface="Times New Roman" pitchFamily="18" charset="0"/>
              </a:rPr>
              <a:t>Fixing of Specimen (Antigen) into the slide.</a:t>
            </a:r>
          </a:p>
          <a:p>
            <a:pPr>
              <a:lnSpc>
                <a:spcPct val="150000"/>
              </a:lnSpc>
            </a:pPr>
            <a:r>
              <a:rPr lang="en-US" sz="2000" dirty="0" err="1" smtClean="0">
                <a:latin typeface="Times New Roman" pitchFamily="18" charset="0"/>
                <a:cs typeface="Times New Roman" pitchFamily="18" charset="0"/>
              </a:rPr>
              <a:t>Fluorochrome</a:t>
            </a:r>
            <a:r>
              <a:rPr lang="en-US" sz="2000" dirty="0" smtClean="0">
                <a:latin typeface="Times New Roman" pitchFamily="18" charset="0"/>
                <a:cs typeface="Times New Roman" pitchFamily="18" charset="0"/>
              </a:rPr>
              <a:t> labeled antibodies are then added to the slide.</a:t>
            </a:r>
          </a:p>
          <a:p>
            <a:pPr>
              <a:lnSpc>
                <a:spcPct val="150000"/>
              </a:lnSpc>
            </a:pPr>
            <a:r>
              <a:rPr lang="en-US" sz="2000" dirty="0" smtClean="0">
                <a:latin typeface="Times New Roman" pitchFamily="18" charset="0"/>
                <a:cs typeface="Times New Roman" pitchFamily="18" charset="0"/>
              </a:rPr>
              <a:t>Incubation and careful washing with wash buffers like PBS to remove other components except for the complex of antigen and </a:t>
            </a:r>
            <a:r>
              <a:rPr lang="en-US" sz="2000" dirty="0" err="1" smtClean="0">
                <a:latin typeface="Times New Roman" pitchFamily="18" charset="0"/>
                <a:cs typeface="Times New Roman" pitchFamily="18" charset="0"/>
              </a:rPr>
              <a:t>fluorochrome</a:t>
            </a:r>
            <a:r>
              <a:rPr lang="en-US" sz="2000" dirty="0" smtClean="0">
                <a:latin typeface="Times New Roman" pitchFamily="18" charset="0"/>
                <a:cs typeface="Times New Roman" pitchFamily="18" charset="0"/>
              </a:rPr>
              <a:t>-labeled antibody.</a:t>
            </a:r>
          </a:p>
          <a:p>
            <a:pPr>
              <a:lnSpc>
                <a:spcPct val="150000"/>
              </a:lnSpc>
            </a:pPr>
            <a:r>
              <a:rPr lang="en-US" sz="2000" dirty="0" smtClean="0">
                <a:latin typeface="Times New Roman" pitchFamily="18" charset="0"/>
                <a:cs typeface="Times New Roman" pitchFamily="18" charset="0"/>
              </a:rPr>
              <a:t>Observed under a fluorescence microscope.</a:t>
            </a:r>
          </a:p>
          <a:p>
            <a:pPr>
              <a:lnSpc>
                <a:spcPct val="150000"/>
              </a:lnSpc>
            </a:pPr>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382000" cy="5867400"/>
          </a:xfrm>
        </p:spPr>
        <p:txBody>
          <a:bodyPr>
            <a:normAutofit/>
          </a:bodyPr>
          <a:lstStyle/>
          <a:p>
            <a:r>
              <a:rPr lang="en-US" sz="2400" b="1" dirty="0" smtClean="0">
                <a:latin typeface="Times New Roman" pitchFamily="18" charset="0"/>
                <a:cs typeface="Times New Roman" pitchFamily="18" charset="0"/>
              </a:rPr>
              <a:t>Uses of Direct Immunofluorescence </a:t>
            </a:r>
            <a:r>
              <a:rPr lang="en-US" sz="2400" b="1" dirty="0" smtClean="0">
                <a:latin typeface="Times New Roman" pitchFamily="18" charset="0"/>
                <a:cs typeface="Times New Roman" pitchFamily="18" charset="0"/>
              </a:rPr>
              <a:t>Test-</a:t>
            </a:r>
            <a:endParaRPr lang="en-US" sz="2400" b="1"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For the detection of rabies virus antigen in the skin smear collected from the nape of the neck in humans and the saliva of dogs.</a:t>
            </a:r>
          </a:p>
          <a:p>
            <a:r>
              <a:rPr lang="en-US" sz="2000" dirty="0" smtClean="0">
                <a:latin typeface="Times New Roman" pitchFamily="18" charset="0"/>
                <a:cs typeface="Times New Roman" pitchFamily="18" charset="0"/>
              </a:rPr>
              <a:t>For the detection of  </a:t>
            </a:r>
            <a:r>
              <a:rPr lang="en-US" sz="2000" i="1" dirty="0" smtClean="0">
                <a:latin typeface="Times New Roman" pitchFamily="18" charset="0"/>
                <a:cs typeface="Times New Roman" pitchFamily="18" charset="0"/>
              </a:rPr>
              <a:t>N. </a:t>
            </a:r>
            <a:r>
              <a:rPr lang="en-US" sz="2000" i="1" dirty="0" err="1" smtClean="0">
                <a:latin typeface="Times New Roman" pitchFamily="18" charset="0"/>
                <a:cs typeface="Times New Roman" pitchFamily="18" charset="0"/>
              </a:rPr>
              <a:t>gonorrhoeae</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C. </a:t>
            </a:r>
            <a:r>
              <a:rPr lang="en-US" sz="2000" i="1" dirty="0" err="1" smtClean="0">
                <a:latin typeface="Times New Roman" pitchFamily="18" charset="0"/>
                <a:cs typeface="Times New Roman" pitchFamily="18" charset="0"/>
              </a:rPr>
              <a:t>diphtheriae</a:t>
            </a:r>
            <a:r>
              <a:rPr lang="en-US" sz="2000" i="1" dirty="0" smtClean="0">
                <a:latin typeface="Times New Roman" pitchFamily="18" charset="0"/>
                <a:cs typeface="Times New Roman" pitchFamily="18" charset="0"/>
              </a:rPr>
              <a:t>, T. </a:t>
            </a:r>
            <a:r>
              <a:rPr lang="en-US" sz="2000" i="1" dirty="0" err="1" smtClean="0">
                <a:latin typeface="Times New Roman" pitchFamily="18" charset="0"/>
                <a:cs typeface="Times New Roman" pitchFamily="18" charset="0"/>
              </a:rPr>
              <a:t>pallidum</a:t>
            </a:r>
            <a:r>
              <a:rPr lang="en-US" sz="2000" i="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etc. directly in appropriate clinical specimens.</a:t>
            </a:r>
          </a:p>
          <a:p>
            <a:r>
              <a:rPr lang="en-US" sz="2400" b="1" dirty="0" smtClean="0">
                <a:latin typeface="Times New Roman" pitchFamily="18" charset="0"/>
                <a:cs typeface="Times New Roman" pitchFamily="18" charset="0"/>
              </a:rPr>
              <a:t>Advantages of Direct Immunofluorescence </a:t>
            </a:r>
            <a:r>
              <a:rPr lang="en-US" sz="2400" b="1" dirty="0" smtClean="0">
                <a:latin typeface="Times New Roman" pitchFamily="18" charset="0"/>
                <a:cs typeface="Times New Roman" pitchFamily="18" charset="0"/>
              </a:rPr>
              <a:t>Test-</a:t>
            </a:r>
            <a:endParaRPr lang="en-US" sz="2400" b="1"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Protocols for direct IF are usually shorter as they only require one labeling step.</a:t>
            </a:r>
          </a:p>
          <a:p>
            <a:r>
              <a:rPr lang="en-US" sz="2000" dirty="0" smtClean="0">
                <a:latin typeface="Times New Roman" pitchFamily="18" charset="0"/>
                <a:cs typeface="Times New Roman" pitchFamily="18" charset="0"/>
              </a:rPr>
              <a:t>Species cross-reactivity is minimized indirect methods as the </a:t>
            </a:r>
            <a:r>
              <a:rPr lang="en-US" sz="2000" dirty="0" err="1" smtClean="0">
                <a:latin typeface="Times New Roman" pitchFamily="18" charset="0"/>
                <a:cs typeface="Times New Roman" pitchFamily="18" charset="0"/>
              </a:rPr>
              <a:t>fluorophore</a:t>
            </a:r>
            <a:r>
              <a:rPr lang="en-US" sz="2000" dirty="0" smtClean="0">
                <a:latin typeface="Times New Roman" pitchFamily="18" charset="0"/>
                <a:cs typeface="Times New Roman" pitchFamily="18" charset="0"/>
              </a:rPr>
              <a:t> is already conjugated to the primary antibody.</a:t>
            </a:r>
          </a:p>
          <a:p>
            <a:r>
              <a:rPr lang="en-US" sz="2400" b="1" dirty="0" smtClean="0">
                <a:latin typeface="Times New Roman" pitchFamily="18" charset="0"/>
                <a:cs typeface="Times New Roman" pitchFamily="18" charset="0"/>
              </a:rPr>
              <a:t>Disadvantages of Direct Immunofluorescence </a:t>
            </a:r>
            <a:r>
              <a:rPr lang="en-US" sz="2400" b="1" dirty="0" smtClean="0">
                <a:latin typeface="Times New Roman" pitchFamily="18" charset="0"/>
                <a:cs typeface="Times New Roman" pitchFamily="18" charset="0"/>
              </a:rPr>
              <a:t>Test-</a:t>
            </a:r>
            <a:endParaRPr lang="en-US" sz="2400" b="1"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Separately labeled antibodies need to prepared for each pathogen.</a:t>
            </a:r>
          </a:p>
          <a:p>
            <a:r>
              <a:rPr lang="en-US" sz="2000" dirty="0" smtClean="0">
                <a:latin typeface="Times New Roman" pitchFamily="18" charset="0"/>
                <a:cs typeface="Times New Roman" pitchFamily="18" charset="0"/>
              </a:rPr>
              <a:t>Requires the use of a much more primary antibody, which is extremely expensive.</a:t>
            </a:r>
          </a:p>
          <a:p>
            <a:r>
              <a:rPr lang="en-US" sz="2000" dirty="0" smtClean="0">
                <a:latin typeface="Times New Roman" pitchFamily="18" charset="0"/>
                <a:cs typeface="Times New Roman" pitchFamily="18" charset="0"/>
              </a:rPr>
              <a:t>Less sensitive than indirect immunofluorescence.</a:t>
            </a:r>
          </a:p>
          <a:p>
            <a:endParaRPr lang="en-US"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15000"/>
          </a:xfrm>
        </p:spPr>
        <p:txBody>
          <a:bodyPr>
            <a:normAutofit fontScale="92500" lnSpcReduction="10000"/>
          </a:bodyPr>
          <a:lstStyle/>
          <a:p>
            <a:pPr>
              <a:lnSpc>
                <a:spcPct val="150000"/>
              </a:lnSpc>
              <a:buNone/>
            </a:pPr>
            <a:r>
              <a:rPr lang="en-US" sz="2200" b="1" dirty="0" smtClean="0">
                <a:latin typeface="Times New Roman" pitchFamily="18" charset="0"/>
                <a:cs typeface="Times New Roman" pitchFamily="18" charset="0"/>
              </a:rPr>
              <a:t>2- </a:t>
            </a:r>
            <a:r>
              <a:rPr lang="en-US" sz="2400" b="1" dirty="0" smtClean="0">
                <a:latin typeface="Times New Roman" pitchFamily="18" charset="0"/>
                <a:cs typeface="Times New Roman" pitchFamily="18" charset="0"/>
              </a:rPr>
              <a:t>Indirect </a:t>
            </a:r>
            <a:r>
              <a:rPr lang="en-US" sz="2400" b="1" dirty="0" smtClean="0">
                <a:latin typeface="Times New Roman" pitchFamily="18" charset="0"/>
                <a:cs typeface="Times New Roman" pitchFamily="18" charset="0"/>
              </a:rPr>
              <a:t>Immunofluorescence Test</a:t>
            </a:r>
            <a:endParaRPr lang="en-US" sz="2400" dirty="0" smtClean="0">
              <a:latin typeface="Times New Roman" pitchFamily="18" charset="0"/>
              <a:cs typeface="Times New Roman" pitchFamily="18" charset="0"/>
            </a:endParaRPr>
          </a:p>
          <a:p>
            <a:pPr>
              <a:lnSpc>
                <a:spcPct val="150000"/>
              </a:lnSpc>
            </a:pPr>
            <a:r>
              <a:rPr lang="en-US" sz="1900" dirty="0" smtClean="0">
                <a:latin typeface="Times New Roman" pitchFamily="18" charset="0"/>
                <a:cs typeface="Times New Roman" pitchFamily="18" charset="0"/>
              </a:rPr>
              <a:t>Double antibodies are used i.e. primary and secondary antibodies. The primary antibody is not labeled and a </a:t>
            </a:r>
            <a:r>
              <a:rPr lang="en-US" sz="1900" dirty="0" err="1" smtClean="0">
                <a:latin typeface="Times New Roman" pitchFamily="18" charset="0"/>
                <a:cs typeface="Times New Roman" pitchFamily="18" charset="0"/>
              </a:rPr>
              <a:t>fluorochrome</a:t>
            </a:r>
            <a:r>
              <a:rPr lang="en-US" sz="1900" dirty="0" smtClean="0">
                <a:latin typeface="Times New Roman" pitchFamily="18" charset="0"/>
                <a:cs typeface="Times New Roman" pitchFamily="18" charset="0"/>
              </a:rPr>
              <a:t>-labeled secondary antibody is used for detection. The antigen used is known and it binds to the specific primary antibodies of interest in the sample. The secondary antibody then binds to the </a:t>
            </a:r>
            <a:r>
              <a:rPr lang="en-US" sz="1900" dirty="0" err="1" smtClean="0">
                <a:latin typeface="Times New Roman" pitchFamily="18" charset="0"/>
                <a:cs typeface="Times New Roman" pitchFamily="18" charset="0"/>
              </a:rPr>
              <a:t>Fc</a:t>
            </a:r>
            <a:r>
              <a:rPr lang="en-US" sz="1900" dirty="0" smtClean="0">
                <a:latin typeface="Times New Roman" pitchFamily="18" charset="0"/>
                <a:cs typeface="Times New Roman" pitchFamily="18" charset="0"/>
              </a:rPr>
              <a:t> region of the primary antibody.</a:t>
            </a:r>
          </a:p>
          <a:p>
            <a:pPr>
              <a:lnSpc>
                <a:spcPct val="150000"/>
              </a:lnSpc>
            </a:pPr>
            <a:r>
              <a:rPr lang="en-US" sz="2400" b="1" dirty="0" smtClean="0">
                <a:latin typeface="Times New Roman" pitchFamily="18" charset="0"/>
                <a:cs typeface="Times New Roman" pitchFamily="18" charset="0"/>
              </a:rPr>
              <a:t>Procedure of Indirect Immunofluorescence </a:t>
            </a:r>
            <a:r>
              <a:rPr lang="en-US" sz="2400" b="1" dirty="0" smtClean="0">
                <a:latin typeface="Times New Roman" pitchFamily="18" charset="0"/>
                <a:cs typeface="Times New Roman" pitchFamily="18" charset="0"/>
              </a:rPr>
              <a:t>Test</a:t>
            </a:r>
          </a:p>
          <a:p>
            <a:pPr>
              <a:lnSpc>
                <a:spcPct val="150000"/>
              </a:lnSpc>
            </a:pPr>
            <a:r>
              <a:rPr lang="en-US" sz="1900" dirty="0" smtClean="0">
                <a:latin typeface="Times New Roman" pitchFamily="18" charset="0"/>
                <a:cs typeface="Times New Roman" pitchFamily="18" charset="0"/>
              </a:rPr>
              <a:t>Fixing of a known antigen on a slide.</a:t>
            </a:r>
          </a:p>
          <a:p>
            <a:pPr>
              <a:lnSpc>
                <a:spcPct val="150000"/>
              </a:lnSpc>
            </a:pPr>
            <a:r>
              <a:rPr lang="en-US" sz="1900" dirty="0" smtClean="0">
                <a:latin typeface="Times New Roman" pitchFamily="18" charset="0"/>
                <a:cs typeface="Times New Roman" pitchFamily="18" charset="0"/>
              </a:rPr>
              <a:t>The specimen to be tested is applied to the slide. </a:t>
            </a:r>
          </a:p>
          <a:p>
            <a:pPr>
              <a:lnSpc>
                <a:spcPct val="150000"/>
              </a:lnSpc>
            </a:pPr>
            <a:r>
              <a:rPr lang="en-US" sz="1900" dirty="0" smtClean="0">
                <a:latin typeface="Times New Roman" pitchFamily="18" charset="0"/>
                <a:cs typeface="Times New Roman" pitchFamily="18" charset="0"/>
              </a:rPr>
              <a:t>Incubation and careful washing with PBS.</a:t>
            </a:r>
          </a:p>
          <a:p>
            <a:pPr>
              <a:lnSpc>
                <a:spcPct val="150000"/>
              </a:lnSpc>
            </a:pPr>
            <a:r>
              <a:rPr lang="en-US" sz="1900" dirty="0" smtClean="0">
                <a:latin typeface="Times New Roman" pitchFamily="18" charset="0"/>
                <a:cs typeface="Times New Roman" pitchFamily="18" charset="0"/>
              </a:rPr>
              <a:t>A secondary antibody (e.g., fluorescently labeled anti-</a:t>
            </a:r>
            <a:r>
              <a:rPr lang="en-US" sz="1900" dirty="0" err="1" smtClean="0">
                <a:latin typeface="Times New Roman" pitchFamily="18" charset="0"/>
                <a:cs typeface="Times New Roman" pitchFamily="18" charset="0"/>
              </a:rPr>
              <a:t>IgG</a:t>
            </a:r>
            <a:r>
              <a:rPr lang="en-US" sz="1900" dirty="0" smtClean="0">
                <a:latin typeface="Times New Roman" pitchFamily="18" charset="0"/>
                <a:cs typeface="Times New Roman" pitchFamily="18" charset="0"/>
              </a:rPr>
              <a:t>) is added.</a:t>
            </a:r>
          </a:p>
          <a:p>
            <a:pPr>
              <a:lnSpc>
                <a:spcPct val="150000"/>
              </a:lnSpc>
            </a:pPr>
            <a:r>
              <a:rPr lang="en-US" sz="1900" dirty="0" smtClean="0">
                <a:latin typeface="Times New Roman" pitchFamily="18" charset="0"/>
                <a:cs typeface="Times New Roman" pitchFamily="18" charset="0"/>
              </a:rPr>
              <a:t>Incubation and careful washing again with PBS.</a:t>
            </a:r>
          </a:p>
          <a:p>
            <a:pPr>
              <a:lnSpc>
                <a:spcPct val="150000"/>
              </a:lnSpc>
            </a:pPr>
            <a:r>
              <a:rPr lang="en-US" sz="1900" dirty="0" smtClean="0">
                <a:latin typeface="Times New Roman" pitchFamily="18" charset="0"/>
                <a:cs typeface="Times New Roman" pitchFamily="18" charset="0"/>
              </a:rPr>
              <a:t>Observed under the fluorescence microscope</a:t>
            </a:r>
          </a:p>
          <a:p>
            <a:endParaRPr lang="en-US" sz="2200" b="1"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305800" cy="5638800"/>
          </a:xfrm>
        </p:spPr>
        <p:txBody>
          <a:bodyPr>
            <a:normAutofit/>
          </a:bodyPr>
          <a:lstStyle/>
          <a:p>
            <a:r>
              <a:rPr lang="en-US" sz="2400" b="1" dirty="0" smtClean="0">
                <a:latin typeface="Times New Roman" pitchFamily="18" charset="0"/>
                <a:cs typeface="Times New Roman" pitchFamily="18" charset="0"/>
              </a:rPr>
              <a:t>Uses of Indirect Immunofluorescence Test</a:t>
            </a:r>
          </a:p>
          <a:p>
            <a:r>
              <a:rPr lang="en-US" sz="2000" dirty="0" smtClean="0">
                <a:latin typeface="Times New Roman" pitchFamily="18" charset="0"/>
                <a:cs typeface="Times New Roman" pitchFamily="18" charset="0"/>
              </a:rPr>
              <a:t>In detection of specific antibodies for diagnosis of syphilis, </a:t>
            </a:r>
            <a:r>
              <a:rPr lang="en-US" sz="2000" dirty="0" err="1" smtClean="0">
                <a:latin typeface="Times New Roman" pitchFamily="18" charset="0"/>
                <a:cs typeface="Times New Roman" pitchFamily="18" charset="0"/>
              </a:rPr>
              <a:t>amoebiasis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leptospirosis</a:t>
            </a:r>
            <a:r>
              <a:rPr lang="en-US" sz="2000" dirty="0" smtClean="0">
                <a:latin typeface="Times New Roman" pitchFamily="18" charset="0"/>
                <a:cs typeface="Times New Roman" pitchFamily="18" charset="0"/>
              </a:rPr>
              <a:t>, toxoplasmosis, and other diseases.</a:t>
            </a:r>
          </a:p>
          <a:p>
            <a:r>
              <a:rPr lang="en-US" sz="2000" dirty="0" smtClean="0">
                <a:latin typeface="Times New Roman" pitchFamily="18" charset="0"/>
                <a:cs typeface="Times New Roman" pitchFamily="18" charset="0"/>
              </a:rPr>
              <a:t>Also used in the detection of </a:t>
            </a:r>
            <a:r>
              <a:rPr lang="en-US" sz="2000" dirty="0" err="1" smtClean="0">
                <a:latin typeface="Times New Roman" pitchFamily="18" charset="0"/>
                <a:cs typeface="Times New Roman" pitchFamily="18" charset="0"/>
              </a:rPr>
              <a:t>autoantibodies</a:t>
            </a:r>
            <a:r>
              <a:rPr lang="en-US" sz="2000" dirty="0" smtClean="0">
                <a:latin typeface="Times New Roman" pitchFamily="18" charset="0"/>
                <a:cs typeface="Times New Roman" pitchFamily="18" charset="0"/>
              </a:rPr>
              <a:t> that cause auto immune disorders.</a:t>
            </a:r>
          </a:p>
          <a:p>
            <a:r>
              <a:rPr lang="en-US" sz="2400" b="1" dirty="0" smtClean="0">
                <a:latin typeface="Times New Roman" pitchFamily="18" charset="0"/>
                <a:cs typeface="Times New Roman" pitchFamily="18" charset="0"/>
              </a:rPr>
              <a:t>Advantages of Indirect Immunofluorescence Test</a:t>
            </a:r>
          </a:p>
          <a:p>
            <a:r>
              <a:rPr lang="en-US" sz="2000" dirty="0" smtClean="0">
                <a:latin typeface="Times New Roman" pitchFamily="18" charset="0"/>
                <a:cs typeface="Times New Roman" pitchFamily="18" charset="0"/>
              </a:rPr>
              <a:t>In case of secondary antibodies, a single </a:t>
            </a:r>
            <a:r>
              <a:rPr lang="en-US" sz="2000" dirty="0" err="1" smtClean="0">
                <a:latin typeface="Times New Roman" pitchFamily="18" charset="0"/>
                <a:cs typeface="Times New Roman" pitchFamily="18" charset="0"/>
              </a:rPr>
              <a:t>fluorochrome</a:t>
            </a:r>
            <a:r>
              <a:rPr lang="en-US" sz="2000" dirty="0" smtClean="0">
                <a:latin typeface="Times New Roman" pitchFamily="18" charset="0"/>
                <a:cs typeface="Times New Roman" pitchFamily="18" charset="0"/>
              </a:rPr>
              <a:t>-labeled antibody is used for detecting many Ag-</a:t>
            </a:r>
            <a:r>
              <a:rPr lang="en-US" sz="2000" dirty="0" err="1" smtClean="0">
                <a:latin typeface="Times New Roman" pitchFamily="18" charset="0"/>
                <a:cs typeface="Times New Roman" pitchFamily="18" charset="0"/>
              </a:rPr>
              <a:t>Ab</a:t>
            </a:r>
            <a:r>
              <a:rPr lang="en-US" sz="2000" dirty="0" smtClean="0">
                <a:latin typeface="Times New Roman" pitchFamily="18" charset="0"/>
                <a:cs typeface="Times New Roman" pitchFamily="18" charset="0"/>
              </a:rPr>
              <a:t> interactions. </a:t>
            </a:r>
          </a:p>
          <a:p>
            <a:r>
              <a:rPr lang="en-US" sz="2000" dirty="0" smtClean="0">
                <a:latin typeface="Times New Roman" pitchFamily="18" charset="0"/>
                <a:cs typeface="Times New Roman" pitchFamily="18" charset="0"/>
              </a:rPr>
              <a:t>More sensitive than direct immunofluorescence test.</a:t>
            </a:r>
          </a:p>
          <a:p>
            <a:r>
              <a:rPr lang="en-US" sz="2000" dirty="0" smtClean="0">
                <a:latin typeface="Times New Roman" pitchFamily="18" charset="0"/>
                <a:cs typeface="Times New Roman" pitchFamily="18" charset="0"/>
              </a:rPr>
              <a:t>Multiple secondary antibodies can bind to the </a:t>
            </a:r>
            <a:r>
              <a:rPr lang="en-US" sz="2000" dirty="0" err="1" smtClean="0">
                <a:latin typeface="Times New Roman" pitchFamily="18" charset="0"/>
                <a:cs typeface="Times New Roman" pitchFamily="18" charset="0"/>
              </a:rPr>
              <a:t>Fc</a:t>
            </a:r>
            <a:r>
              <a:rPr lang="en-US" sz="2000" dirty="0" smtClean="0">
                <a:latin typeface="Times New Roman" pitchFamily="18" charset="0"/>
                <a:cs typeface="Times New Roman" pitchFamily="18" charset="0"/>
              </a:rPr>
              <a:t> region of primary antibody which amplifies the fluorescence signal.</a:t>
            </a:r>
          </a:p>
          <a:p>
            <a:r>
              <a:rPr lang="en-US" sz="2400" b="1" dirty="0" smtClean="0">
                <a:latin typeface="Times New Roman" pitchFamily="18" charset="0"/>
                <a:cs typeface="Times New Roman" pitchFamily="18" charset="0"/>
              </a:rPr>
              <a:t>Disadvantages of Indirect Immunofluorescence Test</a:t>
            </a:r>
          </a:p>
          <a:p>
            <a:r>
              <a:rPr lang="en-US" sz="2000" dirty="0" smtClean="0">
                <a:latin typeface="Times New Roman" pitchFamily="18" charset="0"/>
                <a:cs typeface="Times New Roman" pitchFamily="18" charset="0"/>
              </a:rPr>
              <a:t>It is more complex and time-consuming than the direct IF.</a:t>
            </a:r>
          </a:p>
          <a:p>
            <a:r>
              <a:rPr lang="en-US" sz="2000" dirty="0" smtClean="0">
                <a:latin typeface="Times New Roman" pitchFamily="18" charset="0"/>
                <a:cs typeface="Times New Roman" pitchFamily="18" charset="0"/>
              </a:rPr>
              <a:t>Cross-reactivity of secondary antibody to other agents can be problematic.</a:t>
            </a:r>
          </a:p>
          <a:p>
            <a:endParaRPr lang="en-US" sz="2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553</Words>
  <Application>Microsoft Office PowerPoint</Application>
  <PresentationFormat>On-screen Show (4:3)</PresentationFormat>
  <Paragraphs>87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Immunofluorescence</vt:lpstr>
      <vt:lpstr>Definition </vt:lpstr>
      <vt:lpstr>Slide 3</vt:lpstr>
      <vt:lpstr>Slide 4</vt:lpstr>
      <vt:lpstr>Principle of Immunofluorescence </vt:lpstr>
      <vt:lpstr>Types of Immunofluorescence </vt:lpstr>
      <vt:lpstr>Slide 7</vt:lpstr>
      <vt:lpstr>Slide 8</vt:lpstr>
      <vt:lpstr>Slide 9</vt:lpstr>
      <vt:lpstr>Slide 10</vt:lpstr>
      <vt:lpstr>Result interpretation of Immunofluorescence </vt:lpstr>
      <vt:lpstr>Applications of Immunofluorescence </vt:lpstr>
      <vt:lpstr>Limitations of Immunofluorescence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Immunofluorescence</dc:title>
  <dc:creator>Alex</dc:creator>
  <cp:lastModifiedBy>Alex</cp:lastModifiedBy>
  <cp:revision>13</cp:revision>
  <dcterms:created xsi:type="dcterms:W3CDTF">2026-03-17T16:09:58Z</dcterms:created>
  <dcterms:modified xsi:type="dcterms:W3CDTF">2026-03-17T17:05:37Z</dcterms:modified>
</cp:coreProperties>
</file>