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12/17/2021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0" i="0">
                <a:solidFill>
                  <a:srgbClr val="04617A"/>
                </a:solidFill>
                <a:latin typeface="Carlito"/>
                <a:cs typeface="Carlito"/>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12/17/2021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0" i="0">
                <a:solidFill>
                  <a:srgbClr val="04617A"/>
                </a:solidFill>
                <a:latin typeface="Carlito"/>
                <a:cs typeface="Carlito"/>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12/17/2021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0" i="0">
                <a:solidFill>
                  <a:srgbClr val="04617A"/>
                </a:solidFill>
                <a:latin typeface="Carlito"/>
                <a:cs typeface="Carli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12/17/2021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12/17/2021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164077" y="327913"/>
            <a:ext cx="2817495" cy="787400"/>
          </a:xfrm>
          <a:prstGeom prst="rect">
            <a:avLst/>
          </a:prstGeom>
        </p:spPr>
        <p:txBody>
          <a:bodyPr wrap="square" lIns="0" tIns="0" rIns="0" bIns="0">
            <a:spAutoFit/>
          </a:bodyPr>
          <a:lstStyle>
            <a:lvl1pPr>
              <a:defRPr sz="5000" b="0" i="0">
                <a:solidFill>
                  <a:srgbClr val="04617A"/>
                </a:solidFill>
                <a:latin typeface="Carlito"/>
                <a:cs typeface="Carlito"/>
              </a:defRPr>
            </a:lvl1pPr>
          </a:lstStyle>
          <a:p>
            <a:endParaRPr/>
          </a:p>
        </p:txBody>
      </p:sp>
      <p:sp>
        <p:nvSpPr>
          <p:cNvPr id="3" name="Holder 3"/>
          <p:cNvSpPr>
            <a:spLocks noGrp="1"/>
          </p:cNvSpPr>
          <p:nvPr>
            <p:ph type="body" idx="1"/>
          </p:nvPr>
        </p:nvSpPr>
        <p:spPr>
          <a:xfrm>
            <a:off x="536701" y="1089152"/>
            <a:ext cx="8054975" cy="4561205"/>
          </a:xfrm>
          <a:prstGeom prst="rect">
            <a:avLst/>
          </a:prstGeom>
        </p:spPr>
        <p:txBody>
          <a:bodyPr wrap="square" lIns="0" tIns="0" rIns="0" bIns="0">
            <a:spAutoFit/>
          </a:bodyPr>
          <a:lstStyle>
            <a:lvl1pPr>
              <a:defRPr sz="24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12/17/2021</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61"/>
              <a:ext cx="9144000"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399788" y="0"/>
              <a:ext cx="4744212" cy="60045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144000" cy="1027176"/>
            </a:xfrm>
            <a:prstGeom prst="rect">
              <a:avLst/>
            </a:prstGeom>
            <a:blipFill>
              <a:blip r:embed="rId5"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2471558" y="793181"/>
            <a:ext cx="4202430" cy="1797287"/>
          </a:xfrm>
          <a:prstGeom prst="rect">
            <a:avLst/>
          </a:prstGeom>
        </p:spPr>
        <p:txBody>
          <a:bodyPr vert="horz" wrap="square" lIns="0" tIns="133985" rIns="0" bIns="0" rtlCol="0">
            <a:spAutoFit/>
          </a:bodyPr>
          <a:lstStyle/>
          <a:p>
            <a:pPr algn="ctr">
              <a:lnSpc>
                <a:spcPct val="100000"/>
              </a:lnSpc>
              <a:spcBef>
                <a:spcPts val="960"/>
              </a:spcBef>
            </a:pPr>
            <a:r>
              <a:rPr sz="5400" b="1" spc="-60" dirty="0" smtClean="0">
                <a:solidFill>
                  <a:srgbClr val="000000"/>
                </a:solidFill>
                <a:latin typeface="Georgia"/>
                <a:cs typeface="Georgia"/>
              </a:rPr>
              <a:t>Hospital</a:t>
            </a:r>
            <a:r>
              <a:rPr sz="5400" b="1" spc="-25" dirty="0" smtClean="0">
                <a:solidFill>
                  <a:srgbClr val="000000"/>
                </a:solidFill>
                <a:latin typeface="Georgia"/>
                <a:cs typeface="Georgia"/>
              </a:rPr>
              <a:t> </a:t>
            </a:r>
            <a:r>
              <a:rPr lang="en-IN" sz="5400" b="1" spc="-60" dirty="0" smtClean="0">
                <a:solidFill>
                  <a:srgbClr val="000000"/>
                </a:solidFill>
                <a:latin typeface="Georgia"/>
                <a:cs typeface="Georgia"/>
              </a:rPr>
              <a:t>F</a:t>
            </a:r>
            <a:r>
              <a:rPr sz="5400" b="1" spc="-60" dirty="0" err="1" smtClean="0">
                <a:solidFill>
                  <a:srgbClr val="000000"/>
                </a:solidFill>
                <a:latin typeface="Georgia"/>
                <a:cs typeface="Georgia"/>
              </a:rPr>
              <a:t>ormulary</a:t>
            </a:r>
            <a:endParaRPr sz="5400" b="1" dirty="0">
              <a:latin typeface="Georgia"/>
              <a:cs typeface="Georgia"/>
            </a:endParaRPr>
          </a:p>
        </p:txBody>
      </p:sp>
      <p:sp>
        <p:nvSpPr>
          <p:cNvPr id="8" name="object 8"/>
          <p:cNvSpPr txBox="1"/>
          <p:nvPr/>
        </p:nvSpPr>
        <p:spPr>
          <a:xfrm>
            <a:off x="4038600" y="4459285"/>
            <a:ext cx="4511802" cy="1847172"/>
          </a:xfrm>
          <a:prstGeom prst="rect">
            <a:avLst/>
          </a:prstGeom>
        </p:spPr>
        <p:txBody>
          <a:bodyPr vert="horz" wrap="square" lIns="0" tIns="73660" rIns="0" bIns="0" rtlCol="0">
            <a:spAutoFit/>
          </a:bodyPr>
          <a:lstStyle/>
          <a:p>
            <a:pPr marL="12700">
              <a:lnSpc>
                <a:spcPct val="100000"/>
              </a:lnSpc>
              <a:spcBef>
                <a:spcPts val="580"/>
              </a:spcBef>
            </a:pPr>
            <a:r>
              <a:rPr sz="2000" b="1" spc="-10" dirty="0">
                <a:latin typeface="Times New Roman"/>
                <a:cs typeface="Times New Roman"/>
              </a:rPr>
              <a:t>BY</a:t>
            </a:r>
            <a:endParaRPr sz="2000" dirty="0">
              <a:latin typeface="Times New Roman"/>
              <a:cs typeface="Times New Roman"/>
            </a:endParaRPr>
          </a:p>
          <a:p>
            <a:pPr marL="12700" marR="340360">
              <a:lnSpc>
                <a:spcPct val="120000"/>
              </a:lnSpc>
            </a:pPr>
            <a:r>
              <a:rPr sz="2000" b="1" spc="-5" dirty="0">
                <a:latin typeface="Times New Roman"/>
                <a:cs typeface="Times New Roman"/>
              </a:rPr>
              <a:t>Mrs</a:t>
            </a:r>
            <a:r>
              <a:rPr sz="2000" b="1" spc="-5" dirty="0" smtClean="0">
                <a:latin typeface="Times New Roman"/>
                <a:cs typeface="Times New Roman"/>
              </a:rPr>
              <a:t>.</a:t>
            </a:r>
            <a:r>
              <a:rPr lang="en-IN" sz="2000" b="1" spc="-5" dirty="0" smtClean="0">
                <a:latin typeface="Times New Roman"/>
                <a:cs typeface="Times New Roman"/>
              </a:rPr>
              <a:t> SWARNAKSHI UPADHYAY</a:t>
            </a:r>
            <a:endParaRPr lang="en-IN" sz="2000" b="1" spc="-5" dirty="0">
              <a:latin typeface="Times New Roman"/>
              <a:cs typeface="Times New Roman"/>
            </a:endParaRPr>
          </a:p>
          <a:p>
            <a:pPr marL="12700" marR="340360">
              <a:lnSpc>
                <a:spcPct val="120000"/>
              </a:lnSpc>
            </a:pPr>
            <a:r>
              <a:rPr lang="en-IN" sz="2000" b="1" spc="-5" dirty="0" smtClean="0">
                <a:latin typeface="Times New Roman"/>
                <a:cs typeface="Times New Roman"/>
              </a:rPr>
              <a:t>ASSISTANT PROFESSOR</a:t>
            </a:r>
            <a:endParaRPr sz="2000" dirty="0">
              <a:latin typeface="Times New Roman"/>
              <a:cs typeface="Times New Roman"/>
            </a:endParaRPr>
          </a:p>
          <a:p>
            <a:pPr marL="12700" marR="5080">
              <a:lnSpc>
                <a:spcPct val="118000"/>
              </a:lnSpc>
              <a:spcBef>
                <a:spcPts val="45"/>
              </a:spcBef>
            </a:pPr>
            <a:r>
              <a:rPr lang="en-IN" sz="2000" b="1" spc="-10" dirty="0" smtClean="0">
                <a:latin typeface="Times New Roman"/>
                <a:cs typeface="Times New Roman"/>
              </a:rPr>
              <a:t>SCHOOL OF PHARMACEUTICAL SCIENCES, CSJM UNIVERSITY</a:t>
            </a:r>
            <a:endParaRPr sz="2000" dirty="0">
              <a:latin typeface="Times New Roman"/>
              <a:cs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61"/>
              <a:ext cx="9144000"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399788" y="0"/>
              <a:ext cx="4744212" cy="60045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144000" cy="1027176"/>
            </a:xfrm>
            <a:prstGeom prst="rect">
              <a:avLst/>
            </a:prstGeom>
            <a:blipFill>
              <a:blip r:embed="rId5" cstate="print"/>
              <a:stretch>
                <a:fillRect/>
              </a:stretch>
            </a:blipFill>
          </p:spPr>
          <p:txBody>
            <a:bodyPr wrap="square" lIns="0" tIns="0" rIns="0" bIns="0" rtlCol="0"/>
            <a:lstStyle/>
            <a:p>
              <a:endParaRPr/>
            </a:p>
          </p:txBody>
        </p:sp>
      </p:grpSp>
      <p:sp>
        <p:nvSpPr>
          <p:cNvPr id="7" name="object 7"/>
          <p:cNvSpPr txBox="1"/>
          <p:nvPr/>
        </p:nvSpPr>
        <p:spPr>
          <a:xfrm>
            <a:off x="460501" y="330200"/>
            <a:ext cx="8047990" cy="3975735"/>
          </a:xfrm>
          <a:prstGeom prst="rect">
            <a:avLst/>
          </a:prstGeom>
        </p:spPr>
        <p:txBody>
          <a:bodyPr vert="horz" wrap="square" lIns="0" tIns="12700" rIns="0" bIns="0" rtlCol="0">
            <a:spAutoFit/>
          </a:bodyPr>
          <a:lstStyle/>
          <a:p>
            <a:pPr marL="287020" indent="-274320">
              <a:lnSpc>
                <a:spcPct val="100000"/>
              </a:lnSpc>
              <a:spcBef>
                <a:spcPts val="100"/>
              </a:spcBef>
              <a:buClr>
                <a:srgbClr val="0BD0D9"/>
              </a:buClr>
              <a:buSzPct val="93750"/>
              <a:buFont typeface="Arial"/>
              <a:buChar char="●"/>
              <a:tabLst>
                <a:tab pos="287020" algn="l"/>
              </a:tabLst>
            </a:pPr>
            <a:r>
              <a:rPr sz="2400" spc="-5" dirty="0">
                <a:latin typeface="Times New Roman"/>
                <a:cs typeface="Times New Roman"/>
              </a:rPr>
              <a:t>VI) </a:t>
            </a:r>
            <a:r>
              <a:rPr sz="2400" dirty="0">
                <a:latin typeface="Times New Roman"/>
                <a:cs typeface="Times New Roman"/>
              </a:rPr>
              <a:t>posological</a:t>
            </a:r>
            <a:r>
              <a:rPr sz="2400" spc="-20" dirty="0">
                <a:latin typeface="Times New Roman"/>
                <a:cs typeface="Times New Roman"/>
              </a:rPr>
              <a:t> </a:t>
            </a:r>
            <a:r>
              <a:rPr sz="2400" dirty="0">
                <a:latin typeface="Times New Roman"/>
                <a:cs typeface="Times New Roman"/>
              </a:rPr>
              <a:t>tablet.</a:t>
            </a:r>
            <a:endParaRPr sz="2400">
              <a:latin typeface="Times New Roman"/>
              <a:cs typeface="Times New Roman"/>
            </a:endParaRPr>
          </a:p>
          <a:p>
            <a:pPr marL="287020" marR="5080" indent="-274320">
              <a:lnSpc>
                <a:spcPts val="2300"/>
              </a:lnSpc>
              <a:spcBef>
                <a:spcPts val="560"/>
              </a:spcBef>
              <a:buClr>
                <a:srgbClr val="0BD0D9"/>
              </a:buClr>
              <a:buSzPct val="93750"/>
              <a:buFont typeface="Arial"/>
              <a:buChar char="●"/>
              <a:tabLst>
                <a:tab pos="287020" algn="l"/>
              </a:tabLst>
            </a:pPr>
            <a:r>
              <a:rPr sz="2400" spc="-5" dirty="0">
                <a:latin typeface="Times New Roman"/>
                <a:cs typeface="Times New Roman"/>
              </a:rPr>
              <a:t>VII) </a:t>
            </a:r>
            <a:r>
              <a:rPr sz="2400" dirty="0">
                <a:latin typeface="Times New Roman"/>
                <a:cs typeface="Times New Roman"/>
              </a:rPr>
              <a:t>other useful data and feature e.g. tablet of metric weight  and measure and their equivalent of apothecary” and</a:t>
            </a:r>
            <a:r>
              <a:rPr sz="2400" spc="-210" dirty="0">
                <a:latin typeface="Times New Roman"/>
                <a:cs typeface="Times New Roman"/>
              </a:rPr>
              <a:t> </a:t>
            </a:r>
            <a:r>
              <a:rPr sz="2400" dirty="0">
                <a:latin typeface="Times New Roman"/>
                <a:cs typeface="Times New Roman"/>
              </a:rPr>
              <a:t>household  measures, calculation and </a:t>
            </a:r>
            <a:r>
              <a:rPr sz="2400" spc="-5" dirty="0">
                <a:latin typeface="Times New Roman"/>
                <a:cs typeface="Times New Roman"/>
              </a:rPr>
              <a:t>dosages </a:t>
            </a:r>
            <a:r>
              <a:rPr sz="2400" dirty="0">
                <a:latin typeface="Times New Roman"/>
                <a:cs typeface="Times New Roman"/>
              </a:rPr>
              <a:t>for various age group  especially of</a:t>
            </a:r>
            <a:r>
              <a:rPr sz="2400" spc="-30" dirty="0">
                <a:latin typeface="Times New Roman"/>
                <a:cs typeface="Times New Roman"/>
              </a:rPr>
              <a:t> </a:t>
            </a:r>
            <a:r>
              <a:rPr sz="2400" dirty="0">
                <a:latin typeface="Times New Roman"/>
                <a:cs typeface="Times New Roman"/>
              </a:rPr>
              <a:t>children.</a:t>
            </a:r>
            <a:endParaRPr sz="2400">
              <a:latin typeface="Times New Roman"/>
              <a:cs typeface="Times New Roman"/>
            </a:endParaRPr>
          </a:p>
          <a:p>
            <a:pPr marL="287020" marR="407670" indent="-274320">
              <a:lnSpc>
                <a:spcPts val="2300"/>
              </a:lnSpc>
              <a:spcBef>
                <a:spcPts val="590"/>
              </a:spcBef>
              <a:buClr>
                <a:srgbClr val="0BD0D9"/>
              </a:buClr>
              <a:buSzPct val="93750"/>
              <a:buFont typeface="Arial"/>
              <a:buChar char="●"/>
              <a:tabLst>
                <a:tab pos="287020" algn="l"/>
              </a:tabLst>
            </a:pPr>
            <a:r>
              <a:rPr sz="2400" spc="-5" dirty="0">
                <a:latin typeface="Times New Roman"/>
                <a:cs typeface="Times New Roman"/>
              </a:rPr>
              <a:t>VIII) </a:t>
            </a:r>
            <a:r>
              <a:rPr sz="2400" dirty="0">
                <a:latin typeface="Times New Roman"/>
                <a:cs typeface="Times New Roman"/>
              </a:rPr>
              <a:t>it </a:t>
            </a:r>
            <a:r>
              <a:rPr sz="2400" spc="-5" dirty="0">
                <a:latin typeface="Times New Roman"/>
                <a:cs typeface="Times New Roman"/>
              </a:rPr>
              <a:t>should </a:t>
            </a:r>
            <a:r>
              <a:rPr sz="2400" dirty="0">
                <a:latin typeface="Times New Roman"/>
                <a:cs typeface="Times New Roman"/>
              </a:rPr>
              <a:t>also </a:t>
            </a:r>
            <a:r>
              <a:rPr sz="2400" spc="-5" dirty="0">
                <a:latin typeface="Times New Roman"/>
                <a:cs typeface="Times New Roman"/>
              </a:rPr>
              <a:t>be decided </a:t>
            </a:r>
            <a:r>
              <a:rPr sz="2400" dirty="0">
                <a:latin typeface="Times New Roman"/>
                <a:cs typeface="Times New Roman"/>
              </a:rPr>
              <a:t>at the </a:t>
            </a:r>
            <a:r>
              <a:rPr sz="2400" spc="-5" dirty="0">
                <a:latin typeface="Times New Roman"/>
                <a:cs typeface="Times New Roman"/>
              </a:rPr>
              <a:t>outset, as what short of  format should </a:t>
            </a:r>
            <a:r>
              <a:rPr sz="2400" dirty="0">
                <a:latin typeface="Times New Roman"/>
                <a:cs typeface="Times New Roman"/>
              </a:rPr>
              <a:t>the </a:t>
            </a:r>
            <a:r>
              <a:rPr sz="2400" spc="-5" dirty="0">
                <a:latin typeface="Times New Roman"/>
                <a:cs typeface="Times New Roman"/>
              </a:rPr>
              <a:t>formulary </a:t>
            </a:r>
            <a:r>
              <a:rPr sz="2400" dirty="0">
                <a:latin typeface="Times New Roman"/>
                <a:cs typeface="Times New Roman"/>
              </a:rPr>
              <a:t>adopt and </a:t>
            </a:r>
            <a:r>
              <a:rPr sz="2400" spc="-5" dirty="0">
                <a:latin typeface="Times New Roman"/>
                <a:cs typeface="Times New Roman"/>
              </a:rPr>
              <a:t>how should be</a:t>
            </a:r>
            <a:r>
              <a:rPr sz="2400" spc="-100" dirty="0">
                <a:latin typeface="Times New Roman"/>
                <a:cs typeface="Times New Roman"/>
              </a:rPr>
              <a:t> </a:t>
            </a:r>
            <a:r>
              <a:rPr sz="2400" spc="-5" dirty="0">
                <a:latin typeface="Times New Roman"/>
                <a:cs typeface="Times New Roman"/>
              </a:rPr>
              <a:t>its-</a:t>
            </a:r>
            <a:endParaRPr sz="2400">
              <a:latin typeface="Times New Roman"/>
              <a:cs typeface="Times New Roman"/>
            </a:endParaRPr>
          </a:p>
          <a:p>
            <a:pPr marL="361950" indent="-349885">
              <a:lnSpc>
                <a:spcPct val="100000"/>
              </a:lnSpc>
              <a:spcBef>
                <a:spcPts val="25"/>
              </a:spcBef>
              <a:buClr>
                <a:srgbClr val="0BD0D9"/>
              </a:buClr>
              <a:buSzPct val="93750"/>
              <a:buFont typeface="Arial"/>
              <a:buChar char="●"/>
              <a:tabLst>
                <a:tab pos="361950" algn="l"/>
                <a:tab pos="362585" algn="l"/>
              </a:tabLst>
            </a:pPr>
            <a:r>
              <a:rPr sz="2400" dirty="0">
                <a:latin typeface="Times New Roman"/>
                <a:cs typeface="Times New Roman"/>
              </a:rPr>
              <a:t>a)size</a:t>
            </a:r>
            <a:endParaRPr sz="2400">
              <a:latin typeface="Times New Roman"/>
              <a:cs typeface="Times New Roman"/>
            </a:endParaRPr>
          </a:p>
          <a:p>
            <a:pPr marL="287020" indent="-274320">
              <a:lnSpc>
                <a:spcPct val="100000"/>
              </a:lnSpc>
              <a:buClr>
                <a:srgbClr val="0BD0D9"/>
              </a:buClr>
              <a:buSzPct val="93750"/>
              <a:buFont typeface="Arial"/>
              <a:buChar char="●"/>
              <a:tabLst>
                <a:tab pos="287020" algn="l"/>
              </a:tabLst>
            </a:pPr>
            <a:r>
              <a:rPr sz="2400" dirty="0">
                <a:latin typeface="Times New Roman"/>
                <a:cs typeface="Times New Roman"/>
              </a:rPr>
              <a:t>b)printed or</a:t>
            </a:r>
            <a:r>
              <a:rPr sz="2400" spc="-25" dirty="0">
                <a:latin typeface="Times New Roman"/>
                <a:cs typeface="Times New Roman"/>
              </a:rPr>
              <a:t> </a:t>
            </a:r>
            <a:r>
              <a:rPr sz="2400" dirty="0">
                <a:latin typeface="Times New Roman"/>
                <a:cs typeface="Times New Roman"/>
              </a:rPr>
              <a:t>cyclostyled</a:t>
            </a:r>
            <a:endParaRPr sz="2400">
              <a:latin typeface="Times New Roman"/>
              <a:cs typeface="Times New Roman"/>
            </a:endParaRPr>
          </a:p>
          <a:p>
            <a:pPr marL="287020" marR="83185" indent="-274320">
              <a:lnSpc>
                <a:spcPts val="2300"/>
              </a:lnSpc>
              <a:spcBef>
                <a:spcPts val="560"/>
              </a:spcBef>
              <a:buClr>
                <a:srgbClr val="0BD0D9"/>
              </a:buClr>
              <a:buSzPct val="93750"/>
              <a:buFont typeface="Arial"/>
              <a:buChar char="●"/>
              <a:tabLst>
                <a:tab pos="287020" algn="l"/>
                <a:tab pos="894080" algn="l"/>
              </a:tabLst>
            </a:pPr>
            <a:r>
              <a:rPr sz="2400" dirty="0">
                <a:latin typeface="Times New Roman"/>
                <a:cs typeface="Times New Roman"/>
              </a:rPr>
              <a:t>C)whether lose leaf or bound, the advantage of the former are  that	addiction and deletion of pages of various section or</a:t>
            </a:r>
            <a:r>
              <a:rPr sz="2400" spc="-195" dirty="0">
                <a:latin typeface="Times New Roman"/>
                <a:cs typeface="Times New Roman"/>
              </a:rPr>
              <a:t> </a:t>
            </a:r>
            <a:r>
              <a:rPr sz="2400" dirty="0">
                <a:latin typeface="Times New Roman"/>
                <a:cs typeface="Times New Roman"/>
              </a:rPr>
              <a:t>main  body of the drug </a:t>
            </a:r>
            <a:r>
              <a:rPr sz="2400" spc="-5" dirty="0">
                <a:latin typeface="Times New Roman"/>
                <a:cs typeface="Times New Roman"/>
              </a:rPr>
              <a:t>list </a:t>
            </a:r>
            <a:r>
              <a:rPr sz="2400" dirty="0">
                <a:latin typeface="Times New Roman"/>
                <a:cs typeface="Times New Roman"/>
              </a:rPr>
              <a:t>are</a:t>
            </a:r>
            <a:r>
              <a:rPr sz="2400" spc="-35" dirty="0">
                <a:latin typeface="Times New Roman"/>
                <a:cs typeface="Times New Roman"/>
              </a:rPr>
              <a:t> </a:t>
            </a:r>
            <a:r>
              <a:rPr sz="2400" dirty="0">
                <a:latin typeface="Times New Roman"/>
                <a:cs typeface="Times New Roman"/>
              </a:rPr>
              <a:t>possible.</a:t>
            </a:r>
            <a:endParaRPr sz="2400">
              <a:latin typeface="Times New Roman"/>
              <a:cs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61"/>
              <a:ext cx="9144000"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399788" y="0"/>
              <a:ext cx="4744212" cy="60045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144000" cy="1027176"/>
            </a:xfrm>
            <a:prstGeom prst="rect">
              <a:avLst/>
            </a:prstGeom>
            <a:blipFill>
              <a:blip r:embed="rId5"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3164077" y="327913"/>
            <a:ext cx="2817495" cy="627736"/>
          </a:xfrm>
          <a:prstGeom prst="rect">
            <a:avLst/>
          </a:prstGeom>
        </p:spPr>
        <p:txBody>
          <a:bodyPr vert="horz" wrap="square" lIns="0" tIns="12065" rIns="0" bIns="0" rtlCol="0">
            <a:spAutoFit/>
          </a:bodyPr>
          <a:lstStyle/>
          <a:p>
            <a:pPr marL="12700">
              <a:lnSpc>
                <a:spcPct val="100000"/>
              </a:lnSpc>
              <a:spcBef>
                <a:spcPts val="95"/>
              </a:spcBef>
            </a:pPr>
            <a:r>
              <a:rPr sz="4000" spc="-15" dirty="0"/>
              <a:t>CONTENTS</a:t>
            </a:r>
          </a:p>
        </p:txBody>
      </p:sp>
      <p:sp>
        <p:nvSpPr>
          <p:cNvPr id="8" name="object 8"/>
          <p:cNvSpPr txBox="1">
            <a:spLocks noGrp="1"/>
          </p:cNvSpPr>
          <p:nvPr>
            <p:ph type="body" idx="1"/>
          </p:nvPr>
        </p:nvSpPr>
        <p:spPr>
          <a:prstGeom prst="rect">
            <a:avLst/>
          </a:prstGeom>
        </p:spPr>
        <p:txBody>
          <a:bodyPr vert="horz" wrap="square" lIns="0" tIns="12700" rIns="0" bIns="0" rtlCol="0">
            <a:spAutoFit/>
          </a:bodyPr>
          <a:lstStyle/>
          <a:p>
            <a:pPr marL="584200" marR="404495" indent="-571500">
              <a:lnSpc>
                <a:spcPct val="100000"/>
              </a:lnSpc>
              <a:spcBef>
                <a:spcPts val="100"/>
              </a:spcBef>
              <a:tabLst>
                <a:tab pos="583565" algn="l"/>
              </a:tabLst>
            </a:pPr>
            <a:r>
              <a:rPr sz="2250" spc="5" dirty="0">
                <a:solidFill>
                  <a:srgbClr val="0BD0D9"/>
                </a:solidFill>
              </a:rPr>
              <a:t>I.	</a:t>
            </a:r>
            <a:r>
              <a:rPr spc="-5" dirty="0"/>
              <a:t>All </a:t>
            </a:r>
            <a:r>
              <a:rPr dirty="0"/>
              <a:t>prescription must be written clearly and correct</a:t>
            </a:r>
            <a:r>
              <a:rPr spc="-200" dirty="0"/>
              <a:t> </a:t>
            </a:r>
            <a:r>
              <a:rPr dirty="0"/>
              <a:t>,every  prescription must furnish the following</a:t>
            </a:r>
            <a:r>
              <a:rPr spc="-85" dirty="0"/>
              <a:t> </a:t>
            </a:r>
            <a:r>
              <a:rPr dirty="0"/>
              <a:t>information:</a:t>
            </a:r>
            <a:endParaRPr sz="2250" dirty="0"/>
          </a:p>
          <a:p>
            <a:pPr marL="584200" indent="-571500">
              <a:lnSpc>
                <a:spcPct val="100000"/>
              </a:lnSpc>
              <a:spcBef>
                <a:spcPts val="575"/>
              </a:spcBef>
              <a:buClr>
                <a:srgbClr val="0BD0D9"/>
              </a:buClr>
              <a:buSzPct val="93750"/>
              <a:buAutoNum type="alphaLcParenR"/>
              <a:tabLst>
                <a:tab pos="583565" algn="l"/>
                <a:tab pos="584200" algn="l"/>
              </a:tabLst>
            </a:pPr>
            <a:r>
              <a:rPr dirty="0"/>
              <a:t>Name and </a:t>
            </a:r>
            <a:r>
              <a:rPr spc="-5" dirty="0"/>
              <a:t>address </a:t>
            </a:r>
            <a:r>
              <a:rPr dirty="0"/>
              <a:t>of the</a:t>
            </a:r>
            <a:r>
              <a:rPr spc="-55" dirty="0"/>
              <a:t> </a:t>
            </a:r>
            <a:r>
              <a:rPr dirty="0"/>
              <a:t>patient.</a:t>
            </a:r>
          </a:p>
          <a:p>
            <a:pPr marL="584200" indent="-571500">
              <a:lnSpc>
                <a:spcPct val="100000"/>
              </a:lnSpc>
              <a:spcBef>
                <a:spcPts val="575"/>
              </a:spcBef>
              <a:buClr>
                <a:srgbClr val="0BD0D9"/>
              </a:buClr>
              <a:buSzPct val="93750"/>
              <a:buAutoNum type="alphaLcParenR"/>
              <a:tabLst>
                <a:tab pos="583565" algn="l"/>
                <a:tab pos="584200" algn="l"/>
              </a:tabLst>
            </a:pPr>
            <a:r>
              <a:rPr dirty="0"/>
              <a:t>The</a:t>
            </a:r>
            <a:r>
              <a:rPr spc="-20" dirty="0"/>
              <a:t> </a:t>
            </a:r>
            <a:r>
              <a:rPr dirty="0"/>
              <a:t>date</a:t>
            </a:r>
          </a:p>
          <a:p>
            <a:pPr marL="584200" marR="637540" indent="-571500">
              <a:lnSpc>
                <a:spcPct val="100000"/>
              </a:lnSpc>
              <a:spcBef>
                <a:spcPts val="575"/>
              </a:spcBef>
              <a:buClr>
                <a:srgbClr val="0BD0D9"/>
              </a:buClr>
              <a:buSzPct val="93750"/>
              <a:buAutoNum type="alphaLcParenR"/>
              <a:tabLst>
                <a:tab pos="583565" algn="l"/>
                <a:tab pos="584200" algn="l"/>
              </a:tabLst>
            </a:pPr>
            <a:r>
              <a:rPr dirty="0"/>
              <a:t>The drug which they prescribed should be written in</a:t>
            </a:r>
            <a:r>
              <a:rPr spc="-190" dirty="0"/>
              <a:t> </a:t>
            </a:r>
            <a:r>
              <a:rPr dirty="0"/>
              <a:t>the  terminology used in the</a:t>
            </a:r>
            <a:r>
              <a:rPr spc="-65" dirty="0"/>
              <a:t> </a:t>
            </a:r>
            <a:r>
              <a:rPr spc="-20" dirty="0"/>
              <a:t>formulary.</a:t>
            </a:r>
          </a:p>
          <a:p>
            <a:pPr marL="584200" marR="5080" indent="-571500">
              <a:lnSpc>
                <a:spcPct val="100000"/>
              </a:lnSpc>
              <a:spcBef>
                <a:spcPts val="575"/>
              </a:spcBef>
              <a:buClr>
                <a:srgbClr val="0BD0D9"/>
              </a:buClr>
              <a:buSzPct val="93750"/>
              <a:buAutoNum type="alphaLcParenR"/>
              <a:tabLst>
                <a:tab pos="583565" algn="l"/>
                <a:tab pos="584200" algn="l"/>
                <a:tab pos="2273300" algn="l"/>
              </a:tabLst>
            </a:pPr>
            <a:r>
              <a:rPr dirty="0"/>
              <a:t>The strength of the medication prescribed, </a:t>
            </a:r>
            <a:r>
              <a:rPr spc="-5" dirty="0"/>
              <a:t>this </a:t>
            </a:r>
            <a:r>
              <a:rPr dirty="0"/>
              <a:t>must be</a:t>
            </a:r>
            <a:r>
              <a:rPr spc="-190" dirty="0"/>
              <a:t> </a:t>
            </a:r>
            <a:r>
              <a:rPr dirty="0"/>
              <a:t>given  in</a:t>
            </a:r>
            <a:r>
              <a:rPr spc="-5" dirty="0"/>
              <a:t> </a:t>
            </a:r>
            <a:r>
              <a:rPr dirty="0"/>
              <a:t>the</a:t>
            </a:r>
            <a:r>
              <a:rPr spc="-5" dirty="0"/>
              <a:t> </a:t>
            </a:r>
            <a:r>
              <a:rPr dirty="0"/>
              <a:t>metric	</a:t>
            </a:r>
            <a:r>
              <a:rPr spc="-5" dirty="0"/>
              <a:t>system </a:t>
            </a:r>
            <a:r>
              <a:rPr dirty="0"/>
              <a:t>accepted by our</a:t>
            </a:r>
            <a:r>
              <a:rPr spc="-45" dirty="0"/>
              <a:t> </a:t>
            </a:r>
            <a:r>
              <a:rPr spc="-20" dirty="0"/>
              <a:t>country.</a:t>
            </a:r>
          </a:p>
          <a:p>
            <a:pPr marL="387350" indent="-375285">
              <a:lnSpc>
                <a:spcPct val="100000"/>
              </a:lnSpc>
              <a:spcBef>
                <a:spcPts val="580"/>
              </a:spcBef>
              <a:buAutoNum type="romanUcParenR" startAt="2"/>
              <a:tabLst>
                <a:tab pos="387985" algn="l"/>
              </a:tabLst>
            </a:pPr>
            <a:r>
              <a:rPr dirty="0"/>
              <a:t>The</a:t>
            </a:r>
            <a:r>
              <a:rPr spc="-15" dirty="0"/>
              <a:t> </a:t>
            </a:r>
            <a:r>
              <a:rPr spc="-5" dirty="0"/>
              <a:t>format.</a:t>
            </a:r>
          </a:p>
          <a:p>
            <a:pPr marL="12700" marR="1814195">
              <a:lnSpc>
                <a:spcPct val="120000"/>
              </a:lnSpc>
              <a:buAutoNum type="romanUcParenR" startAt="2"/>
              <a:tabLst>
                <a:tab pos="419734" algn="l"/>
              </a:tabLst>
            </a:pPr>
            <a:r>
              <a:rPr dirty="0"/>
              <a:t>Size, loose or bound, printed or</a:t>
            </a:r>
            <a:r>
              <a:rPr spc="-130" dirty="0"/>
              <a:t> </a:t>
            </a:r>
            <a:r>
              <a:rPr dirty="0"/>
              <a:t>mimeographed.  IV)Index and assigning</a:t>
            </a:r>
            <a:r>
              <a:rPr spc="-35" dirty="0"/>
              <a:t> </a:t>
            </a:r>
            <a:r>
              <a:rPr dirty="0"/>
              <a:t>categories.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61"/>
              <a:ext cx="9144000"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399788" y="0"/>
              <a:ext cx="4744212" cy="60045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144000" cy="1027176"/>
            </a:xfrm>
            <a:prstGeom prst="rect">
              <a:avLst/>
            </a:prstGeom>
            <a:blipFill>
              <a:blip r:embed="rId5" cstate="print"/>
              <a:stretch>
                <a:fillRect/>
              </a:stretch>
            </a:blipFill>
          </p:spPr>
          <p:txBody>
            <a:bodyPr wrap="square" lIns="0" tIns="0" rIns="0" bIns="0" rtlCol="0"/>
            <a:lstStyle/>
            <a:p>
              <a:endParaRPr/>
            </a:p>
          </p:txBody>
        </p:sp>
      </p:grpSp>
      <p:grpSp>
        <p:nvGrpSpPr>
          <p:cNvPr id="7" name="object 7"/>
          <p:cNvGrpSpPr/>
          <p:nvPr/>
        </p:nvGrpSpPr>
        <p:grpSpPr>
          <a:xfrm>
            <a:off x="1957577" y="2769107"/>
            <a:ext cx="5100320" cy="775335"/>
            <a:chOff x="1957577" y="2769107"/>
            <a:chExt cx="5100320" cy="775335"/>
          </a:xfrm>
        </p:grpSpPr>
        <p:sp>
          <p:nvSpPr>
            <p:cNvPr id="8" name="object 8"/>
            <p:cNvSpPr/>
            <p:nvPr/>
          </p:nvSpPr>
          <p:spPr>
            <a:xfrm>
              <a:off x="1957577" y="2769107"/>
              <a:ext cx="5100065" cy="774954"/>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988057" y="2806445"/>
              <a:ext cx="4993386" cy="677417"/>
            </a:xfrm>
            <a:prstGeom prst="rect">
              <a:avLst/>
            </a:prstGeom>
            <a:blipFill>
              <a:blip r:embed="rId7" cstate="print"/>
              <a:stretch>
                <a:fillRect/>
              </a:stretch>
            </a:blipFill>
          </p:spPr>
          <p:txBody>
            <a:bodyPr wrap="square" lIns="0" tIns="0" rIns="0" bIns="0" rtlCol="0"/>
            <a:lstStyle/>
            <a:p>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6200" y="7620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61"/>
              <a:ext cx="9144000"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399788" y="0"/>
              <a:ext cx="4744212" cy="60045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144000" cy="1027176"/>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512311" y="559562"/>
              <a:ext cx="2812033" cy="374395"/>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p:nvPr/>
        </p:nvSpPr>
        <p:spPr>
          <a:xfrm>
            <a:off x="292861" y="1457198"/>
            <a:ext cx="8496935" cy="2828925"/>
          </a:xfrm>
          <a:prstGeom prst="rect">
            <a:avLst/>
          </a:prstGeom>
        </p:spPr>
        <p:txBody>
          <a:bodyPr vert="horz" wrap="square" lIns="0" tIns="12065" rIns="0" bIns="0" rtlCol="0">
            <a:spAutoFit/>
          </a:bodyPr>
          <a:lstStyle/>
          <a:p>
            <a:pPr marL="12700" marR="6350" algn="just">
              <a:lnSpc>
                <a:spcPct val="100000"/>
              </a:lnSpc>
              <a:spcBef>
                <a:spcPts val="95"/>
              </a:spcBef>
            </a:pPr>
            <a:r>
              <a:rPr sz="2000" spc="-5" dirty="0">
                <a:solidFill>
                  <a:srgbClr val="FFFFFF"/>
                </a:solidFill>
                <a:latin typeface="Times New Roman"/>
                <a:cs typeface="Times New Roman"/>
              </a:rPr>
              <a:t>The </a:t>
            </a:r>
            <a:r>
              <a:rPr sz="2000" spc="-10" dirty="0">
                <a:solidFill>
                  <a:srgbClr val="FFFFFF"/>
                </a:solidFill>
                <a:latin typeface="Times New Roman"/>
                <a:cs typeface="Times New Roman"/>
              </a:rPr>
              <a:t>hospital formulary </a:t>
            </a:r>
            <a:r>
              <a:rPr sz="2000" spc="-5" dirty="0">
                <a:solidFill>
                  <a:srgbClr val="FFFFFF"/>
                </a:solidFill>
                <a:latin typeface="Times New Roman"/>
                <a:cs typeface="Times New Roman"/>
              </a:rPr>
              <a:t>is a continuously revised </a:t>
            </a:r>
            <a:r>
              <a:rPr sz="2000" spc="-10" dirty="0">
                <a:solidFill>
                  <a:srgbClr val="FFFFFF"/>
                </a:solidFill>
                <a:latin typeface="Times New Roman"/>
                <a:cs typeface="Times New Roman"/>
              </a:rPr>
              <a:t>compilation </a:t>
            </a:r>
            <a:r>
              <a:rPr sz="2000" spc="-5" dirty="0">
                <a:solidFill>
                  <a:srgbClr val="FFFFFF"/>
                </a:solidFill>
                <a:latin typeface="Times New Roman"/>
                <a:cs typeface="Times New Roman"/>
              </a:rPr>
              <a:t>of </a:t>
            </a:r>
            <a:r>
              <a:rPr sz="2000" spc="-10" dirty="0">
                <a:solidFill>
                  <a:srgbClr val="FFFFFF"/>
                </a:solidFill>
                <a:latin typeface="Times New Roman"/>
                <a:cs typeface="Times New Roman"/>
              </a:rPr>
              <a:t>pharmaceutical  dosage </a:t>
            </a:r>
            <a:r>
              <a:rPr sz="2000" spc="-5" dirty="0">
                <a:solidFill>
                  <a:srgbClr val="FFFFFF"/>
                </a:solidFill>
                <a:latin typeface="Times New Roman"/>
                <a:cs typeface="Times New Roman"/>
              </a:rPr>
              <a:t>agent and their forms etc. which </a:t>
            </a:r>
            <a:r>
              <a:rPr sz="2000" spc="-10" dirty="0">
                <a:solidFill>
                  <a:srgbClr val="FFFFFF"/>
                </a:solidFill>
                <a:latin typeface="Times New Roman"/>
                <a:cs typeface="Times New Roman"/>
              </a:rPr>
              <a:t>reflects </a:t>
            </a:r>
            <a:r>
              <a:rPr sz="2000" spc="-5" dirty="0">
                <a:solidFill>
                  <a:srgbClr val="FFFFFF"/>
                </a:solidFill>
                <a:latin typeface="Times New Roman"/>
                <a:cs typeface="Times New Roman"/>
              </a:rPr>
              <a:t>the </a:t>
            </a:r>
            <a:r>
              <a:rPr sz="2000" spc="-10" dirty="0">
                <a:solidFill>
                  <a:srgbClr val="FFFFFF"/>
                </a:solidFill>
                <a:latin typeface="Times New Roman"/>
                <a:cs typeface="Times New Roman"/>
              </a:rPr>
              <a:t>current clinical judgment of  </a:t>
            </a:r>
            <a:r>
              <a:rPr sz="2000" spc="-5" dirty="0">
                <a:solidFill>
                  <a:srgbClr val="FFFFFF"/>
                </a:solidFill>
                <a:latin typeface="Times New Roman"/>
                <a:cs typeface="Times New Roman"/>
              </a:rPr>
              <a:t>the medical</a:t>
            </a:r>
            <a:r>
              <a:rPr sz="2000" spc="-40" dirty="0">
                <a:solidFill>
                  <a:srgbClr val="FFFFFF"/>
                </a:solidFill>
                <a:latin typeface="Times New Roman"/>
                <a:cs typeface="Times New Roman"/>
              </a:rPr>
              <a:t> </a:t>
            </a:r>
            <a:r>
              <a:rPr sz="2000" spc="-10" dirty="0">
                <a:solidFill>
                  <a:srgbClr val="FFFFFF"/>
                </a:solidFill>
                <a:latin typeface="Times New Roman"/>
                <a:cs typeface="Times New Roman"/>
              </a:rPr>
              <a:t>staff.</a:t>
            </a:r>
            <a:endParaRPr sz="2000" dirty="0">
              <a:latin typeface="Times New Roman"/>
              <a:cs typeface="Times New Roman"/>
            </a:endParaRPr>
          </a:p>
          <a:p>
            <a:pPr marL="12700" marR="5080" indent="59055" algn="just">
              <a:lnSpc>
                <a:spcPct val="100000"/>
              </a:lnSpc>
              <a:spcBef>
                <a:spcPts val="480"/>
              </a:spcBef>
            </a:pPr>
            <a:r>
              <a:rPr sz="2000" spc="-5" dirty="0">
                <a:solidFill>
                  <a:srgbClr val="FFFFFF"/>
                </a:solidFill>
                <a:latin typeface="Times New Roman"/>
                <a:cs typeface="Times New Roman"/>
              </a:rPr>
              <a:t>The </a:t>
            </a:r>
            <a:r>
              <a:rPr sz="2000" spc="-10" dirty="0">
                <a:solidFill>
                  <a:srgbClr val="FFFFFF"/>
                </a:solidFill>
                <a:latin typeface="Times New Roman"/>
                <a:cs typeface="Times New Roman"/>
              </a:rPr>
              <a:t>hospital formulary system </a:t>
            </a:r>
            <a:r>
              <a:rPr sz="2000" spc="-5" dirty="0">
                <a:solidFill>
                  <a:srgbClr val="FFFFFF"/>
                </a:solidFill>
                <a:latin typeface="Times New Roman"/>
                <a:cs typeface="Times New Roman"/>
              </a:rPr>
              <a:t>is a </a:t>
            </a:r>
            <a:r>
              <a:rPr sz="2000" spc="-10" dirty="0">
                <a:solidFill>
                  <a:srgbClr val="FFFFFF"/>
                </a:solidFill>
                <a:latin typeface="Times New Roman"/>
                <a:cs typeface="Times New Roman"/>
              </a:rPr>
              <a:t>method whereby </a:t>
            </a:r>
            <a:r>
              <a:rPr sz="2000" spc="-5" dirty="0">
                <a:solidFill>
                  <a:srgbClr val="FFFFFF"/>
                </a:solidFill>
                <a:latin typeface="Times New Roman"/>
                <a:cs typeface="Times New Roman"/>
              </a:rPr>
              <a:t>the </a:t>
            </a:r>
            <a:r>
              <a:rPr sz="2000" spc="-10" dirty="0">
                <a:solidFill>
                  <a:srgbClr val="FFFFFF"/>
                </a:solidFill>
                <a:latin typeface="Times New Roman"/>
                <a:cs typeface="Times New Roman"/>
              </a:rPr>
              <a:t>medical </a:t>
            </a:r>
            <a:r>
              <a:rPr sz="2000" spc="-15" dirty="0">
                <a:solidFill>
                  <a:srgbClr val="FFFFFF"/>
                </a:solidFill>
                <a:latin typeface="Times New Roman"/>
                <a:cs typeface="Times New Roman"/>
              </a:rPr>
              <a:t>staff </a:t>
            </a:r>
            <a:r>
              <a:rPr sz="2000" spc="-5" dirty="0">
                <a:solidFill>
                  <a:srgbClr val="FFFFFF"/>
                </a:solidFill>
                <a:latin typeface="Times New Roman"/>
                <a:cs typeface="Times New Roman"/>
              </a:rPr>
              <a:t>of a </a:t>
            </a:r>
            <a:r>
              <a:rPr sz="2000" spc="-10" dirty="0">
                <a:solidFill>
                  <a:srgbClr val="FFFFFF"/>
                </a:solidFill>
                <a:latin typeface="Times New Roman"/>
                <a:cs typeface="Times New Roman"/>
              </a:rPr>
              <a:t>hospital  </a:t>
            </a:r>
            <a:r>
              <a:rPr sz="2000" spc="-5" dirty="0">
                <a:solidFill>
                  <a:srgbClr val="FFFFFF"/>
                </a:solidFill>
                <a:latin typeface="Times New Roman"/>
                <a:cs typeface="Times New Roman"/>
              </a:rPr>
              <a:t>with the help of </a:t>
            </a:r>
            <a:r>
              <a:rPr sz="2000" spc="-10" dirty="0">
                <a:solidFill>
                  <a:srgbClr val="FFFFFF"/>
                </a:solidFill>
                <a:latin typeface="Times New Roman"/>
                <a:cs typeface="Times New Roman"/>
              </a:rPr>
              <a:t>pharmacy </a:t>
            </a:r>
            <a:r>
              <a:rPr sz="2000" spc="-5" dirty="0">
                <a:solidFill>
                  <a:srgbClr val="FFFFFF"/>
                </a:solidFill>
                <a:latin typeface="Times New Roman"/>
                <a:cs typeface="Times New Roman"/>
              </a:rPr>
              <a:t>and therapeutic </a:t>
            </a:r>
            <a:r>
              <a:rPr sz="2000" spc="-10" dirty="0">
                <a:solidFill>
                  <a:srgbClr val="FFFFFF"/>
                </a:solidFill>
                <a:latin typeface="Times New Roman"/>
                <a:cs typeface="Times New Roman"/>
              </a:rPr>
              <a:t>committee </a:t>
            </a:r>
            <a:r>
              <a:rPr sz="2000" spc="-5" dirty="0">
                <a:solidFill>
                  <a:srgbClr val="FFFFFF"/>
                </a:solidFill>
                <a:latin typeface="Times New Roman"/>
                <a:cs typeface="Times New Roman"/>
              </a:rPr>
              <a:t>selects and </a:t>
            </a:r>
            <a:r>
              <a:rPr sz="2000" spc="-10" dirty="0">
                <a:solidFill>
                  <a:srgbClr val="FFFFFF"/>
                </a:solidFill>
                <a:latin typeface="Times New Roman"/>
                <a:cs typeface="Times New Roman"/>
              </a:rPr>
              <a:t>evaluate medical  </a:t>
            </a:r>
            <a:r>
              <a:rPr sz="2000" spc="-5" dirty="0">
                <a:solidFill>
                  <a:srgbClr val="FFFFFF"/>
                </a:solidFill>
                <a:latin typeface="Times New Roman"/>
                <a:cs typeface="Times New Roman"/>
              </a:rPr>
              <a:t>agents and their </a:t>
            </a:r>
            <a:r>
              <a:rPr sz="2000" spc="-10" dirty="0">
                <a:solidFill>
                  <a:srgbClr val="FFFFFF"/>
                </a:solidFill>
                <a:latin typeface="Times New Roman"/>
                <a:cs typeface="Times New Roman"/>
              </a:rPr>
              <a:t>dosage </a:t>
            </a:r>
            <a:r>
              <a:rPr sz="2000" spc="-5" dirty="0">
                <a:solidFill>
                  <a:srgbClr val="FFFFFF"/>
                </a:solidFill>
                <a:latin typeface="Times New Roman"/>
                <a:cs typeface="Times New Roman"/>
              </a:rPr>
              <a:t>form which are considered to be mot useful </a:t>
            </a:r>
            <a:r>
              <a:rPr sz="2000" spc="-10" dirty="0">
                <a:solidFill>
                  <a:srgbClr val="FFFFFF"/>
                </a:solidFill>
                <a:latin typeface="Times New Roman"/>
                <a:cs typeface="Times New Roman"/>
              </a:rPr>
              <a:t>in </a:t>
            </a:r>
            <a:r>
              <a:rPr sz="2000" spc="-5" dirty="0">
                <a:solidFill>
                  <a:srgbClr val="FFFFFF"/>
                </a:solidFill>
                <a:latin typeface="Times New Roman"/>
                <a:cs typeface="Times New Roman"/>
              </a:rPr>
              <a:t>the patient  care. the </a:t>
            </a:r>
            <a:r>
              <a:rPr sz="2000" spc="-10" dirty="0">
                <a:solidFill>
                  <a:srgbClr val="FFFFFF"/>
                </a:solidFill>
                <a:latin typeface="Times New Roman"/>
                <a:cs typeface="Times New Roman"/>
              </a:rPr>
              <a:t>hospital </a:t>
            </a:r>
            <a:r>
              <a:rPr sz="2000" spc="-5" dirty="0">
                <a:solidFill>
                  <a:srgbClr val="FFFFFF"/>
                </a:solidFill>
                <a:latin typeface="Times New Roman"/>
                <a:cs typeface="Times New Roman"/>
              </a:rPr>
              <a:t>formulary </a:t>
            </a:r>
            <a:r>
              <a:rPr sz="2000" spc="-10" dirty="0">
                <a:solidFill>
                  <a:srgbClr val="FFFFFF"/>
                </a:solidFill>
                <a:latin typeface="Times New Roman"/>
                <a:cs typeface="Times New Roman"/>
              </a:rPr>
              <a:t>system provides </a:t>
            </a:r>
            <a:r>
              <a:rPr sz="2000" spc="-5" dirty="0">
                <a:solidFill>
                  <a:srgbClr val="FFFFFF"/>
                </a:solidFill>
                <a:latin typeface="Times New Roman"/>
                <a:cs typeface="Times New Roman"/>
              </a:rPr>
              <a:t>the information </a:t>
            </a:r>
            <a:r>
              <a:rPr sz="2000" spc="-10" dirty="0">
                <a:solidFill>
                  <a:srgbClr val="FFFFFF"/>
                </a:solidFill>
                <a:latin typeface="Times New Roman"/>
                <a:cs typeface="Times New Roman"/>
              </a:rPr>
              <a:t>for  procuring,prescribing,dispencing </a:t>
            </a:r>
            <a:r>
              <a:rPr sz="2000" spc="-5" dirty="0">
                <a:solidFill>
                  <a:srgbClr val="FFFFFF"/>
                </a:solidFill>
                <a:latin typeface="Times New Roman"/>
                <a:cs typeface="Times New Roman"/>
              </a:rPr>
              <a:t>and </a:t>
            </a:r>
            <a:r>
              <a:rPr sz="2000" spc="-10" dirty="0">
                <a:solidFill>
                  <a:srgbClr val="FFFFFF"/>
                </a:solidFill>
                <a:latin typeface="Times New Roman"/>
                <a:cs typeface="Times New Roman"/>
              </a:rPr>
              <a:t>administrative </a:t>
            </a:r>
            <a:r>
              <a:rPr sz="2000" spc="-5" dirty="0">
                <a:solidFill>
                  <a:srgbClr val="FFFFFF"/>
                </a:solidFill>
                <a:latin typeface="Times New Roman"/>
                <a:cs typeface="Times New Roman"/>
              </a:rPr>
              <a:t>of drug under non </a:t>
            </a:r>
            <a:r>
              <a:rPr sz="2000" spc="-10" dirty="0">
                <a:solidFill>
                  <a:srgbClr val="FFFFFF"/>
                </a:solidFill>
                <a:latin typeface="Times New Roman"/>
                <a:cs typeface="Times New Roman"/>
              </a:rPr>
              <a:t>proprietary  </a:t>
            </a:r>
            <a:r>
              <a:rPr sz="2000" spc="-5" dirty="0">
                <a:solidFill>
                  <a:srgbClr val="FFFFFF"/>
                </a:solidFill>
                <a:latin typeface="Times New Roman"/>
                <a:cs typeface="Times New Roman"/>
              </a:rPr>
              <a:t>names and instance where drugs have both</a:t>
            </a:r>
            <a:r>
              <a:rPr sz="2000" spc="-45" dirty="0">
                <a:solidFill>
                  <a:srgbClr val="FFFFFF"/>
                </a:solidFill>
                <a:latin typeface="Times New Roman"/>
                <a:cs typeface="Times New Roman"/>
              </a:rPr>
              <a:t> </a:t>
            </a:r>
            <a:r>
              <a:rPr sz="2000" spc="-5" dirty="0">
                <a:solidFill>
                  <a:srgbClr val="FFFFFF"/>
                </a:solidFill>
                <a:latin typeface="Times New Roman"/>
                <a:cs typeface="Times New Roman"/>
              </a:rPr>
              <a:t>names.</a:t>
            </a:r>
            <a:endParaRPr sz="2000" dirty="0">
              <a:latin typeface="Times New Roman"/>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7620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61"/>
              <a:ext cx="9144000"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399788" y="0"/>
              <a:ext cx="4744212" cy="60045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144000" cy="1027176"/>
            </a:xfrm>
            <a:prstGeom prst="rect">
              <a:avLst/>
            </a:prstGeom>
            <a:blipFill>
              <a:blip r:embed="rId5"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2293111" y="727201"/>
            <a:ext cx="4101465" cy="627736"/>
          </a:xfrm>
          <a:prstGeom prst="rect">
            <a:avLst/>
          </a:prstGeom>
        </p:spPr>
        <p:txBody>
          <a:bodyPr vert="horz" wrap="square" lIns="0" tIns="12065" rIns="0" bIns="0" rtlCol="0">
            <a:spAutoFit/>
          </a:bodyPr>
          <a:lstStyle/>
          <a:p>
            <a:pPr marL="12700">
              <a:lnSpc>
                <a:spcPct val="100000"/>
              </a:lnSpc>
              <a:spcBef>
                <a:spcPts val="95"/>
              </a:spcBef>
            </a:pPr>
            <a:r>
              <a:rPr sz="4000" spc="-10" dirty="0"/>
              <a:t>INTRODUCTION</a:t>
            </a:r>
          </a:p>
        </p:txBody>
      </p:sp>
      <p:sp>
        <p:nvSpPr>
          <p:cNvPr id="8" name="object 8"/>
          <p:cNvSpPr txBox="1"/>
          <p:nvPr/>
        </p:nvSpPr>
        <p:spPr>
          <a:xfrm>
            <a:off x="612901" y="1890776"/>
            <a:ext cx="8041640" cy="4048760"/>
          </a:xfrm>
          <a:prstGeom prst="rect">
            <a:avLst/>
          </a:prstGeom>
        </p:spPr>
        <p:txBody>
          <a:bodyPr vert="horz" wrap="square" lIns="0" tIns="12700" rIns="0" bIns="0" rtlCol="0">
            <a:spAutoFit/>
          </a:bodyPr>
          <a:lstStyle/>
          <a:p>
            <a:pPr marL="12700">
              <a:lnSpc>
                <a:spcPct val="100000"/>
              </a:lnSpc>
              <a:spcBef>
                <a:spcPts val="100"/>
              </a:spcBef>
            </a:pPr>
            <a:r>
              <a:rPr sz="2400" spc="-30" dirty="0">
                <a:latin typeface="Times New Roman"/>
                <a:cs typeface="Times New Roman"/>
              </a:rPr>
              <a:t>HOSPITAL </a:t>
            </a:r>
            <a:r>
              <a:rPr sz="2400" spc="-20" dirty="0">
                <a:latin typeface="Times New Roman"/>
                <a:cs typeface="Times New Roman"/>
              </a:rPr>
              <a:t>FORMULARY</a:t>
            </a:r>
            <a:r>
              <a:rPr sz="2400" spc="-130" dirty="0">
                <a:latin typeface="Times New Roman"/>
                <a:cs typeface="Times New Roman"/>
              </a:rPr>
              <a:t> </a:t>
            </a:r>
            <a:r>
              <a:rPr sz="2400" spc="-10" dirty="0">
                <a:latin typeface="Times New Roman"/>
                <a:cs typeface="Times New Roman"/>
              </a:rPr>
              <a:t>SYSTEM:-</a:t>
            </a:r>
            <a:endParaRPr sz="2400">
              <a:latin typeface="Times New Roman"/>
              <a:cs typeface="Times New Roman"/>
            </a:endParaRPr>
          </a:p>
          <a:p>
            <a:pPr marL="286385" marR="133985" indent="640080">
              <a:lnSpc>
                <a:spcPts val="2300"/>
              </a:lnSpc>
              <a:spcBef>
                <a:spcPts val="560"/>
              </a:spcBef>
            </a:pPr>
            <a:r>
              <a:rPr sz="2400" dirty="0">
                <a:latin typeface="Times New Roman"/>
                <a:cs typeface="Times New Roman"/>
              </a:rPr>
              <a:t>The hospital formulary </a:t>
            </a:r>
            <a:r>
              <a:rPr sz="2400" spc="-5" dirty="0">
                <a:latin typeface="Times New Roman"/>
                <a:cs typeface="Times New Roman"/>
              </a:rPr>
              <a:t>system is </a:t>
            </a:r>
            <a:r>
              <a:rPr sz="2400" dirty="0">
                <a:latin typeface="Times New Roman"/>
                <a:cs typeface="Times New Roman"/>
              </a:rPr>
              <a:t>a method whereby the  medical </a:t>
            </a:r>
            <a:r>
              <a:rPr sz="2400" spc="-10" dirty="0">
                <a:latin typeface="Times New Roman"/>
                <a:cs typeface="Times New Roman"/>
              </a:rPr>
              <a:t>staff </a:t>
            </a:r>
            <a:r>
              <a:rPr sz="2400" dirty="0">
                <a:latin typeface="Times New Roman"/>
                <a:cs typeface="Times New Roman"/>
              </a:rPr>
              <a:t>of a hospital with the help of pharmacy and  therapeutic committee , </a:t>
            </a:r>
            <a:r>
              <a:rPr sz="2400" spc="-5" dirty="0">
                <a:latin typeface="Times New Roman"/>
                <a:cs typeface="Times New Roman"/>
              </a:rPr>
              <a:t>selects </a:t>
            </a:r>
            <a:r>
              <a:rPr sz="2400" dirty="0">
                <a:latin typeface="Times New Roman"/>
                <a:cs typeface="Times New Roman"/>
              </a:rPr>
              <a:t>and evaluates medicinal</a:t>
            </a:r>
            <a:r>
              <a:rPr sz="2400" spc="-200" dirty="0">
                <a:latin typeface="Times New Roman"/>
                <a:cs typeface="Times New Roman"/>
              </a:rPr>
              <a:t> </a:t>
            </a:r>
            <a:r>
              <a:rPr sz="2400" dirty="0">
                <a:latin typeface="Times New Roman"/>
                <a:cs typeface="Times New Roman"/>
              </a:rPr>
              <a:t>agents  and their dosage forms which are considered to be most</a:t>
            </a:r>
            <a:r>
              <a:rPr sz="2400" spc="-200" dirty="0">
                <a:latin typeface="Times New Roman"/>
                <a:cs typeface="Times New Roman"/>
              </a:rPr>
              <a:t> </a:t>
            </a:r>
            <a:r>
              <a:rPr sz="2400" dirty="0">
                <a:latin typeface="Times New Roman"/>
                <a:cs typeface="Times New Roman"/>
              </a:rPr>
              <a:t>useful  in the patient</a:t>
            </a:r>
            <a:r>
              <a:rPr sz="2400" spc="-50" dirty="0">
                <a:latin typeface="Times New Roman"/>
                <a:cs typeface="Times New Roman"/>
              </a:rPr>
              <a:t> </a:t>
            </a:r>
            <a:r>
              <a:rPr sz="2400" dirty="0">
                <a:latin typeface="Times New Roman"/>
                <a:cs typeface="Times New Roman"/>
              </a:rPr>
              <a:t>care.</a:t>
            </a:r>
            <a:endParaRPr sz="2400">
              <a:latin typeface="Times New Roman"/>
              <a:cs typeface="Times New Roman"/>
            </a:endParaRPr>
          </a:p>
          <a:p>
            <a:pPr marL="163830">
              <a:lnSpc>
                <a:spcPct val="100000"/>
              </a:lnSpc>
              <a:spcBef>
                <a:spcPts val="35"/>
              </a:spcBef>
            </a:pPr>
            <a:r>
              <a:rPr sz="2400" dirty="0">
                <a:latin typeface="Times New Roman"/>
                <a:cs typeface="Times New Roman"/>
              </a:rPr>
              <a:t>it provides information</a:t>
            </a:r>
            <a:r>
              <a:rPr sz="2400" spc="-35" dirty="0">
                <a:latin typeface="Times New Roman"/>
                <a:cs typeface="Times New Roman"/>
              </a:rPr>
              <a:t> </a:t>
            </a:r>
            <a:r>
              <a:rPr sz="2400" dirty="0">
                <a:latin typeface="Times New Roman"/>
                <a:cs typeface="Times New Roman"/>
              </a:rPr>
              <a:t>for</a:t>
            </a:r>
            <a:endParaRPr sz="2400">
              <a:latin typeface="Times New Roman"/>
              <a:cs typeface="Times New Roman"/>
            </a:endParaRPr>
          </a:p>
          <a:p>
            <a:pPr marL="287020" indent="-274320">
              <a:lnSpc>
                <a:spcPct val="100000"/>
              </a:lnSpc>
              <a:buClr>
                <a:srgbClr val="0BD0D9"/>
              </a:buClr>
              <a:buSzPct val="93750"/>
              <a:buFont typeface="Wingdings"/>
              <a:buChar char=""/>
              <a:tabLst>
                <a:tab pos="287020" algn="l"/>
              </a:tabLst>
            </a:pPr>
            <a:r>
              <a:rPr sz="2400" spc="-5" dirty="0">
                <a:latin typeface="Times New Roman"/>
                <a:cs typeface="Times New Roman"/>
              </a:rPr>
              <a:t>Procuring,</a:t>
            </a:r>
            <a:endParaRPr sz="2400">
              <a:latin typeface="Times New Roman"/>
              <a:cs typeface="Times New Roman"/>
            </a:endParaRPr>
          </a:p>
          <a:p>
            <a:pPr marL="287020" indent="-274320">
              <a:lnSpc>
                <a:spcPct val="100000"/>
              </a:lnSpc>
              <a:buClr>
                <a:srgbClr val="0BD0D9"/>
              </a:buClr>
              <a:buSzPct val="93750"/>
              <a:buFont typeface="Wingdings"/>
              <a:buChar char=""/>
              <a:tabLst>
                <a:tab pos="287020" algn="l"/>
              </a:tabLst>
            </a:pPr>
            <a:r>
              <a:rPr sz="2400" dirty="0">
                <a:latin typeface="Times New Roman"/>
                <a:cs typeface="Times New Roman"/>
              </a:rPr>
              <a:t>Prescribing,</a:t>
            </a:r>
            <a:endParaRPr sz="2400">
              <a:latin typeface="Times New Roman"/>
              <a:cs typeface="Times New Roman"/>
            </a:endParaRPr>
          </a:p>
          <a:p>
            <a:pPr marL="287020" indent="-274320">
              <a:lnSpc>
                <a:spcPct val="100000"/>
              </a:lnSpc>
              <a:buClr>
                <a:srgbClr val="0BD0D9"/>
              </a:buClr>
              <a:buSzPct val="93750"/>
              <a:buFont typeface="Wingdings"/>
              <a:buChar char=""/>
              <a:tabLst>
                <a:tab pos="287020" algn="l"/>
              </a:tabLst>
            </a:pPr>
            <a:r>
              <a:rPr sz="2400" spc="-5" dirty="0">
                <a:latin typeface="Times New Roman"/>
                <a:cs typeface="Times New Roman"/>
              </a:rPr>
              <a:t>Dispensing</a:t>
            </a:r>
            <a:endParaRPr sz="2400">
              <a:latin typeface="Times New Roman"/>
              <a:cs typeface="Times New Roman"/>
            </a:endParaRPr>
          </a:p>
          <a:p>
            <a:pPr marL="287020" marR="5080" indent="-274320">
              <a:lnSpc>
                <a:spcPts val="2300"/>
              </a:lnSpc>
              <a:spcBef>
                <a:spcPts val="560"/>
              </a:spcBef>
              <a:buClr>
                <a:srgbClr val="0BD0D9"/>
              </a:buClr>
              <a:buSzPct val="93750"/>
              <a:buFont typeface="Wingdings"/>
              <a:buChar char=""/>
              <a:tabLst>
                <a:tab pos="287020" algn="l"/>
              </a:tabLst>
            </a:pPr>
            <a:r>
              <a:rPr sz="2400" dirty="0">
                <a:latin typeface="Times New Roman"/>
                <a:cs typeface="Times New Roman"/>
              </a:rPr>
              <a:t>And administration of drugs under brand names where the</a:t>
            </a:r>
            <a:r>
              <a:rPr sz="2400" spc="-180" dirty="0">
                <a:latin typeface="Times New Roman"/>
                <a:cs typeface="Times New Roman"/>
              </a:rPr>
              <a:t> </a:t>
            </a:r>
            <a:r>
              <a:rPr sz="2400" dirty="0">
                <a:latin typeface="Times New Roman"/>
                <a:cs typeface="Times New Roman"/>
              </a:rPr>
              <a:t>drug  have both</a:t>
            </a:r>
            <a:r>
              <a:rPr sz="2400" spc="-30" dirty="0">
                <a:latin typeface="Times New Roman"/>
                <a:cs typeface="Times New Roman"/>
              </a:rPr>
              <a:t> </a:t>
            </a:r>
            <a:r>
              <a:rPr sz="2400" dirty="0">
                <a:latin typeface="Times New Roman"/>
                <a:cs typeface="Times New Roman"/>
              </a:rPr>
              <a:t>names.</a:t>
            </a:r>
            <a:endParaRPr sz="2400">
              <a:latin typeface="Times New Roman"/>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61"/>
              <a:ext cx="9144000"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399788" y="0"/>
              <a:ext cx="4744212" cy="60045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144000" cy="1027176"/>
            </a:xfrm>
            <a:prstGeom prst="rect">
              <a:avLst/>
            </a:prstGeom>
            <a:blipFill>
              <a:blip r:embed="rId5"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566419" y="721105"/>
            <a:ext cx="8011159" cy="1122680"/>
          </a:xfrm>
          <a:prstGeom prst="rect">
            <a:avLst/>
          </a:prstGeom>
        </p:spPr>
        <p:txBody>
          <a:bodyPr vert="horz" wrap="square" lIns="0" tIns="12700" rIns="0" bIns="0" rtlCol="0">
            <a:spAutoFit/>
          </a:bodyPr>
          <a:lstStyle/>
          <a:p>
            <a:pPr marL="1099820" marR="5080" indent="-1087755">
              <a:lnSpc>
                <a:spcPct val="100000"/>
              </a:lnSpc>
              <a:spcBef>
                <a:spcPts val="100"/>
              </a:spcBef>
            </a:pPr>
            <a:r>
              <a:rPr sz="3600" spc="-80" dirty="0">
                <a:latin typeface="Times New Roman"/>
                <a:cs typeface="Times New Roman"/>
              </a:rPr>
              <a:t>ADVANTAGES </a:t>
            </a:r>
            <a:r>
              <a:rPr sz="3600" spc="-5" dirty="0">
                <a:latin typeface="Times New Roman"/>
                <a:cs typeface="Times New Roman"/>
              </a:rPr>
              <a:t>AND</a:t>
            </a:r>
            <a:r>
              <a:rPr sz="3600" spc="-185" dirty="0">
                <a:latin typeface="Times New Roman"/>
                <a:cs typeface="Times New Roman"/>
              </a:rPr>
              <a:t> </a:t>
            </a:r>
            <a:r>
              <a:rPr sz="3600" spc="-65" dirty="0">
                <a:latin typeface="Times New Roman"/>
                <a:cs typeface="Times New Roman"/>
              </a:rPr>
              <a:t>DISADVANTAGES  </a:t>
            </a:r>
            <a:r>
              <a:rPr sz="3600" spc="-5" dirty="0">
                <a:latin typeface="Times New Roman"/>
                <a:cs typeface="Times New Roman"/>
              </a:rPr>
              <a:t>OF </a:t>
            </a:r>
            <a:r>
              <a:rPr sz="3600" spc="-45" dirty="0">
                <a:latin typeface="Times New Roman"/>
                <a:cs typeface="Times New Roman"/>
              </a:rPr>
              <a:t>HOSPITAL</a:t>
            </a:r>
            <a:r>
              <a:rPr sz="3600" spc="-150" dirty="0">
                <a:latin typeface="Times New Roman"/>
                <a:cs typeface="Times New Roman"/>
              </a:rPr>
              <a:t> </a:t>
            </a:r>
            <a:r>
              <a:rPr sz="3600" spc="-30" dirty="0">
                <a:latin typeface="Times New Roman"/>
                <a:cs typeface="Times New Roman"/>
              </a:rPr>
              <a:t>FORMULARY</a:t>
            </a:r>
            <a:endParaRPr sz="3600">
              <a:latin typeface="Times New Roman"/>
              <a:cs typeface="Times New Roman"/>
            </a:endParaRPr>
          </a:p>
        </p:txBody>
      </p:sp>
      <p:sp>
        <p:nvSpPr>
          <p:cNvPr id="8" name="object 8"/>
          <p:cNvSpPr txBox="1"/>
          <p:nvPr/>
        </p:nvSpPr>
        <p:spPr>
          <a:xfrm>
            <a:off x="536701" y="1899157"/>
            <a:ext cx="8072755" cy="3317240"/>
          </a:xfrm>
          <a:prstGeom prst="rect">
            <a:avLst/>
          </a:prstGeom>
        </p:spPr>
        <p:txBody>
          <a:bodyPr vert="horz" wrap="square" lIns="0" tIns="12065" rIns="0" bIns="0" rtlCol="0">
            <a:spAutoFit/>
          </a:bodyPr>
          <a:lstStyle/>
          <a:p>
            <a:pPr marL="287020" indent="-274320">
              <a:lnSpc>
                <a:spcPct val="100000"/>
              </a:lnSpc>
              <a:spcBef>
                <a:spcPts val="95"/>
              </a:spcBef>
              <a:buClr>
                <a:srgbClr val="0BD0D9"/>
              </a:buClr>
              <a:buSzPct val="95000"/>
              <a:buFont typeface="Arial"/>
              <a:buChar char="●"/>
              <a:tabLst>
                <a:tab pos="286385" algn="l"/>
                <a:tab pos="287020" algn="l"/>
              </a:tabLst>
            </a:pPr>
            <a:r>
              <a:rPr sz="2000" spc="-5" dirty="0">
                <a:latin typeface="Times New Roman"/>
                <a:cs typeface="Times New Roman"/>
              </a:rPr>
              <a:t>The ground on which hospital formulary is not favored</a:t>
            </a:r>
            <a:r>
              <a:rPr sz="2000" spc="-55" dirty="0">
                <a:latin typeface="Times New Roman"/>
                <a:cs typeface="Times New Roman"/>
              </a:rPr>
              <a:t> </a:t>
            </a:r>
            <a:r>
              <a:rPr sz="2000" spc="-5" dirty="0">
                <a:latin typeface="Times New Roman"/>
                <a:cs typeface="Times New Roman"/>
              </a:rPr>
              <a:t>are-</a:t>
            </a:r>
            <a:endParaRPr sz="2000">
              <a:latin typeface="Times New Roman"/>
              <a:cs typeface="Times New Roman"/>
            </a:endParaRPr>
          </a:p>
          <a:p>
            <a:pPr>
              <a:lnSpc>
                <a:spcPct val="100000"/>
              </a:lnSpc>
              <a:spcBef>
                <a:spcPts val="45"/>
              </a:spcBef>
            </a:pPr>
            <a:endParaRPr sz="2450">
              <a:latin typeface="Times New Roman"/>
              <a:cs typeface="Times New Roman"/>
            </a:endParaRPr>
          </a:p>
          <a:p>
            <a:pPr marL="286385" marR="6985" indent="-274320" algn="just">
              <a:lnSpc>
                <a:spcPts val="1920"/>
              </a:lnSpc>
              <a:buFont typeface="Times New Roman"/>
              <a:buAutoNum type="arabicParenR"/>
              <a:tabLst>
                <a:tab pos="353695" algn="l"/>
              </a:tabLst>
            </a:pPr>
            <a:r>
              <a:rPr dirty="0"/>
              <a:t>	</a:t>
            </a:r>
            <a:r>
              <a:rPr sz="2000" spc="-5" dirty="0">
                <a:latin typeface="Times New Roman"/>
                <a:cs typeface="Times New Roman"/>
              </a:rPr>
              <a:t>The </a:t>
            </a:r>
            <a:r>
              <a:rPr sz="2000" spc="-10" dirty="0">
                <a:latin typeface="Times New Roman"/>
                <a:cs typeface="Times New Roman"/>
              </a:rPr>
              <a:t>hospital formulary system deprives </a:t>
            </a:r>
            <a:r>
              <a:rPr sz="2000" spc="-5" dirty="0">
                <a:latin typeface="Times New Roman"/>
                <a:cs typeface="Times New Roman"/>
              </a:rPr>
              <a:t>the </a:t>
            </a:r>
            <a:r>
              <a:rPr sz="2000" spc="-10" dirty="0">
                <a:latin typeface="Times New Roman"/>
                <a:cs typeface="Times New Roman"/>
              </a:rPr>
              <a:t>physician </a:t>
            </a:r>
            <a:r>
              <a:rPr sz="2000" spc="-5" dirty="0">
                <a:latin typeface="Times New Roman"/>
                <a:cs typeface="Times New Roman"/>
              </a:rPr>
              <a:t>of his right </a:t>
            </a:r>
            <a:r>
              <a:rPr sz="2000" spc="-10" dirty="0">
                <a:latin typeface="Times New Roman"/>
                <a:cs typeface="Times New Roman"/>
              </a:rPr>
              <a:t>and  </a:t>
            </a:r>
            <a:r>
              <a:rPr sz="2000" spc="-5" dirty="0">
                <a:latin typeface="Times New Roman"/>
                <a:cs typeface="Times New Roman"/>
              </a:rPr>
              <a:t>prerogative to prescribing and obtained the brand of his</a:t>
            </a:r>
            <a:r>
              <a:rPr sz="2000" spc="-50" dirty="0">
                <a:latin typeface="Times New Roman"/>
                <a:cs typeface="Times New Roman"/>
              </a:rPr>
              <a:t> </a:t>
            </a:r>
            <a:r>
              <a:rPr sz="2000" spc="-5" dirty="0">
                <a:latin typeface="Times New Roman"/>
                <a:cs typeface="Times New Roman"/>
              </a:rPr>
              <a:t>choice.</a:t>
            </a:r>
            <a:endParaRPr sz="2000">
              <a:latin typeface="Times New Roman"/>
              <a:cs typeface="Times New Roman"/>
            </a:endParaRPr>
          </a:p>
          <a:p>
            <a:pPr marL="224790" marR="6985" indent="-224790" algn="just">
              <a:lnSpc>
                <a:spcPts val="1920"/>
              </a:lnSpc>
              <a:spcBef>
                <a:spcPts val="480"/>
              </a:spcBef>
              <a:buAutoNum type="arabicParenR"/>
              <a:tabLst>
                <a:tab pos="224790" algn="l"/>
              </a:tabLst>
            </a:pPr>
            <a:r>
              <a:rPr sz="2000" spc="-5" dirty="0">
                <a:latin typeface="Times New Roman"/>
                <a:cs typeface="Times New Roman"/>
              </a:rPr>
              <a:t>The </a:t>
            </a:r>
            <a:r>
              <a:rPr sz="2000" spc="-10" dirty="0">
                <a:latin typeface="Times New Roman"/>
                <a:cs typeface="Times New Roman"/>
              </a:rPr>
              <a:t>hospital </a:t>
            </a:r>
            <a:r>
              <a:rPr sz="2000" spc="-5" dirty="0">
                <a:latin typeface="Times New Roman"/>
                <a:cs typeface="Times New Roman"/>
              </a:rPr>
              <a:t>formulary </a:t>
            </a:r>
            <a:r>
              <a:rPr sz="2000" spc="-10" dirty="0">
                <a:latin typeface="Times New Roman"/>
                <a:cs typeface="Times New Roman"/>
              </a:rPr>
              <a:t>system </a:t>
            </a:r>
            <a:r>
              <a:rPr sz="2000" spc="-5" dirty="0">
                <a:latin typeface="Times New Roman"/>
                <a:cs typeface="Times New Roman"/>
              </a:rPr>
              <a:t>in many </a:t>
            </a:r>
            <a:r>
              <a:rPr sz="2000" spc="-10" dirty="0">
                <a:latin typeface="Times New Roman"/>
                <a:cs typeface="Times New Roman"/>
              </a:rPr>
              <a:t>instances, </a:t>
            </a:r>
            <a:r>
              <a:rPr sz="2000" spc="-5" dirty="0">
                <a:latin typeface="Times New Roman"/>
                <a:cs typeface="Times New Roman"/>
              </a:rPr>
              <a:t>permit the </a:t>
            </a:r>
            <a:r>
              <a:rPr sz="2000" spc="-10" dirty="0">
                <a:latin typeface="Times New Roman"/>
                <a:cs typeface="Times New Roman"/>
              </a:rPr>
              <a:t>pharmacist to  </a:t>
            </a:r>
            <a:r>
              <a:rPr sz="2000" spc="-5" dirty="0">
                <a:latin typeface="Times New Roman"/>
                <a:cs typeface="Times New Roman"/>
              </a:rPr>
              <a:t>act as the sole judge of which brands of drugs are to purchased and  dispensed.</a:t>
            </a:r>
            <a:endParaRPr sz="2000">
              <a:latin typeface="Times New Roman"/>
              <a:cs typeface="Times New Roman"/>
            </a:endParaRPr>
          </a:p>
          <a:p>
            <a:pPr marL="224790" marR="7620" indent="-224790" algn="just">
              <a:lnSpc>
                <a:spcPts val="1920"/>
              </a:lnSpc>
              <a:spcBef>
                <a:spcPts val="480"/>
              </a:spcBef>
              <a:buAutoNum type="arabicParenR"/>
              <a:tabLst>
                <a:tab pos="224790" algn="l"/>
              </a:tabLst>
            </a:pPr>
            <a:r>
              <a:rPr sz="2000" spc="-5" dirty="0">
                <a:latin typeface="Times New Roman"/>
                <a:cs typeface="Times New Roman"/>
              </a:rPr>
              <a:t>The </a:t>
            </a:r>
            <a:r>
              <a:rPr sz="2000" spc="-10" dirty="0">
                <a:latin typeface="Times New Roman"/>
                <a:cs typeface="Times New Roman"/>
              </a:rPr>
              <a:t>system </a:t>
            </a:r>
            <a:r>
              <a:rPr sz="2000" spc="-5" dirty="0">
                <a:latin typeface="Times New Roman"/>
                <a:cs typeface="Times New Roman"/>
              </a:rPr>
              <a:t>allow for the </a:t>
            </a:r>
            <a:r>
              <a:rPr sz="2000" spc="-10" dirty="0">
                <a:latin typeface="Times New Roman"/>
                <a:cs typeface="Times New Roman"/>
              </a:rPr>
              <a:t>purchase </a:t>
            </a:r>
            <a:r>
              <a:rPr sz="2000" spc="-5" dirty="0">
                <a:latin typeface="Times New Roman"/>
                <a:cs typeface="Times New Roman"/>
              </a:rPr>
              <a:t>of </a:t>
            </a:r>
            <a:r>
              <a:rPr sz="2000" spc="-10" dirty="0">
                <a:latin typeface="Times New Roman"/>
                <a:cs typeface="Times New Roman"/>
              </a:rPr>
              <a:t>inferior quality </a:t>
            </a:r>
            <a:r>
              <a:rPr sz="2000" spc="-5" dirty="0">
                <a:latin typeface="Times New Roman"/>
                <a:cs typeface="Times New Roman"/>
              </a:rPr>
              <a:t>of drugs </a:t>
            </a:r>
            <a:r>
              <a:rPr sz="2000" spc="-10" dirty="0">
                <a:latin typeface="Times New Roman"/>
                <a:cs typeface="Times New Roman"/>
              </a:rPr>
              <a:t>particularly </a:t>
            </a:r>
            <a:r>
              <a:rPr sz="2000" dirty="0">
                <a:latin typeface="Times New Roman"/>
                <a:cs typeface="Times New Roman"/>
              </a:rPr>
              <a:t>in  </a:t>
            </a:r>
            <a:r>
              <a:rPr sz="2000" spc="-5" dirty="0">
                <a:latin typeface="Times New Roman"/>
                <a:cs typeface="Times New Roman"/>
              </a:rPr>
              <a:t>institutions where there is no </a:t>
            </a:r>
            <a:r>
              <a:rPr sz="2000" spc="-10" dirty="0">
                <a:latin typeface="Times New Roman"/>
                <a:cs typeface="Times New Roman"/>
              </a:rPr>
              <a:t>staff</a:t>
            </a:r>
            <a:r>
              <a:rPr sz="2000" spc="-50" dirty="0">
                <a:latin typeface="Times New Roman"/>
                <a:cs typeface="Times New Roman"/>
              </a:rPr>
              <a:t> </a:t>
            </a:r>
            <a:r>
              <a:rPr sz="2000" spc="-5" dirty="0">
                <a:latin typeface="Times New Roman"/>
                <a:cs typeface="Times New Roman"/>
              </a:rPr>
              <a:t>pharmacist.</a:t>
            </a:r>
            <a:endParaRPr sz="2000">
              <a:latin typeface="Times New Roman"/>
              <a:cs typeface="Times New Roman"/>
            </a:endParaRPr>
          </a:p>
          <a:p>
            <a:pPr marL="224790" marR="5080" indent="-224790" algn="just">
              <a:lnSpc>
                <a:spcPts val="1920"/>
              </a:lnSpc>
              <a:spcBef>
                <a:spcPts val="480"/>
              </a:spcBef>
              <a:buAutoNum type="arabicParenR"/>
              <a:tabLst>
                <a:tab pos="224790" algn="l"/>
              </a:tabLst>
            </a:pPr>
            <a:r>
              <a:rPr sz="2000" spc="-5" dirty="0">
                <a:latin typeface="Times New Roman"/>
                <a:cs typeface="Times New Roman"/>
              </a:rPr>
              <a:t>The system does not </a:t>
            </a:r>
            <a:r>
              <a:rPr sz="2000" spc="-10" dirty="0">
                <a:latin typeface="Times New Roman"/>
                <a:cs typeface="Times New Roman"/>
              </a:rPr>
              <a:t>reduce </a:t>
            </a:r>
            <a:r>
              <a:rPr sz="2000" spc="-5" dirty="0">
                <a:latin typeface="Times New Roman"/>
                <a:cs typeface="Times New Roman"/>
              </a:rPr>
              <a:t>the cost of drug to the </a:t>
            </a:r>
            <a:r>
              <a:rPr sz="2000" spc="-10" dirty="0">
                <a:latin typeface="Times New Roman"/>
                <a:cs typeface="Times New Roman"/>
              </a:rPr>
              <a:t>patient </a:t>
            </a:r>
            <a:r>
              <a:rPr sz="2000" spc="-5" dirty="0">
                <a:latin typeface="Times New Roman"/>
                <a:cs typeface="Times New Roman"/>
              </a:rPr>
              <a:t>or the third party  payer because most </a:t>
            </a:r>
            <a:r>
              <a:rPr sz="2000" spc="-10" dirty="0">
                <a:latin typeface="Times New Roman"/>
                <a:cs typeface="Times New Roman"/>
              </a:rPr>
              <a:t>institution purchase large </a:t>
            </a:r>
            <a:r>
              <a:rPr sz="2000" spc="-5" dirty="0">
                <a:latin typeface="Times New Roman"/>
                <a:cs typeface="Times New Roman"/>
              </a:rPr>
              <a:t>volume of drug at </a:t>
            </a:r>
            <a:r>
              <a:rPr sz="2000" spc="-10" dirty="0">
                <a:latin typeface="Times New Roman"/>
                <a:cs typeface="Times New Roman"/>
              </a:rPr>
              <a:t>reduce </a:t>
            </a:r>
            <a:r>
              <a:rPr sz="2000" spc="-5" dirty="0">
                <a:latin typeface="Times New Roman"/>
                <a:cs typeface="Times New Roman"/>
              </a:rPr>
              <a:t>rate  but do not pass on the patient any reduction in their</a:t>
            </a:r>
            <a:r>
              <a:rPr sz="2000" spc="-80" dirty="0">
                <a:latin typeface="Times New Roman"/>
                <a:cs typeface="Times New Roman"/>
              </a:rPr>
              <a:t> </a:t>
            </a:r>
            <a:r>
              <a:rPr sz="2000" spc="-5" dirty="0">
                <a:latin typeface="Times New Roman"/>
                <a:cs typeface="Times New Roman"/>
              </a:rPr>
              <a:t>cost.</a:t>
            </a:r>
            <a:endParaRPr sz="2000">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61"/>
              <a:ext cx="9144000"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399788" y="0"/>
              <a:ext cx="4744212" cy="60045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144000" cy="1027176"/>
            </a:xfrm>
            <a:prstGeom prst="rect">
              <a:avLst/>
            </a:prstGeom>
            <a:blipFill>
              <a:blip r:embed="rId5"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715009" y="623569"/>
            <a:ext cx="7892415" cy="421640"/>
          </a:xfrm>
          <a:prstGeom prst="rect">
            <a:avLst/>
          </a:prstGeom>
        </p:spPr>
        <p:txBody>
          <a:bodyPr vert="horz" wrap="square" lIns="0" tIns="12065" rIns="0" bIns="0" rtlCol="0">
            <a:spAutoFit/>
          </a:bodyPr>
          <a:lstStyle/>
          <a:p>
            <a:pPr marL="12700">
              <a:lnSpc>
                <a:spcPct val="100000"/>
              </a:lnSpc>
              <a:spcBef>
                <a:spcPts val="95"/>
              </a:spcBef>
            </a:pPr>
            <a:r>
              <a:rPr sz="2600" spc="-5" dirty="0">
                <a:solidFill>
                  <a:srgbClr val="000000"/>
                </a:solidFill>
                <a:latin typeface="Times New Roman"/>
                <a:cs typeface="Times New Roman"/>
              </a:rPr>
              <a:t>It</a:t>
            </a:r>
            <a:r>
              <a:rPr sz="2600" spc="340" dirty="0">
                <a:solidFill>
                  <a:srgbClr val="000000"/>
                </a:solidFill>
                <a:latin typeface="Times New Roman"/>
                <a:cs typeface="Times New Roman"/>
              </a:rPr>
              <a:t> </a:t>
            </a:r>
            <a:r>
              <a:rPr sz="2600" spc="-5" dirty="0">
                <a:solidFill>
                  <a:srgbClr val="000000"/>
                </a:solidFill>
                <a:latin typeface="Times New Roman"/>
                <a:cs typeface="Times New Roman"/>
              </a:rPr>
              <a:t>can</a:t>
            </a:r>
            <a:r>
              <a:rPr sz="2600" spc="350" dirty="0">
                <a:solidFill>
                  <a:srgbClr val="000000"/>
                </a:solidFill>
                <a:latin typeface="Times New Roman"/>
                <a:cs typeface="Times New Roman"/>
              </a:rPr>
              <a:t> </a:t>
            </a:r>
            <a:r>
              <a:rPr sz="2600" spc="-5" dirty="0">
                <a:solidFill>
                  <a:srgbClr val="000000"/>
                </a:solidFill>
                <a:latin typeface="Times New Roman"/>
                <a:cs typeface="Times New Roman"/>
              </a:rPr>
              <a:t>be</a:t>
            </a:r>
            <a:r>
              <a:rPr sz="2600" spc="345" dirty="0">
                <a:solidFill>
                  <a:srgbClr val="000000"/>
                </a:solidFill>
                <a:latin typeface="Times New Roman"/>
                <a:cs typeface="Times New Roman"/>
              </a:rPr>
              <a:t> </a:t>
            </a:r>
            <a:r>
              <a:rPr sz="2600" spc="-5" dirty="0">
                <a:solidFill>
                  <a:srgbClr val="000000"/>
                </a:solidFill>
                <a:latin typeface="Times New Roman"/>
                <a:cs typeface="Times New Roman"/>
              </a:rPr>
              <a:t>stated</a:t>
            </a:r>
            <a:r>
              <a:rPr sz="2600" spc="350" dirty="0">
                <a:solidFill>
                  <a:srgbClr val="000000"/>
                </a:solidFill>
                <a:latin typeface="Times New Roman"/>
                <a:cs typeface="Times New Roman"/>
              </a:rPr>
              <a:t> </a:t>
            </a:r>
            <a:r>
              <a:rPr sz="2600" spc="-5" dirty="0">
                <a:solidFill>
                  <a:srgbClr val="000000"/>
                </a:solidFill>
                <a:latin typeface="Times New Roman"/>
                <a:cs typeface="Times New Roman"/>
              </a:rPr>
              <a:t>however</a:t>
            </a:r>
            <a:r>
              <a:rPr sz="2600" spc="345" dirty="0">
                <a:solidFill>
                  <a:srgbClr val="000000"/>
                </a:solidFill>
                <a:latin typeface="Times New Roman"/>
                <a:cs typeface="Times New Roman"/>
              </a:rPr>
              <a:t> </a:t>
            </a:r>
            <a:r>
              <a:rPr sz="2600" spc="-5" dirty="0">
                <a:solidFill>
                  <a:srgbClr val="000000"/>
                </a:solidFill>
                <a:latin typeface="Times New Roman"/>
                <a:cs typeface="Times New Roman"/>
              </a:rPr>
              <a:t>,that</a:t>
            </a:r>
            <a:r>
              <a:rPr sz="2600" spc="350" dirty="0">
                <a:solidFill>
                  <a:srgbClr val="000000"/>
                </a:solidFill>
                <a:latin typeface="Times New Roman"/>
                <a:cs typeface="Times New Roman"/>
              </a:rPr>
              <a:t> </a:t>
            </a:r>
            <a:r>
              <a:rPr sz="2600" spc="-5" dirty="0">
                <a:solidFill>
                  <a:srgbClr val="000000"/>
                </a:solidFill>
                <a:latin typeface="Times New Roman"/>
                <a:cs typeface="Times New Roman"/>
              </a:rPr>
              <a:t>in</a:t>
            </a:r>
            <a:r>
              <a:rPr sz="2600" spc="350" dirty="0">
                <a:solidFill>
                  <a:srgbClr val="000000"/>
                </a:solidFill>
                <a:latin typeface="Times New Roman"/>
                <a:cs typeface="Times New Roman"/>
              </a:rPr>
              <a:t> </a:t>
            </a:r>
            <a:r>
              <a:rPr sz="2600" spc="-5" dirty="0">
                <a:solidFill>
                  <a:srgbClr val="000000"/>
                </a:solidFill>
                <a:latin typeface="Times New Roman"/>
                <a:cs typeface="Times New Roman"/>
              </a:rPr>
              <a:t>an</a:t>
            </a:r>
            <a:r>
              <a:rPr sz="2600" spc="350" dirty="0">
                <a:solidFill>
                  <a:srgbClr val="000000"/>
                </a:solidFill>
                <a:latin typeface="Times New Roman"/>
                <a:cs typeface="Times New Roman"/>
              </a:rPr>
              <a:t> </a:t>
            </a:r>
            <a:r>
              <a:rPr sz="2600" spc="-5" dirty="0">
                <a:solidFill>
                  <a:srgbClr val="000000"/>
                </a:solidFill>
                <a:latin typeface="Times New Roman"/>
                <a:cs typeface="Times New Roman"/>
              </a:rPr>
              <a:t>institution</a:t>
            </a:r>
            <a:r>
              <a:rPr sz="2600" spc="350" dirty="0">
                <a:solidFill>
                  <a:srgbClr val="000000"/>
                </a:solidFill>
                <a:latin typeface="Times New Roman"/>
                <a:cs typeface="Times New Roman"/>
              </a:rPr>
              <a:t> </a:t>
            </a:r>
            <a:r>
              <a:rPr sz="2600" spc="-5" dirty="0">
                <a:solidFill>
                  <a:srgbClr val="000000"/>
                </a:solidFill>
                <a:latin typeface="Times New Roman"/>
                <a:cs typeface="Times New Roman"/>
              </a:rPr>
              <a:t>which</a:t>
            </a:r>
            <a:r>
              <a:rPr sz="2600" spc="350" dirty="0">
                <a:solidFill>
                  <a:srgbClr val="000000"/>
                </a:solidFill>
                <a:latin typeface="Times New Roman"/>
                <a:cs typeface="Times New Roman"/>
              </a:rPr>
              <a:t> </a:t>
            </a:r>
            <a:r>
              <a:rPr sz="2600" spc="-5" dirty="0">
                <a:solidFill>
                  <a:srgbClr val="000000"/>
                </a:solidFill>
                <a:latin typeface="Times New Roman"/>
                <a:cs typeface="Times New Roman"/>
              </a:rPr>
              <a:t>has</a:t>
            </a:r>
            <a:endParaRPr sz="2600">
              <a:latin typeface="Times New Roman"/>
              <a:cs typeface="Times New Roman"/>
            </a:endParaRPr>
          </a:p>
        </p:txBody>
      </p:sp>
      <p:sp>
        <p:nvSpPr>
          <p:cNvPr id="8" name="object 8"/>
          <p:cNvSpPr txBox="1"/>
          <p:nvPr/>
        </p:nvSpPr>
        <p:spPr>
          <a:xfrm>
            <a:off x="658622" y="1028191"/>
            <a:ext cx="7951470" cy="3712845"/>
          </a:xfrm>
          <a:prstGeom prst="rect">
            <a:avLst/>
          </a:prstGeom>
        </p:spPr>
        <p:txBody>
          <a:bodyPr vert="horz" wrap="square" lIns="0" tIns="12700" rIns="0" bIns="0" rtlCol="0">
            <a:spAutoFit/>
          </a:bodyPr>
          <a:lstStyle/>
          <a:p>
            <a:pPr marL="12700" marR="5080" algn="just">
              <a:lnSpc>
                <a:spcPct val="100000"/>
              </a:lnSpc>
              <a:spcBef>
                <a:spcPts val="100"/>
              </a:spcBef>
            </a:pPr>
            <a:r>
              <a:rPr sz="2400" spc="-5" dirty="0">
                <a:latin typeface="Times New Roman"/>
                <a:cs typeface="Times New Roman"/>
              </a:rPr>
              <a:t>established an </a:t>
            </a:r>
            <a:r>
              <a:rPr sz="2400" spc="-10" dirty="0">
                <a:latin typeface="Times New Roman"/>
                <a:cs typeface="Times New Roman"/>
              </a:rPr>
              <a:t>efficient </a:t>
            </a:r>
            <a:r>
              <a:rPr sz="2400" spc="-5" dirty="0">
                <a:latin typeface="Times New Roman"/>
                <a:cs typeface="Times New Roman"/>
              </a:rPr>
              <a:t>,will chosen pharmacy and </a:t>
            </a:r>
            <a:r>
              <a:rPr sz="2400" spc="-10" dirty="0">
                <a:latin typeface="Times New Roman"/>
                <a:cs typeface="Times New Roman"/>
              </a:rPr>
              <a:t>therapeutic  </a:t>
            </a:r>
            <a:r>
              <a:rPr sz="2400" spc="-5" dirty="0">
                <a:latin typeface="Times New Roman"/>
                <a:cs typeface="Times New Roman"/>
              </a:rPr>
              <a:t>committee all of the objection raised above will </a:t>
            </a:r>
            <a:r>
              <a:rPr sz="2400" spc="-10" dirty="0">
                <a:latin typeface="Times New Roman"/>
                <a:cs typeface="Times New Roman"/>
              </a:rPr>
              <a:t>appearance  </a:t>
            </a:r>
            <a:r>
              <a:rPr sz="2400" spc="-5" dirty="0">
                <a:latin typeface="Times New Roman"/>
                <a:cs typeface="Times New Roman"/>
              </a:rPr>
              <a:t>because the committee will naturally consist </a:t>
            </a:r>
            <a:r>
              <a:rPr sz="2400" dirty="0">
                <a:latin typeface="Times New Roman"/>
                <a:cs typeface="Times New Roman"/>
              </a:rPr>
              <a:t>of </a:t>
            </a:r>
            <a:r>
              <a:rPr sz="2400" spc="-5" dirty="0">
                <a:latin typeface="Times New Roman"/>
                <a:cs typeface="Times New Roman"/>
              </a:rPr>
              <a:t>persons  interested primarily to assist the committee in the task of  selection of most suitable types of drugs and their formulations.  they will surely be concerned to ensure that drugs are selected at  economic cost both to the hospital as well as to the patients. This  kind of </a:t>
            </a:r>
            <a:r>
              <a:rPr sz="2400" spc="-20" dirty="0">
                <a:latin typeface="Times New Roman"/>
                <a:cs typeface="Times New Roman"/>
              </a:rPr>
              <a:t>philosophy, </a:t>
            </a:r>
            <a:r>
              <a:rPr sz="2400" spc="-5" dirty="0">
                <a:latin typeface="Times New Roman"/>
                <a:cs typeface="Times New Roman"/>
              </a:rPr>
              <a:t>any where in the world, combined with the  inherent integrity </a:t>
            </a:r>
            <a:r>
              <a:rPr sz="2400" dirty="0">
                <a:latin typeface="Times New Roman"/>
                <a:cs typeface="Times New Roman"/>
              </a:rPr>
              <a:t>of </a:t>
            </a:r>
            <a:r>
              <a:rPr sz="2400" spc="-5" dirty="0">
                <a:latin typeface="Times New Roman"/>
                <a:cs typeface="Times New Roman"/>
              </a:rPr>
              <a:t>physician and pharmacist will go </a:t>
            </a:r>
            <a:r>
              <a:rPr sz="2400" dirty="0">
                <a:latin typeface="Times New Roman"/>
                <a:cs typeface="Times New Roman"/>
              </a:rPr>
              <a:t>a </a:t>
            </a:r>
            <a:r>
              <a:rPr sz="2400" spc="-5" dirty="0">
                <a:latin typeface="Times New Roman"/>
                <a:cs typeface="Times New Roman"/>
              </a:rPr>
              <a:t>long  way to </a:t>
            </a:r>
            <a:r>
              <a:rPr sz="2400" dirty="0">
                <a:latin typeface="Times New Roman"/>
                <a:cs typeface="Times New Roman"/>
              </a:rPr>
              <a:t>protect the </a:t>
            </a:r>
            <a:r>
              <a:rPr sz="2400" spc="-5" dirty="0">
                <a:latin typeface="Times New Roman"/>
                <a:cs typeface="Times New Roman"/>
              </a:rPr>
              <a:t>rights </a:t>
            </a:r>
            <a:r>
              <a:rPr sz="2400" dirty="0">
                <a:latin typeface="Times New Roman"/>
                <a:cs typeface="Times New Roman"/>
              </a:rPr>
              <a:t>and interest of all</a:t>
            </a:r>
            <a:r>
              <a:rPr sz="2400" spc="-85" dirty="0">
                <a:latin typeface="Times New Roman"/>
                <a:cs typeface="Times New Roman"/>
              </a:rPr>
              <a:t> </a:t>
            </a:r>
            <a:r>
              <a:rPr sz="2400" spc="-5" dirty="0">
                <a:latin typeface="Times New Roman"/>
                <a:cs typeface="Times New Roman"/>
              </a:rPr>
              <a:t>concerned</a:t>
            </a:r>
            <a:r>
              <a:rPr sz="2600" spc="-5" dirty="0">
                <a:latin typeface="Times New Roman"/>
                <a:cs typeface="Times New Roman"/>
              </a:rPr>
              <a:t>.</a:t>
            </a:r>
            <a:endParaRPr sz="2600">
              <a:latin typeface="Times New Roman"/>
              <a:cs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61"/>
              <a:ext cx="9144000"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399788" y="0"/>
              <a:ext cx="4744212" cy="60045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144000" cy="1027176"/>
            </a:xfrm>
            <a:prstGeom prst="rect">
              <a:avLst/>
            </a:prstGeom>
            <a:blipFill>
              <a:blip r:embed="rId5"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2181098" y="253238"/>
            <a:ext cx="5499735" cy="1133475"/>
          </a:xfrm>
          <a:prstGeom prst="rect">
            <a:avLst/>
          </a:prstGeom>
        </p:spPr>
        <p:txBody>
          <a:bodyPr vert="horz" wrap="square" lIns="0" tIns="1905" rIns="0" bIns="0" rtlCol="0">
            <a:spAutoFit/>
          </a:bodyPr>
          <a:lstStyle/>
          <a:p>
            <a:pPr marL="958850" marR="5080" indent="-946785">
              <a:lnSpc>
                <a:spcPct val="101899"/>
              </a:lnSpc>
              <a:spcBef>
                <a:spcPts val="15"/>
              </a:spcBef>
            </a:pPr>
            <a:r>
              <a:rPr sz="3600" spc="-5" dirty="0">
                <a:latin typeface="Times New Roman"/>
                <a:cs typeface="Times New Roman"/>
              </a:rPr>
              <a:t>GUIDLINE FOR</a:t>
            </a:r>
            <a:r>
              <a:rPr sz="3600" spc="-20" dirty="0">
                <a:latin typeface="Times New Roman"/>
                <a:cs typeface="Times New Roman"/>
              </a:rPr>
              <a:t> </a:t>
            </a:r>
            <a:r>
              <a:rPr sz="3600" spc="-40" dirty="0">
                <a:latin typeface="Times New Roman"/>
                <a:cs typeface="Times New Roman"/>
              </a:rPr>
              <a:t>HOSPITAL  </a:t>
            </a:r>
            <a:r>
              <a:rPr sz="3600" spc="-30" dirty="0">
                <a:latin typeface="Times New Roman"/>
                <a:cs typeface="Times New Roman"/>
              </a:rPr>
              <a:t>FORMULARY</a:t>
            </a:r>
            <a:endParaRPr sz="3600" dirty="0">
              <a:latin typeface="Times New Roman"/>
              <a:cs typeface="Times New Roman"/>
            </a:endParaRPr>
          </a:p>
        </p:txBody>
      </p:sp>
      <p:sp>
        <p:nvSpPr>
          <p:cNvPr id="8" name="object 8"/>
          <p:cNvSpPr txBox="1"/>
          <p:nvPr/>
        </p:nvSpPr>
        <p:spPr>
          <a:xfrm>
            <a:off x="536701" y="1548638"/>
            <a:ext cx="8071484" cy="4475480"/>
          </a:xfrm>
          <a:prstGeom prst="rect">
            <a:avLst/>
          </a:prstGeom>
        </p:spPr>
        <p:txBody>
          <a:bodyPr vert="horz" wrap="square" lIns="0" tIns="12065" rIns="0" bIns="0" rtlCol="0">
            <a:spAutoFit/>
          </a:bodyPr>
          <a:lstStyle/>
          <a:p>
            <a:pPr marL="527050" marR="5715" indent="-514350" algn="just">
              <a:lnSpc>
                <a:spcPct val="100000"/>
              </a:lnSpc>
              <a:spcBef>
                <a:spcPts val="95"/>
              </a:spcBef>
              <a:buClr>
                <a:srgbClr val="0BD0D9"/>
              </a:buClr>
              <a:buSzPct val="95000"/>
              <a:buAutoNum type="alphaLcParenR"/>
              <a:tabLst>
                <a:tab pos="527050" algn="l"/>
              </a:tabLst>
            </a:pPr>
            <a:r>
              <a:rPr sz="2000" spc="-5" dirty="0">
                <a:latin typeface="Times New Roman"/>
                <a:cs typeface="Times New Roman"/>
              </a:rPr>
              <a:t>The governing body of the hospital shall appoint a pharmacy and  </a:t>
            </a:r>
            <a:r>
              <a:rPr sz="2000" spc="-10" dirty="0">
                <a:latin typeface="Times New Roman"/>
                <a:cs typeface="Times New Roman"/>
              </a:rPr>
              <a:t>therapeutic committee </a:t>
            </a:r>
            <a:r>
              <a:rPr sz="2000" spc="-5" dirty="0">
                <a:latin typeface="Times New Roman"/>
                <a:cs typeface="Times New Roman"/>
              </a:rPr>
              <a:t>composed of </a:t>
            </a:r>
            <a:r>
              <a:rPr sz="2000" spc="-10" dirty="0">
                <a:latin typeface="Times New Roman"/>
                <a:cs typeface="Times New Roman"/>
              </a:rPr>
              <a:t>physician </a:t>
            </a:r>
            <a:r>
              <a:rPr sz="2000" spc="-5" dirty="0">
                <a:latin typeface="Times New Roman"/>
                <a:cs typeface="Times New Roman"/>
              </a:rPr>
              <a:t>and </a:t>
            </a:r>
            <a:r>
              <a:rPr sz="2000" spc="-10" dirty="0">
                <a:latin typeface="Times New Roman"/>
                <a:cs typeface="Times New Roman"/>
              </a:rPr>
              <a:t>pharmacist </a:t>
            </a:r>
            <a:r>
              <a:rPr sz="2000" spc="-5" dirty="0">
                <a:latin typeface="Times New Roman"/>
                <a:cs typeface="Times New Roman"/>
              </a:rPr>
              <a:t>which </a:t>
            </a:r>
            <a:r>
              <a:rPr sz="2000" spc="-10" dirty="0">
                <a:latin typeface="Times New Roman"/>
                <a:cs typeface="Times New Roman"/>
              </a:rPr>
              <a:t>will  </a:t>
            </a:r>
            <a:r>
              <a:rPr sz="2000" spc="-5" dirty="0">
                <a:latin typeface="Times New Roman"/>
                <a:cs typeface="Times New Roman"/>
              </a:rPr>
              <a:t>prepare the hospital formulary</a:t>
            </a:r>
            <a:r>
              <a:rPr sz="2000" spc="-55" dirty="0">
                <a:latin typeface="Times New Roman"/>
                <a:cs typeface="Times New Roman"/>
              </a:rPr>
              <a:t> </a:t>
            </a:r>
            <a:r>
              <a:rPr sz="2000" spc="-5" dirty="0">
                <a:latin typeface="Times New Roman"/>
                <a:cs typeface="Times New Roman"/>
              </a:rPr>
              <a:t>system.</a:t>
            </a:r>
            <a:endParaRPr sz="2000">
              <a:latin typeface="Times New Roman"/>
              <a:cs typeface="Times New Roman"/>
            </a:endParaRPr>
          </a:p>
          <a:p>
            <a:pPr marL="526415" marR="5080" indent="-514350" algn="just">
              <a:lnSpc>
                <a:spcPct val="100000"/>
              </a:lnSpc>
              <a:spcBef>
                <a:spcPts val="480"/>
              </a:spcBef>
              <a:buClr>
                <a:srgbClr val="0BD0D9"/>
              </a:buClr>
              <a:buSzPct val="95000"/>
              <a:buAutoNum type="alphaLcParenR"/>
              <a:tabLst>
                <a:tab pos="527050" algn="l"/>
              </a:tabLst>
            </a:pPr>
            <a:r>
              <a:rPr sz="2000" spc="-5" dirty="0">
                <a:latin typeface="Times New Roman"/>
                <a:cs typeface="Times New Roman"/>
              </a:rPr>
              <a:t>The </a:t>
            </a:r>
            <a:r>
              <a:rPr sz="2000" spc="-10" dirty="0">
                <a:latin typeface="Times New Roman"/>
                <a:cs typeface="Times New Roman"/>
              </a:rPr>
              <a:t>medical </a:t>
            </a:r>
            <a:r>
              <a:rPr sz="2000" spc="-15" dirty="0">
                <a:latin typeface="Times New Roman"/>
                <a:cs typeface="Times New Roman"/>
              </a:rPr>
              <a:t>staff </a:t>
            </a:r>
            <a:r>
              <a:rPr sz="2000" spc="-5" dirty="0">
                <a:latin typeface="Times New Roman"/>
                <a:cs typeface="Times New Roman"/>
              </a:rPr>
              <a:t>in the </a:t>
            </a:r>
            <a:r>
              <a:rPr sz="2000" spc="-10" dirty="0">
                <a:latin typeface="Times New Roman"/>
                <a:cs typeface="Times New Roman"/>
              </a:rPr>
              <a:t>governing </a:t>
            </a:r>
            <a:r>
              <a:rPr sz="2000" spc="-5" dirty="0">
                <a:latin typeface="Times New Roman"/>
                <a:cs typeface="Times New Roman"/>
              </a:rPr>
              <a:t>body shall sponsor and outline the  </a:t>
            </a:r>
            <a:r>
              <a:rPr sz="2000" spc="-10" dirty="0">
                <a:latin typeface="Times New Roman"/>
                <a:cs typeface="Times New Roman"/>
              </a:rPr>
              <a:t>purpose,organisation function </a:t>
            </a:r>
            <a:r>
              <a:rPr sz="2000" spc="-5" dirty="0">
                <a:latin typeface="Times New Roman"/>
                <a:cs typeface="Times New Roman"/>
              </a:rPr>
              <a:t>and scope of the hospital </a:t>
            </a:r>
            <a:r>
              <a:rPr sz="2000" spc="-10" dirty="0">
                <a:latin typeface="Times New Roman"/>
                <a:cs typeface="Times New Roman"/>
              </a:rPr>
              <a:t>formulary system.  </a:t>
            </a:r>
            <a:r>
              <a:rPr sz="2000" spc="-5" dirty="0">
                <a:latin typeface="Times New Roman"/>
                <a:cs typeface="Times New Roman"/>
              </a:rPr>
              <a:t>it should adopt the principle as per the need of particular</a:t>
            </a:r>
            <a:r>
              <a:rPr sz="2000" spc="-40" dirty="0">
                <a:latin typeface="Times New Roman"/>
                <a:cs typeface="Times New Roman"/>
              </a:rPr>
              <a:t> </a:t>
            </a:r>
            <a:r>
              <a:rPr sz="2000" spc="-5" dirty="0">
                <a:latin typeface="Times New Roman"/>
                <a:cs typeface="Times New Roman"/>
              </a:rPr>
              <a:t>hospital.</a:t>
            </a:r>
            <a:endParaRPr sz="2000">
              <a:latin typeface="Times New Roman"/>
              <a:cs typeface="Times New Roman"/>
            </a:endParaRPr>
          </a:p>
          <a:p>
            <a:pPr marL="527050" marR="5080" indent="-514350" algn="just">
              <a:lnSpc>
                <a:spcPct val="100000"/>
              </a:lnSpc>
              <a:spcBef>
                <a:spcPts val="480"/>
              </a:spcBef>
              <a:buClr>
                <a:srgbClr val="0BD0D9"/>
              </a:buClr>
              <a:buSzPct val="95000"/>
              <a:buAutoNum type="alphaLcParenR"/>
              <a:tabLst>
                <a:tab pos="527050" algn="l"/>
              </a:tabLst>
            </a:pPr>
            <a:r>
              <a:rPr sz="2000" spc="-5" dirty="0">
                <a:latin typeface="Times New Roman"/>
                <a:cs typeface="Times New Roman"/>
              </a:rPr>
              <a:t>The pharmacy and </a:t>
            </a:r>
            <a:r>
              <a:rPr sz="2000" spc="-10" dirty="0">
                <a:latin typeface="Times New Roman"/>
                <a:cs typeface="Times New Roman"/>
              </a:rPr>
              <a:t>therapeutic </a:t>
            </a:r>
            <a:r>
              <a:rPr sz="2000" spc="-5" dirty="0">
                <a:latin typeface="Times New Roman"/>
                <a:cs typeface="Times New Roman"/>
              </a:rPr>
              <a:t>committee shall </a:t>
            </a:r>
            <a:r>
              <a:rPr sz="2000" spc="-10" dirty="0">
                <a:latin typeface="Times New Roman"/>
                <a:cs typeface="Times New Roman"/>
              </a:rPr>
              <a:t>develop </a:t>
            </a:r>
            <a:r>
              <a:rPr sz="2000" spc="-5" dirty="0">
                <a:latin typeface="Times New Roman"/>
                <a:cs typeface="Times New Roman"/>
              </a:rPr>
              <a:t>policy and  </a:t>
            </a:r>
            <a:r>
              <a:rPr sz="2000" spc="-10" dirty="0">
                <a:latin typeface="Times New Roman"/>
                <a:cs typeface="Times New Roman"/>
              </a:rPr>
              <a:t>procedure </a:t>
            </a:r>
            <a:r>
              <a:rPr sz="2000" spc="-5" dirty="0">
                <a:latin typeface="Times New Roman"/>
                <a:cs typeface="Times New Roman"/>
              </a:rPr>
              <a:t>governing the hospital </a:t>
            </a:r>
            <a:r>
              <a:rPr sz="2000" spc="-10" dirty="0">
                <a:latin typeface="Times New Roman"/>
                <a:cs typeface="Times New Roman"/>
              </a:rPr>
              <a:t>formulary </a:t>
            </a:r>
            <a:r>
              <a:rPr sz="2000" spc="-5" dirty="0">
                <a:latin typeface="Times New Roman"/>
                <a:cs typeface="Times New Roman"/>
              </a:rPr>
              <a:t>and the </a:t>
            </a:r>
            <a:r>
              <a:rPr sz="2000" spc="-10" dirty="0">
                <a:latin typeface="Times New Roman"/>
                <a:cs typeface="Times New Roman"/>
              </a:rPr>
              <a:t>medical </a:t>
            </a:r>
            <a:r>
              <a:rPr sz="2000" spc="-15" dirty="0">
                <a:latin typeface="Times New Roman"/>
                <a:cs typeface="Times New Roman"/>
              </a:rPr>
              <a:t>staff </a:t>
            </a:r>
            <a:r>
              <a:rPr sz="2000" spc="-10" dirty="0">
                <a:latin typeface="Times New Roman"/>
                <a:cs typeface="Times New Roman"/>
              </a:rPr>
              <a:t>shall  </a:t>
            </a:r>
            <a:r>
              <a:rPr sz="2000" spc="-5" dirty="0">
                <a:latin typeface="Times New Roman"/>
                <a:cs typeface="Times New Roman"/>
              </a:rPr>
              <a:t>adopt these policies and procedures subject to administrative</a:t>
            </a:r>
            <a:r>
              <a:rPr sz="2000" spc="-25" dirty="0">
                <a:latin typeface="Times New Roman"/>
                <a:cs typeface="Times New Roman"/>
              </a:rPr>
              <a:t> </a:t>
            </a:r>
            <a:r>
              <a:rPr sz="2000" spc="-5" dirty="0">
                <a:latin typeface="Times New Roman"/>
                <a:cs typeface="Times New Roman"/>
              </a:rPr>
              <a:t>approval</a:t>
            </a:r>
            <a:endParaRPr sz="2000">
              <a:latin typeface="Times New Roman"/>
              <a:cs typeface="Times New Roman"/>
            </a:endParaRPr>
          </a:p>
          <a:p>
            <a:pPr marL="527050" indent="-514350" algn="just">
              <a:lnSpc>
                <a:spcPct val="100000"/>
              </a:lnSpc>
              <a:spcBef>
                <a:spcPts val="480"/>
              </a:spcBef>
              <a:buClr>
                <a:srgbClr val="0BD0D9"/>
              </a:buClr>
              <a:buSzPct val="95000"/>
              <a:buAutoNum type="alphaLcParenR"/>
              <a:tabLst>
                <a:tab pos="527050" algn="l"/>
              </a:tabLst>
            </a:pPr>
            <a:r>
              <a:rPr sz="2000" spc="-5" dirty="0">
                <a:latin typeface="Times New Roman"/>
                <a:cs typeface="Times New Roman"/>
              </a:rPr>
              <a:t>The </a:t>
            </a:r>
            <a:r>
              <a:rPr sz="2000" dirty="0">
                <a:latin typeface="Times New Roman"/>
                <a:cs typeface="Times New Roman"/>
              </a:rPr>
              <a:t>policy </a:t>
            </a:r>
            <a:r>
              <a:rPr sz="2000" spc="-5" dirty="0">
                <a:latin typeface="Times New Roman"/>
                <a:cs typeface="Times New Roman"/>
              </a:rPr>
              <a:t>and procedures shall </a:t>
            </a:r>
            <a:r>
              <a:rPr sz="2000" spc="-10" dirty="0">
                <a:latin typeface="Times New Roman"/>
                <a:cs typeface="Times New Roman"/>
              </a:rPr>
              <a:t>afford </a:t>
            </a:r>
            <a:r>
              <a:rPr sz="2000" spc="-5" dirty="0">
                <a:latin typeface="Times New Roman"/>
                <a:cs typeface="Times New Roman"/>
              </a:rPr>
              <a:t>guidance in the</a:t>
            </a:r>
            <a:r>
              <a:rPr sz="2000" spc="170" dirty="0">
                <a:latin typeface="Times New Roman"/>
                <a:cs typeface="Times New Roman"/>
              </a:rPr>
              <a:t> </a:t>
            </a:r>
            <a:r>
              <a:rPr sz="2000" spc="-5" dirty="0">
                <a:latin typeface="Times New Roman"/>
                <a:cs typeface="Times New Roman"/>
              </a:rPr>
              <a:t>appraisal</a:t>
            </a:r>
            <a:endParaRPr sz="2000">
              <a:latin typeface="Times New Roman"/>
              <a:cs typeface="Times New Roman"/>
            </a:endParaRPr>
          </a:p>
          <a:p>
            <a:pPr marL="527050" marR="5080" algn="just">
              <a:lnSpc>
                <a:spcPct val="100000"/>
              </a:lnSpc>
            </a:pPr>
            <a:r>
              <a:rPr sz="2000" spc="-10" dirty="0">
                <a:latin typeface="Times New Roman"/>
                <a:cs typeface="Times New Roman"/>
              </a:rPr>
              <a:t>,selection,procurment,storage,distribution,use,safety procedures </a:t>
            </a:r>
            <a:r>
              <a:rPr sz="2000" spc="-5" dirty="0">
                <a:latin typeface="Times New Roman"/>
                <a:cs typeface="Times New Roman"/>
              </a:rPr>
              <a:t>and </a:t>
            </a:r>
            <a:r>
              <a:rPr sz="2000" spc="-10" dirty="0">
                <a:latin typeface="Times New Roman"/>
                <a:cs typeface="Times New Roman"/>
              </a:rPr>
              <a:t>other  </a:t>
            </a:r>
            <a:r>
              <a:rPr sz="2000" spc="-5" dirty="0">
                <a:latin typeface="Times New Roman"/>
                <a:cs typeface="Times New Roman"/>
              </a:rPr>
              <a:t>matter </a:t>
            </a:r>
            <a:r>
              <a:rPr sz="2000" spc="-10" dirty="0">
                <a:latin typeface="Times New Roman"/>
                <a:cs typeface="Times New Roman"/>
              </a:rPr>
              <a:t>relating </a:t>
            </a:r>
            <a:r>
              <a:rPr sz="2000" spc="-5" dirty="0">
                <a:latin typeface="Times New Roman"/>
                <a:cs typeface="Times New Roman"/>
              </a:rPr>
              <a:t>to drug in the </a:t>
            </a:r>
            <a:r>
              <a:rPr sz="2000" spc="-10" dirty="0">
                <a:latin typeface="Times New Roman"/>
                <a:cs typeface="Times New Roman"/>
              </a:rPr>
              <a:t>hospital and </a:t>
            </a:r>
            <a:r>
              <a:rPr sz="2000" spc="-5" dirty="0">
                <a:latin typeface="Times New Roman"/>
                <a:cs typeface="Times New Roman"/>
              </a:rPr>
              <a:t>shall be </a:t>
            </a:r>
            <a:r>
              <a:rPr sz="2000" spc="-10" dirty="0">
                <a:latin typeface="Times New Roman"/>
                <a:cs typeface="Times New Roman"/>
              </a:rPr>
              <a:t>published </a:t>
            </a:r>
            <a:r>
              <a:rPr sz="2000" spc="-5" dirty="0">
                <a:latin typeface="Times New Roman"/>
                <a:cs typeface="Times New Roman"/>
              </a:rPr>
              <a:t>in the  </a:t>
            </a:r>
            <a:r>
              <a:rPr sz="2000" spc="-20" dirty="0">
                <a:latin typeface="Times New Roman"/>
                <a:cs typeface="Times New Roman"/>
              </a:rPr>
              <a:t>hospital’s </a:t>
            </a:r>
            <a:r>
              <a:rPr sz="2000" spc="-10" dirty="0">
                <a:latin typeface="Times New Roman"/>
                <a:cs typeface="Times New Roman"/>
              </a:rPr>
              <a:t>formulary </a:t>
            </a:r>
            <a:r>
              <a:rPr sz="2000" spc="-5" dirty="0">
                <a:latin typeface="Times New Roman"/>
                <a:cs typeface="Times New Roman"/>
              </a:rPr>
              <a:t>or other media </a:t>
            </a:r>
            <a:r>
              <a:rPr sz="2000" spc="-10" dirty="0">
                <a:latin typeface="Times New Roman"/>
                <a:cs typeface="Times New Roman"/>
              </a:rPr>
              <a:t>available </a:t>
            </a:r>
            <a:r>
              <a:rPr sz="2000" spc="-5" dirty="0">
                <a:latin typeface="Times New Roman"/>
                <a:cs typeface="Times New Roman"/>
              </a:rPr>
              <a:t>to the </a:t>
            </a:r>
            <a:r>
              <a:rPr sz="2000" spc="-10" dirty="0">
                <a:latin typeface="Times New Roman"/>
                <a:cs typeface="Times New Roman"/>
              </a:rPr>
              <a:t>member </a:t>
            </a:r>
            <a:r>
              <a:rPr sz="2000" spc="-5" dirty="0">
                <a:latin typeface="Times New Roman"/>
                <a:cs typeface="Times New Roman"/>
              </a:rPr>
              <a:t>of </a:t>
            </a:r>
            <a:r>
              <a:rPr sz="2000" spc="-10" dirty="0">
                <a:latin typeface="Times New Roman"/>
                <a:cs typeface="Times New Roman"/>
              </a:rPr>
              <a:t>medical  staff.</a:t>
            </a:r>
            <a:endParaRPr sz="2000">
              <a:latin typeface="Times New Roman"/>
              <a:cs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61"/>
              <a:ext cx="9144000"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399788" y="0"/>
              <a:ext cx="4744212" cy="60045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144000" cy="1027176"/>
            </a:xfrm>
            <a:prstGeom prst="rect">
              <a:avLst/>
            </a:prstGeom>
            <a:blipFill>
              <a:blip r:embed="rId5" cstate="print"/>
              <a:stretch>
                <a:fillRect/>
              </a:stretch>
            </a:blipFill>
          </p:spPr>
          <p:txBody>
            <a:bodyPr wrap="square" lIns="0" tIns="0" rIns="0" bIns="0" rtlCol="0"/>
            <a:lstStyle/>
            <a:p>
              <a:endParaRPr/>
            </a:p>
          </p:txBody>
        </p:sp>
      </p:grpSp>
      <p:sp>
        <p:nvSpPr>
          <p:cNvPr id="7" name="object 7"/>
          <p:cNvSpPr txBox="1"/>
          <p:nvPr/>
        </p:nvSpPr>
        <p:spPr>
          <a:xfrm>
            <a:off x="460501" y="557276"/>
            <a:ext cx="8301990" cy="5074920"/>
          </a:xfrm>
          <a:prstGeom prst="rect">
            <a:avLst/>
          </a:prstGeom>
        </p:spPr>
        <p:txBody>
          <a:bodyPr vert="horz" wrap="square" lIns="0" tIns="81280" rIns="0" bIns="0" rtlCol="0">
            <a:spAutoFit/>
          </a:bodyPr>
          <a:lstStyle/>
          <a:p>
            <a:pPr marL="509905" marR="6350" indent="-509905" algn="just">
              <a:lnSpc>
                <a:spcPts val="2320"/>
              </a:lnSpc>
              <a:spcBef>
                <a:spcPts val="640"/>
              </a:spcBef>
              <a:buFont typeface="Georgia"/>
              <a:buAutoNum type="alphaLcParenR" startAt="5"/>
              <a:tabLst>
                <a:tab pos="509905" algn="l"/>
              </a:tabLst>
            </a:pPr>
            <a:r>
              <a:rPr sz="2400" spc="-85" dirty="0">
                <a:latin typeface="Times New Roman"/>
                <a:cs typeface="Times New Roman"/>
              </a:rPr>
              <a:t>To </a:t>
            </a:r>
            <a:r>
              <a:rPr sz="2400" spc="-5" dirty="0">
                <a:latin typeface="Times New Roman"/>
                <a:cs typeface="Times New Roman"/>
              </a:rPr>
              <a:t>ensure the maintenance </a:t>
            </a:r>
            <a:r>
              <a:rPr sz="2400" dirty="0">
                <a:latin typeface="Times New Roman"/>
                <a:cs typeface="Times New Roman"/>
              </a:rPr>
              <a:t>of </a:t>
            </a:r>
            <a:r>
              <a:rPr sz="2400" spc="-5" dirty="0">
                <a:latin typeface="Times New Roman"/>
                <a:cs typeface="Times New Roman"/>
              </a:rPr>
              <a:t>the responsibility and procreative  </a:t>
            </a:r>
            <a:r>
              <a:rPr sz="2400" dirty="0">
                <a:latin typeface="Times New Roman"/>
                <a:cs typeface="Times New Roman"/>
              </a:rPr>
              <a:t>of the physician </a:t>
            </a:r>
            <a:r>
              <a:rPr sz="2400" spc="-5" dirty="0">
                <a:latin typeface="Times New Roman"/>
                <a:cs typeface="Times New Roman"/>
              </a:rPr>
              <a:t>in the </a:t>
            </a:r>
            <a:r>
              <a:rPr sz="2400" dirty="0">
                <a:latin typeface="Times New Roman"/>
                <a:cs typeface="Times New Roman"/>
              </a:rPr>
              <a:t>exercise of </a:t>
            </a:r>
            <a:r>
              <a:rPr sz="2400" spc="-5" dirty="0">
                <a:latin typeface="Times New Roman"/>
                <a:cs typeface="Times New Roman"/>
              </a:rPr>
              <a:t>his </a:t>
            </a:r>
            <a:r>
              <a:rPr sz="2400" dirty="0">
                <a:latin typeface="Times New Roman"/>
                <a:cs typeface="Times New Roman"/>
              </a:rPr>
              <a:t>professional</a:t>
            </a:r>
            <a:r>
              <a:rPr sz="2400" spc="-90" dirty="0">
                <a:latin typeface="Times New Roman"/>
                <a:cs typeface="Times New Roman"/>
              </a:rPr>
              <a:t> </a:t>
            </a:r>
            <a:r>
              <a:rPr sz="2400" spc="-5" dirty="0">
                <a:latin typeface="Times New Roman"/>
                <a:cs typeface="Times New Roman"/>
              </a:rPr>
              <a:t>judgment.</a:t>
            </a:r>
            <a:endParaRPr sz="2400">
              <a:latin typeface="Times New Roman"/>
              <a:cs typeface="Times New Roman"/>
            </a:endParaRPr>
          </a:p>
          <a:p>
            <a:pPr marL="526415" marR="6350" indent="-514350" algn="just">
              <a:lnSpc>
                <a:spcPct val="80000"/>
              </a:lnSpc>
              <a:spcBef>
                <a:spcPts val="590"/>
              </a:spcBef>
              <a:buAutoNum type="alphaLcParenR" startAt="5"/>
              <a:tabLst>
                <a:tab pos="529590" algn="l"/>
              </a:tabLst>
            </a:pPr>
            <a:r>
              <a:rPr sz="2400" spc="-5" dirty="0">
                <a:latin typeface="Times New Roman"/>
                <a:cs typeface="Times New Roman"/>
              </a:rPr>
              <a:t>The medical </a:t>
            </a:r>
            <a:r>
              <a:rPr sz="2400" spc="-15" dirty="0">
                <a:latin typeface="Times New Roman"/>
                <a:cs typeface="Times New Roman"/>
              </a:rPr>
              <a:t>staff </a:t>
            </a:r>
            <a:r>
              <a:rPr sz="2400" spc="-5" dirty="0">
                <a:latin typeface="Times New Roman"/>
                <a:cs typeface="Times New Roman"/>
              </a:rPr>
              <a:t>shall adopt the policy formula, and procedure  for including drugs in the formulary </a:t>
            </a:r>
            <a:r>
              <a:rPr sz="2400" dirty="0">
                <a:latin typeface="Times New Roman"/>
                <a:cs typeface="Times New Roman"/>
              </a:rPr>
              <a:t>by </a:t>
            </a:r>
            <a:r>
              <a:rPr sz="2400" spc="-5" dirty="0">
                <a:latin typeface="Times New Roman"/>
                <a:cs typeface="Times New Roman"/>
              </a:rPr>
              <a:t>their non proprietary  names even though proprietary names even though proprietary  names continue to being use in the hospital physicians. he may  be encouraged to prescribe drug under their non proprietary  names, although nomenclature used in entirely </a:t>
            </a:r>
            <a:r>
              <a:rPr sz="2400" dirty="0">
                <a:latin typeface="Times New Roman"/>
                <a:cs typeface="Times New Roman"/>
              </a:rPr>
              <a:t>a </a:t>
            </a:r>
            <a:r>
              <a:rPr sz="2400" spc="-5" dirty="0">
                <a:latin typeface="Times New Roman"/>
                <a:cs typeface="Times New Roman"/>
              </a:rPr>
              <a:t>matter of  </a:t>
            </a:r>
            <a:r>
              <a:rPr sz="2400" dirty="0">
                <a:latin typeface="Times New Roman"/>
                <a:cs typeface="Times New Roman"/>
              </a:rPr>
              <a:t>individual </a:t>
            </a:r>
            <a:r>
              <a:rPr sz="2400" spc="-5" dirty="0">
                <a:latin typeface="Times New Roman"/>
                <a:cs typeface="Times New Roman"/>
              </a:rPr>
              <a:t>practisner’s</a:t>
            </a:r>
            <a:r>
              <a:rPr sz="2400" spc="-55" dirty="0">
                <a:latin typeface="Times New Roman"/>
                <a:cs typeface="Times New Roman"/>
              </a:rPr>
              <a:t> </a:t>
            </a:r>
            <a:r>
              <a:rPr sz="2400" dirty="0">
                <a:latin typeface="Times New Roman"/>
                <a:cs typeface="Times New Roman"/>
              </a:rPr>
              <a:t>discretion.</a:t>
            </a:r>
            <a:endParaRPr sz="2400">
              <a:latin typeface="Times New Roman"/>
              <a:cs typeface="Times New Roman"/>
            </a:endParaRPr>
          </a:p>
          <a:p>
            <a:pPr marL="526415" marR="5080" indent="-514350" algn="just">
              <a:lnSpc>
                <a:spcPct val="80000"/>
              </a:lnSpc>
              <a:spcBef>
                <a:spcPts val="575"/>
              </a:spcBef>
              <a:buFont typeface="Times New Roman"/>
              <a:buAutoNum type="alphaLcParenR" startAt="5"/>
              <a:tabLst>
                <a:tab pos="634365" algn="l"/>
              </a:tabLst>
            </a:pPr>
            <a:r>
              <a:rPr dirty="0"/>
              <a:t>	</a:t>
            </a:r>
            <a:r>
              <a:rPr sz="2400" spc="-5" dirty="0">
                <a:latin typeface="Times New Roman"/>
                <a:cs typeface="Times New Roman"/>
              </a:rPr>
              <a:t>In the absence of written policies approved by the medical  </a:t>
            </a:r>
            <a:r>
              <a:rPr sz="2400" spc="-10" dirty="0">
                <a:latin typeface="Times New Roman"/>
                <a:cs typeface="Times New Roman"/>
              </a:rPr>
              <a:t>staff </a:t>
            </a:r>
            <a:r>
              <a:rPr sz="2400" spc="-5" dirty="0">
                <a:latin typeface="Times New Roman"/>
                <a:cs typeface="Times New Roman"/>
              </a:rPr>
              <a:t>related </a:t>
            </a:r>
            <a:r>
              <a:rPr sz="2400" dirty="0">
                <a:latin typeface="Times New Roman"/>
                <a:cs typeface="Times New Roman"/>
              </a:rPr>
              <a:t>to the</a:t>
            </a:r>
            <a:r>
              <a:rPr sz="2400" spc="-40" dirty="0">
                <a:latin typeface="Times New Roman"/>
                <a:cs typeface="Times New Roman"/>
              </a:rPr>
              <a:t> </a:t>
            </a:r>
            <a:r>
              <a:rPr sz="2400" dirty="0">
                <a:latin typeface="Times New Roman"/>
                <a:cs typeface="Times New Roman"/>
              </a:rPr>
              <a:t>operation</a:t>
            </a:r>
            <a:endParaRPr sz="2400">
              <a:latin typeface="Times New Roman"/>
              <a:cs typeface="Times New Roman"/>
            </a:endParaRPr>
          </a:p>
          <a:p>
            <a:pPr>
              <a:lnSpc>
                <a:spcPct val="100000"/>
              </a:lnSpc>
              <a:spcBef>
                <a:spcPts val="5"/>
              </a:spcBef>
            </a:pPr>
            <a:endParaRPr sz="3000">
              <a:latin typeface="Times New Roman"/>
              <a:cs typeface="Times New Roman"/>
            </a:endParaRPr>
          </a:p>
          <a:p>
            <a:pPr marL="287020" marR="6350" indent="-274320" algn="just">
              <a:lnSpc>
                <a:spcPct val="80000"/>
              </a:lnSpc>
              <a:spcBef>
                <a:spcPts val="5"/>
              </a:spcBef>
            </a:pPr>
            <a:r>
              <a:rPr sz="2400" spc="-5" dirty="0">
                <a:latin typeface="Times New Roman"/>
                <a:cs typeface="Times New Roman"/>
              </a:rPr>
              <a:t>H) the hospital shall make it certain that the nursing personnel are  informed in writing though its system of news </a:t>
            </a:r>
            <a:r>
              <a:rPr sz="2400" dirty="0">
                <a:latin typeface="Times New Roman"/>
                <a:cs typeface="Times New Roman"/>
              </a:rPr>
              <a:t>of </a:t>
            </a:r>
            <a:r>
              <a:rPr sz="2400" spc="-5" dirty="0">
                <a:latin typeface="Times New Roman"/>
                <a:cs typeface="Times New Roman"/>
              </a:rPr>
              <a:t>communication  that there exits the formulary system in the hospital and the  </a:t>
            </a:r>
            <a:r>
              <a:rPr sz="2400" dirty="0">
                <a:latin typeface="Times New Roman"/>
                <a:cs typeface="Times New Roman"/>
              </a:rPr>
              <a:t>procedure governing </a:t>
            </a:r>
            <a:r>
              <a:rPr sz="2400" spc="-5" dirty="0">
                <a:latin typeface="Times New Roman"/>
                <a:cs typeface="Times New Roman"/>
              </a:rPr>
              <a:t>its</a:t>
            </a:r>
            <a:r>
              <a:rPr sz="2400" spc="-35" dirty="0">
                <a:latin typeface="Times New Roman"/>
                <a:cs typeface="Times New Roman"/>
              </a:rPr>
              <a:t> </a:t>
            </a:r>
            <a:r>
              <a:rPr sz="2400" dirty="0">
                <a:latin typeface="Times New Roman"/>
                <a:cs typeface="Times New Roman"/>
              </a:rPr>
              <a:t>operations.</a:t>
            </a:r>
            <a:endParaRPr sz="2400">
              <a:latin typeface="Times New Roman"/>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61"/>
              <a:ext cx="9144000"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399788" y="0"/>
              <a:ext cx="4744212" cy="60045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144000" cy="1027176"/>
            </a:xfrm>
            <a:prstGeom prst="rect">
              <a:avLst/>
            </a:prstGeom>
            <a:blipFill>
              <a:blip r:embed="rId5" cstate="print"/>
              <a:stretch>
                <a:fillRect/>
              </a:stretch>
            </a:blipFill>
          </p:spPr>
          <p:txBody>
            <a:bodyPr wrap="square" lIns="0" tIns="0" rIns="0" bIns="0" rtlCol="0"/>
            <a:lstStyle/>
            <a:p>
              <a:endParaRPr/>
            </a:p>
          </p:txBody>
        </p:sp>
      </p:grpSp>
      <p:sp>
        <p:nvSpPr>
          <p:cNvPr id="7" name="object 7"/>
          <p:cNvSpPr txBox="1"/>
          <p:nvPr/>
        </p:nvSpPr>
        <p:spPr>
          <a:xfrm>
            <a:off x="536701" y="260857"/>
            <a:ext cx="8006080" cy="5725795"/>
          </a:xfrm>
          <a:prstGeom prst="rect">
            <a:avLst/>
          </a:prstGeom>
        </p:spPr>
        <p:txBody>
          <a:bodyPr vert="horz" wrap="square" lIns="0" tIns="80010" rIns="0" bIns="0" rtlCol="0">
            <a:spAutoFit/>
          </a:bodyPr>
          <a:lstStyle/>
          <a:p>
            <a:pPr marL="286385" marR="181610" indent="-274320">
              <a:lnSpc>
                <a:spcPct val="80000"/>
              </a:lnSpc>
              <a:spcBef>
                <a:spcPts val="630"/>
              </a:spcBef>
              <a:buClr>
                <a:srgbClr val="0BD0D9"/>
              </a:buClr>
              <a:buSzPct val="93181"/>
              <a:buFont typeface="Arial"/>
              <a:buChar char="●"/>
              <a:tabLst>
                <a:tab pos="286385" algn="l"/>
                <a:tab pos="287020" algn="l"/>
              </a:tabLst>
            </a:pPr>
            <a:r>
              <a:rPr sz="2200" dirty="0">
                <a:latin typeface="Times New Roman"/>
                <a:cs typeface="Times New Roman"/>
              </a:rPr>
              <a:t>i)in the formulation of policies and procedure the term substitute</a:t>
            </a:r>
            <a:r>
              <a:rPr sz="2200" spc="-160" dirty="0">
                <a:latin typeface="Times New Roman"/>
                <a:cs typeface="Times New Roman"/>
              </a:rPr>
              <a:t> </a:t>
            </a:r>
            <a:r>
              <a:rPr sz="2200" dirty="0">
                <a:latin typeface="Times New Roman"/>
                <a:cs typeface="Times New Roman"/>
              </a:rPr>
              <a:t>or  substitution should be avoid since these term have been used to  imply the unauthorized dispensing of entire </a:t>
            </a:r>
            <a:r>
              <a:rPr sz="2200" spc="-5" dirty="0">
                <a:latin typeface="Times New Roman"/>
                <a:cs typeface="Times New Roman"/>
              </a:rPr>
              <a:t>different </a:t>
            </a:r>
            <a:r>
              <a:rPr sz="2200" dirty="0">
                <a:latin typeface="Times New Roman"/>
                <a:cs typeface="Times New Roman"/>
              </a:rPr>
              <a:t>drug,nither of  which takes place under a properly operated hospital formulary  </a:t>
            </a:r>
            <a:r>
              <a:rPr sz="2200" spc="-5" dirty="0">
                <a:latin typeface="Times New Roman"/>
                <a:cs typeface="Times New Roman"/>
              </a:rPr>
              <a:t>system.</a:t>
            </a:r>
            <a:endParaRPr sz="2200">
              <a:latin typeface="Times New Roman"/>
              <a:cs typeface="Times New Roman"/>
            </a:endParaRPr>
          </a:p>
          <a:p>
            <a:pPr marL="287020" marR="72390" indent="-274320">
              <a:lnSpc>
                <a:spcPct val="80000"/>
              </a:lnSpc>
              <a:spcBef>
                <a:spcPts val="530"/>
              </a:spcBef>
              <a:buClr>
                <a:srgbClr val="0BD0D9"/>
              </a:buClr>
              <a:buSzPct val="93181"/>
              <a:buFont typeface="Arial"/>
              <a:buChar char="●"/>
              <a:tabLst>
                <a:tab pos="286385" algn="l"/>
                <a:tab pos="287020" algn="l"/>
              </a:tabLst>
            </a:pPr>
            <a:r>
              <a:rPr sz="2200" dirty="0">
                <a:latin typeface="Times New Roman"/>
                <a:cs typeface="Times New Roman"/>
              </a:rPr>
              <a:t>J)it shall be made known to the medical </a:t>
            </a:r>
            <a:r>
              <a:rPr sz="2200" spc="-10" dirty="0">
                <a:latin typeface="Times New Roman"/>
                <a:cs typeface="Times New Roman"/>
              </a:rPr>
              <a:t>staff </a:t>
            </a:r>
            <a:r>
              <a:rPr sz="2200" dirty="0">
                <a:latin typeface="Times New Roman"/>
                <a:cs typeface="Times New Roman"/>
              </a:rPr>
              <a:t>about the changes in  the working in the hospital formulary system or in the content of</a:t>
            </a:r>
            <a:r>
              <a:rPr sz="2200" spc="-175" dirty="0">
                <a:latin typeface="Times New Roman"/>
                <a:cs typeface="Times New Roman"/>
              </a:rPr>
              <a:t> </a:t>
            </a:r>
            <a:r>
              <a:rPr sz="2200" dirty="0">
                <a:latin typeface="Times New Roman"/>
                <a:cs typeface="Times New Roman"/>
              </a:rPr>
              <a:t>the  hospital</a:t>
            </a:r>
            <a:r>
              <a:rPr sz="2200" spc="-30" dirty="0">
                <a:latin typeface="Times New Roman"/>
                <a:cs typeface="Times New Roman"/>
              </a:rPr>
              <a:t> </a:t>
            </a:r>
            <a:r>
              <a:rPr sz="2200" dirty="0">
                <a:latin typeface="Times New Roman"/>
                <a:cs typeface="Times New Roman"/>
              </a:rPr>
              <a:t>system.</a:t>
            </a:r>
            <a:endParaRPr sz="2200">
              <a:latin typeface="Times New Roman"/>
              <a:cs typeface="Times New Roman"/>
            </a:endParaRPr>
          </a:p>
          <a:p>
            <a:pPr marL="287020" marR="209550" indent="-274320">
              <a:lnSpc>
                <a:spcPct val="80000"/>
              </a:lnSpc>
              <a:spcBef>
                <a:spcPts val="525"/>
              </a:spcBef>
              <a:buClr>
                <a:srgbClr val="0BD0D9"/>
              </a:buClr>
              <a:buSzPct val="93181"/>
              <a:buFont typeface="Arial"/>
              <a:buChar char="●"/>
              <a:tabLst>
                <a:tab pos="286385" algn="l"/>
                <a:tab pos="287020" algn="l"/>
              </a:tabLst>
            </a:pPr>
            <a:r>
              <a:rPr sz="2200" dirty="0">
                <a:latin typeface="Times New Roman"/>
                <a:cs typeface="Times New Roman"/>
              </a:rPr>
              <a:t>K)provision shall be made for the appraisal of the member of the  medical </a:t>
            </a:r>
            <a:r>
              <a:rPr sz="2200" spc="-10" dirty="0">
                <a:latin typeface="Times New Roman"/>
                <a:cs typeface="Times New Roman"/>
              </a:rPr>
              <a:t>staff </a:t>
            </a:r>
            <a:r>
              <a:rPr sz="2200" dirty="0">
                <a:latin typeface="Times New Roman"/>
                <a:cs typeface="Times New Roman"/>
              </a:rPr>
              <a:t>for the use of the drug not include in the formulary</a:t>
            </a:r>
            <a:r>
              <a:rPr sz="2200" spc="-140" dirty="0">
                <a:latin typeface="Times New Roman"/>
                <a:cs typeface="Times New Roman"/>
              </a:rPr>
              <a:t> </a:t>
            </a:r>
            <a:r>
              <a:rPr sz="2200" dirty="0">
                <a:latin typeface="Times New Roman"/>
                <a:cs typeface="Times New Roman"/>
              </a:rPr>
              <a:t>or  the investigational</a:t>
            </a:r>
            <a:r>
              <a:rPr sz="2200" spc="-35" dirty="0">
                <a:latin typeface="Times New Roman"/>
                <a:cs typeface="Times New Roman"/>
              </a:rPr>
              <a:t> </a:t>
            </a:r>
            <a:r>
              <a:rPr sz="2200" dirty="0">
                <a:latin typeface="Times New Roman"/>
                <a:cs typeface="Times New Roman"/>
              </a:rPr>
              <a:t>drugs.</a:t>
            </a:r>
            <a:endParaRPr sz="2200">
              <a:latin typeface="Times New Roman"/>
              <a:cs typeface="Times New Roman"/>
            </a:endParaRPr>
          </a:p>
          <a:p>
            <a:pPr marL="287020" marR="121920" indent="-274320">
              <a:lnSpc>
                <a:spcPct val="80000"/>
              </a:lnSpc>
              <a:spcBef>
                <a:spcPts val="530"/>
              </a:spcBef>
              <a:buClr>
                <a:srgbClr val="0BD0D9"/>
              </a:buClr>
              <a:buSzPct val="93181"/>
              <a:buFont typeface="Arial"/>
              <a:buChar char="●"/>
              <a:tabLst>
                <a:tab pos="286385" algn="l"/>
                <a:tab pos="287020" algn="l"/>
              </a:tabLst>
            </a:pPr>
            <a:r>
              <a:rPr sz="2200" dirty="0">
                <a:latin typeface="Times New Roman"/>
                <a:cs typeface="Times New Roman"/>
              </a:rPr>
              <a:t>L)the pharmacist with the advice and guidance of the pharmacy</a:t>
            </a:r>
            <a:r>
              <a:rPr sz="2200" spc="-170" dirty="0">
                <a:latin typeface="Times New Roman"/>
                <a:cs typeface="Times New Roman"/>
              </a:rPr>
              <a:t> </a:t>
            </a:r>
            <a:r>
              <a:rPr sz="2200" dirty="0">
                <a:latin typeface="Times New Roman"/>
                <a:cs typeface="Times New Roman"/>
              </a:rPr>
              <a:t>and  therapeutic committee ,shall ascertain the quantity and source of  supply of all drugs,chemical,biological and pharmaceutical  preparation used for diagnosis and treatment of</a:t>
            </a:r>
            <a:r>
              <a:rPr sz="2200" spc="-90" dirty="0">
                <a:latin typeface="Times New Roman"/>
                <a:cs typeface="Times New Roman"/>
              </a:rPr>
              <a:t> </a:t>
            </a:r>
            <a:r>
              <a:rPr sz="2200" dirty="0">
                <a:latin typeface="Times New Roman"/>
                <a:cs typeface="Times New Roman"/>
              </a:rPr>
              <a:t>patient.</a:t>
            </a:r>
            <a:endParaRPr sz="2200">
              <a:latin typeface="Times New Roman"/>
              <a:cs typeface="Times New Roman"/>
            </a:endParaRPr>
          </a:p>
          <a:p>
            <a:pPr marL="287020" marR="5080" indent="-274320">
              <a:lnSpc>
                <a:spcPct val="80000"/>
              </a:lnSpc>
              <a:spcBef>
                <a:spcPts val="530"/>
              </a:spcBef>
              <a:buClr>
                <a:srgbClr val="0BD0D9"/>
              </a:buClr>
              <a:buSzPct val="93181"/>
              <a:buFont typeface="Arial"/>
              <a:buChar char="●"/>
              <a:tabLst>
                <a:tab pos="286385" algn="l"/>
                <a:tab pos="287020" algn="l"/>
              </a:tabLst>
            </a:pPr>
            <a:r>
              <a:rPr sz="2200" dirty="0">
                <a:latin typeface="Times New Roman"/>
                <a:cs typeface="Times New Roman"/>
              </a:rPr>
              <a:t>K)the labeling of drug and medicine container with non proprietary  name of the content always should be </a:t>
            </a:r>
            <a:r>
              <a:rPr sz="2200" spc="-20" dirty="0">
                <a:latin typeface="Times New Roman"/>
                <a:cs typeface="Times New Roman"/>
              </a:rPr>
              <a:t>proper. </a:t>
            </a:r>
            <a:r>
              <a:rPr sz="2200" dirty="0">
                <a:latin typeface="Times New Roman"/>
                <a:cs typeface="Times New Roman"/>
              </a:rPr>
              <a:t>The use of proprietary  name other than that describing the actual content is not correct and  proper if it is used in a manner that can be taken as description of</a:t>
            </a:r>
            <a:r>
              <a:rPr sz="2200" spc="-190" dirty="0">
                <a:latin typeface="Times New Roman"/>
                <a:cs typeface="Times New Roman"/>
              </a:rPr>
              <a:t> </a:t>
            </a:r>
            <a:r>
              <a:rPr sz="2200" dirty="0">
                <a:latin typeface="Times New Roman"/>
                <a:cs typeface="Times New Roman"/>
              </a:rPr>
              <a:t>the  content.</a:t>
            </a:r>
            <a:endParaRPr sz="2200">
              <a:latin typeface="Times New Roman"/>
              <a:cs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61"/>
              <a:ext cx="9144000"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399788" y="0"/>
              <a:ext cx="4744212" cy="60045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144000" cy="1027176"/>
            </a:xfrm>
            <a:prstGeom prst="rect">
              <a:avLst/>
            </a:prstGeom>
            <a:blipFill>
              <a:blip r:embed="rId5"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762000" y="327913"/>
            <a:ext cx="7599171" cy="627736"/>
          </a:xfrm>
          <a:prstGeom prst="rect">
            <a:avLst/>
          </a:prstGeom>
        </p:spPr>
        <p:txBody>
          <a:bodyPr vert="horz" wrap="square" lIns="0" tIns="12065" rIns="0" bIns="0" rtlCol="0">
            <a:spAutoFit/>
          </a:bodyPr>
          <a:lstStyle/>
          <a:p>
            <a:pPr marL="12700">
              <a:lnSpc>
                <a:spcPct val="100000"/>
              </a:lnSpc>
              <a:spcBef>
                <a:spcPts val="95"/>
              </a:spcBef>
            </a:pPr>
            <a:r>
              <a:rPr sz="4000" spc="-45" dirty="0"/>
              <a:t>PREPRATION </a:t>
            </a:r>
            <a:r>
              <a:rPr sz="4000" spc="-5" dirty="0"/>
              <a:t>OF</a:t>
            </a:r>
            <a:r>
              <a:rPr sz="4000" dirty="0"/>
              <a:t> </a:t>
            </a:r>
            <a:r>
              <a:rPr sz="4000" spc="-20" dirty="0"/>
              <a:t>FORMULARY</a:t>
            </a:r>
          </a:p>
        </p:txBody>
      </p:sp>
      <p:sp>
        <p:nvSpPr>
          <p:cNvPr id="8" name="object 8"/>
          <p:cNvSpPr txBox="1"/>
          <p:nvPr/>
        </p:nvSpPr>
        <p:spPr>
          <a:xfrm>
            <a:off x="460501" y="1244600"/>
            <a:ext cx="8288020" cy="5457190"/>
          </a:xfrm>
          <a:prstGeom prst="rect">
            <a:avLst/>
          </a:prstGeom>
        </p:spPr>
        <p:txBody>
          <a:bodyPr vert="horz" wrap="square" lIns="0" tIns="12700" rIns="0" bIns="0" rtlCol="0">
            <a:spAutoFit/>
          </a:bodyPr>
          <a:lstStyle/>
          <a:p>
            <a:pPr marL="286385" marR="308610" indent="-274320">
              <a:lnSpc>
                <a:spcPct val="100000"/>
              </a:lnSpc>
              <a:spcBef>
                <a:spcPts val="100"/>
              </a:spcBef>
              <a:buClr>
                <a:srgbClr val="0BD0D9"/>
              </a:buClr>
              <a:buSzPct val="94444"/>
              <a:buFont typeface="Arial"/>
              <a:buChar char="●"/>
              <a:tabLst>
                <a:tab pos="286385" algn="l"/>
                <a:tab pos="287020" algn="l"/>
              </a:tabLst>
            </a:pPr>
            <a:r>
              <a:rPr sz="1800" spc="-5" dirty="0">
                <a:latin typeface="Times New Roman"/>
                <a:cs typeface="Times New Roman"/>
              </a:rPr>
              <a:t>Preparation of </a:t>
            </a:r>
            <a:r>
              <a:rPr sz="1800" dirty="0">
                <a:latin typeface="Times New Roman"/>
                <a:cs typeface="Times New Roman"/>
              </a:rPr>
              <a:t>a </a:t>
            </a:r>
            <a:r>
              <a:rPr sz="1800" spc="-5" dirty="0">
                <a:latin typeface="Times New Roman"/>
                <a:cs typeface="Times New Roman"/>
              </a:rPr>
              <a:t>hospital formulary is </a:t>
            </a:r>
            <a:r>
              <a:rPr sz="1800" dirty="0">
                <a:latin typeface="Times New Roman"/>
                <a:cs typeface="Times New Roman"/>
              </a:rPr>
              <a:t>a </a:t>
            </a:r>
            <a:r>
              <a:rPr sz="1800" spc="-5" dirty="0">
                <a:latin typeface="Times New Roman"/>
                <a:cs typeface="Times New Roman"/>
              </a:rPr>
              <a:t>principal responsibility of the pharmacy and  therapeutic committee. How ever it is also rests primarily on the chief pharmacist  service</a:t>
            </a:r>
            <a:r>
              <a:rPr sz="1800" spc="-10" dirty="0">
                <a:latin typeface="Times New Roman"/>
                <a:cs typeface="Times New Roman"/>
              </a:rPr>
              <a:t> </a:t>
            </a:r>
            <a:r>
              <a:rPr sz="1800" spc="-5" dirty="0">
                <a:latin typeface="Times New Roman"/>
                <a:cs typeface="Times New Roman"/>
              </a:rPr>
              <a:t>etc.</a:t>
            </a:r>
            <a:endParaRPr sz="1800" dirty="0">
              <a:latin typeface="Times New Roman"/>
              <a:cs typeface="Times New Roman"/>
            </a:endParaRPr>
          </a:p>
          <a:p>
            <a:pPr marL="286385" marR="203200" indent="-274320">
              <a:lnSpc>
                <a:spcPct val="100000"/>
              </a:lnSpc>
              <a:spcBef>
                <a:spcPts val="430"/>
              </a:spcBef>
              <a:buClr>
                <a:srgbClr val="0BD0D9"/>
              </a:buClr>
              <a:buSzPct val="94444"/>
              <a:buFont typeface="Arial"/>
              <a:buChar char="●"/>
              <a:tabLst>
                <a:tab pos="286385" algn="l"/>
                <a:tab pos="287020" algn="l"/>
              </a:tabLst>
            </a:pPr>
            <a:r>
              <a:rPr sz="1800" spc="-5" dirty="0">
                <a:latin typeface="Times New Roman"/>
                <a:cs typeface="Times New Roman"/>
              </a:rPr>
              <a:t>The committee is free to make necessary decisions, regarding the material to be  included in the formulary and pharmacist undertaken the production of the formulary  that is compiling and printing</a:t>
            </a:r>
            <a:r>
              <a:rPr sz="1800" spc="25" dirty="0">
                <a:latin typeface="Times New Roman"/>
                <a:cs typeface="Times New Roman"/>
              </a:rPr>
              <a:t> </a:t>
            </a:r>
            <a:r>
              <a:rPr sz="1800" spc="-5" dirty="0">
                <a:latin typeface="Times New Roman"/>
                <a:cs typeface="Times New Roman"/>
              </a:rPr>
              <a:t>etc.</a:t>
            </a:r>
            <a:endParaRPr sz="1800" dirty="0">
              <a:latin typeface="Times New Roman"/>
              <a:cs typeface="Times New Roman"/>
            </a:endParaRPr>
          </a:p>
          <a:p>
            <a:pPr marL="286385" marR="5080" indent="-274320">
              <a:lnSpc>
                <a:spcPct val="100000"/>
              </a:lnSpc>
              <a:spcBef>
                <a:spcPts val="430"/>
              </a:spcBef>
              <a:buClr>
                <a:srgbClr val="0BD0D9"/>
              </a:buClr>
              <a:buSzPct val="94444"/>
              <a:buFont typeface="Arial"/>
              <a:buChar char="●"/>
              <a:tabLst>
                <a:tab pos="286385" algn="l"/>
                <a:tab pos="287020" algn="l"/>
              </a:tabLst>
            </a:pPr>
            <a:r>
              <a:rPr sz="1800" spc="-5" dirty="0">
                <a:latin typeface="Times New Roman"/>
                <a:cs typeface="Times New Roman"/>
              </a:rPr>
              <a:t>Irrespective of the decision arrived at in respect of above. it will be necessary to  formulate </a:t>
            </a:r>
            <a:r>
              <a:rPr sz="1800" dirty="0">
                <a:latin typeface="Times New Roman"/>
                <a:cs typeface="Times New Roman"/>
              </a:rPr>
              <a:t>a </a:t>
            </a:r>
            <a:r>
              <a:rPr sz="1800" spc="-5" dirty="0">
                <a:latin typeface="Times New Roman"/>
                <a:cs typeface="Times New Roman"/>
              </a:rPr>
              <a:t>series of rules of guidelines which the committee may to evaluate drugs for  admission to the formulary or the list of</a:t>
            </a:r>
            <a:r>
              <a:rPr sz="1800" spc="25" dirty="0">
                <a:latin typeface="Times New Roman"/>
                <a:cs typeface="Times New Roman"/>
              </a:rPr>
              <a:t> </a:t>
            </a:r>
            <a:r>
              <a:rPr sz="1800" spc="-5" dirty="0">
                <a:latin typeface="Times New Roman"/>
                <a:cs typeface="Times New Roman"/>
              </a:rPr>
              <a:t>drugs.</a:t>
            </a:r>
            <a:endParaRPr sz="1800" dirty="0">
              <a:latin typeface="Times New Roman"/>
              <a:cs typeface="Times New Roman"/>
            </a:endParaRPr>
          </a:p>
          <a:p>
            <a:pPr marL="287020" marR="139700" indent="-274320">
              <a:lnSpc>
                <a:spcPct val="100000"/>
              </a:lnSpc>
              <a:spcBef>
                <a:spcPts val="434"/>
              </a:spcBef>
              <a:buClr>
                <a:srgbClr val="0BD0D9"/>
              </a:buClr>
              <a:buSzPct val="94444"/>
              <a:buFont typeface="Arial"/>
              <a:buChar char="●"/>
              <a:tabLst>
                <a:tab pos="286385" algn="l"/>
                <a:tab pos="287020" algn="l"/>
              </a:tabLst>
            </a:pPr>
            <a:r>
              <a:rPr sz="1800" spc="-5" dirty="0">
                <a:latin typeface="Times New Roman"/>
                <a:cs typeface="Times New Roman"/>
              </a:rPr>
              <a:t>If it is decided that the publication is to be </a:t>
            </a:r>
            <a:r>
              <a:rPr sz="1800" dirty="0">
                <a:latin typeface="Times New Roman"/>
                <a:cs typeface="Times New Roman"/>
              </a:rPr>
              <a:t>a </a:t>
            </a:r>
            <a:r>
              <a:rPr sz="1800" spc="-20" dirty="0">
                <a:latin typeface="Times New Roman"/>
                <a:cs typeface="Times New Roman"/>
              </a:rPr>
              <a:t>formulary, </a:t>
            </a:r>
            <a:r>
              <a:rPr sz="1800" dirty="0">
                <a:latin typeface="Times New Roman"/>
                <a:cs typeface="Times New Roman"/>
              </a:rPr>
              <a:t>a </a:t>
            </a:r>
            <a:r>
              <a:rPr sz="1800" spc="-5" dirty="0">
                <a:latin typeface="Times New Roman"/>
                <a:cs typeface="Times New Roman"/>
              </a:rPr>
              <a:t>decision must be reached </a:t>
            </a:r>
            <a:r>
              <a:rPr sz="1800" spc="-10" dirty="0">
                <a:latin typeface="Times New Roman"/>
                <a:cs typeface="Times New Roman"/>
              </a:rPr>
              <a:t>as  </a:t>
            </a:r>
            <a:r>
              <a:rPr sz="1800" spc="-5" dirty="0">
                <a:latin typeface="Times New Roman"/>
                <a:cs typeface="Times New Roman"/>
              </a:rPr>
              <a:t>to the possible contents other than the section on various therapeutic</a:t>
            </a:r>
            <a:r>
              <a:rPr sz="1800" spc="20" dirty="0">
                <a:latin typeface="Times New Roman"/>
                <a:cs typeface="Times New Roman"/>
              </a:rPr>
              <a:t> </a:t>
            </a:r>
            <a:r>
              <a:rPr sz="1800" spc="-5" dirty="0">
                <a:latin typeface="Times New Roman"/>
                <a:cs typeface="Times New Roman"/>
              </a:rPr>
              <a:t>agents.</a:t>
            </a:r>
            <a:endParaRPr sz="1800" dirty="0">
              <a:latin typeface="Times New Roman"/>
              <a:cs typeface="Times New Roman"/>
            </a:endParaRPr>
          </a:p>
          <a:p>
            <a:pPr marL="287020" indent="-274320">
              <a:lnSpc>
                <a:spcPct val="100000"/>
              </a:lnSpc>
              <a:spcBef>
                <a:spcPts val="430"/>
              </a:spcBef>
              <a:buClr>
                <a:srgbClr val="0BD0D9"/>
              </a:buClr>
              <a:buSzPct val="94444"/>
              <a:buFont typeface="Arial"/>
              <a:buChar char="●"/>
              <a:tabLst>
                <a:tab pos="286385" algn="l"/>
                <a:tab pos="287020" algn="l"/>
              </a:tabLst>
            </a:pPr>
            <a:r>
              <a:rPr sz="1800" spc="-5" dirty="0">
                <a:latin typeface="Times New Roman"/>
                <a:cs typeface="Times New Roman"/>
              </a:rPr>
              <a:t>i) section on prescription</a:t>
            </a:r>
            <a:r>
              <a:rPr sz="1800" spc="15" dirty="0">
                <a:latin typeface="Times New Roman"/>
                <a:cs typeface="Times New Roman"/>
              </a:rPr>
              <a:t> </a:t>
            </a:r>
            <a:r>
              <a:rPr sz="1800" spc="-5" dirty="0">
                <a:latin typeface="Times New Roman"/>
                <a:cs typeface="Times New Roman"/>
              </a:rPr>
              <a:t>writing.</a:t>
            </a:r>
            <a:endParaRPr sz="1800" dirty="0">
              <a:latin typeface="Times New Roman"/>
              <a:cs typeface="Times New Roman"/>
            </a:endParaRPr>
          </a:p>
          <a:p>
            <a:pPr marL="287020" indent="-274320">
              <a:lnSpc>
                <a:spcPct val="100000"/>
              </a:lnSpc>
              <a:spcBef>
                <a:spcPts val="434"/>
              </a:spcBef>
              <a:buClr>
                <a:srgbClr val="0BD0D9"/>
              </a:buClr>
              <a:buSzPct val="94444"/>
              <a:buFont typeface="Arial"/>
              <a:buChar char="●"/>
              <a:tabLst>
                <a:tab pos="286385" algn="l"/>
                <a:tab pos="287020" algn="l"/>
              </a:tabLst>
            </a:pPr>
            <a:r>
              <a:rPr sz="1800" spc="-5" dirty="0">
                <a:latin typeface="Times New Roman"/>
                <a:cs typeface="Times New Roman"/>
              </a:rPr>
              <a:t>II)section governing </a:t>
            </a:r>
            <a:r>
              <a:rPr sz="1800" dirty="0">
                <a:latin typeface="Times New Roman"/>
                <a:cs typeface="Times New Roman"/>
              </a:rPr>
              <a:t>the </a:t>
            </a:r>
            <a:r>
              <a:rPr sz="1800" spc="-5" dirty="0">
                <a:latin typeface="Times New Roman"/>
                <a:cs typeface="Times New Roman"/>
              </a:rPr>
              <a:t>use of</a:t>
            </a:r>
            <a:r>
              <a:rPr sz="1800" spc="10" dirty="0">
                <a:latin typeface="Times New Roman"/>
                <a:cs typeface="Times New Roman"/>
              </a:rPr>
              <a:t> </a:t>
            </a:r>
            <a:r>
              <a:rPr sz="1800" spc="-5" dirty="0">
                <a:latin typeface="Times New Roman"/>
                <a:cs typeface="Times New Roman"/>
              </a:rPr>
              <a:t>drug.</a:t>
            </a:r>
            <a:endParaRPr sz="1800" dirty="0">
              <a:latin typeface="Times New Roman"/>
              <a:cs typeface="Times New Roman"/>
            </a:endParaRPr>
          </a:p>
          <a:p>
            <a:pPr marL="287020" indent="-274320">
              <a:lnSpc>
                <a:spcPct val="100000"/>
              </a:lnSpc>
              <a:spcBef>
                <a:spcPts val="430"/>
              </a:spcBef>
              <a:buClr>
                <a:srgbClr val="0BD0D9"/>
              </a:buClr>
              <a:buSzPct val="94444"/>
              <a:buFont typeface="Arial"/>
              <a:buChar char="●"/>
              <a:tabLst>
                <a:tab pos="286385" algn="l"/>
                <a:tab pos="287020" algn="l"/>
              </a:tabLst>
            </a:pPr>
            <a:r>
              <a:rPr sz="1800" dirty="0">
                <a:latin typeface="Times New Roman"/>
                <a:cs typeface="Times New Roman"/>
              </a:rPr>
              <a:t>III)</a:t>
            </a:r>
          </a:p>
          <a:p>
            <a:pPr marL="287020" indent="-274320">
              <a:lnSpc>
                <a:spcPct val="100000"/>
              </a:lnSpc>
              <a:spcBef>
                <a:spcPts val="430"/>
              </a:spcBef>
              <a:buClr>
                <a:srgbClr val="0BD0D9"/>
              </a:buClr>
              <a:buSzPct val="94444"/>
              <a:buFont typeface="Arial"/>
              <a:buChar char="●"/>
              <a:tabLst>
                <a:tab pos="286385" algn="l"/>
                <a:tab pos="287020" algn="l"/>
              </a:tabLst>
            </a:pPr>
            <a:r>
              <a:rPr sz="1800" spc="-5" dirty="0">
                <a:latin typeface="Times New Roman"/>
                <a:cs typeface="Times New Roman"/>
              </a:rPr>
              <a:t>Section on diagnostic reagent and normal pathological investigational reagent</a:t>
            </a:r>
            <a:r>
              <a:rPr sz="1800" spc="45" dirty="0">
                <a:latin typeface="Times New Roman"/>
                <a:cs typeface="Times New Roman"/>
              </a:rPr>
              <a:t> </a:t>
            </a:r>
            <a:r>
              <a:rPr sz="1800" spc="-5" dirty="0">
                <a:latin typeface="Times New Roman"/>
                <a:cs typeface="Times New Roman"/>
              </a:rPr>
              <a:t>etc.</a:t>
            </a:r>
            <a:endParaRPr sz="1800" dirty="0">
              <a:latin typeface="Times New Roman"/>
              <a:cs typeface="Times New Roman"/>
            </a:endParaRPr>
          </a:p>
          <a:p>
            <a:pPr marL="287020" marR="912494" indent="-274320">
              <a:lnSpc>
                <a:spcPct val="100000"/>
              </a:lnSpc>
              <a:spcBef>
                <a:spcPts val="434"/>
              </a:spcBef>
              <a:buClr>
                <a:srgbClr val="0BD0D9"/>
              </a:buClr>
              <a:buSzPct val="94444"/>
              <a:buFont typeface="Arial"/>
              <a:buChar char="●"/>
              <a:tabLst>
                <a:tab pos="286385" algn="l"/>
                <a:tab pos="287020" algn="l"/>
              </a:tabLst>
            </a:pPr>
            <a:r>
              <a:rPr sz="1800" spc="-5" dirty="0">
                <a:latin typeface="Times New Roman"/>
                <a:cs typeface="Times New Roman"/>
              </a:rPr>
              <a:t>IV)section on pharmaceutical classification etc which are good guidelines for  </a:t>
            </a:r>
            <a:r>
              <a:rPr sz="1800" dirty="0">
                <a:latin typeface="Times New Roman"/>
                <a:cs typeface="Times New Roman"/>
              </a:rPr>
              <a:t>pharmacist and</a:t>
            </a:r>
            <a:r>
              <a:rPr sz="1800" spc="-5" dirty="0">
                <a:latin typeface="Times New Roman"/>
                <a:cs typeface="Times New Roman"/>
              </a:rPr>
              <a:t> nurses.</a:t>
            </a:r>
            <a:endParaRPr sz="1800" dirty="0">
              <a:latin typeface="Times New Roman"/>
              <a:cs typeface="Times New Roman"/>
            </a:endParaRPr>
          </a:p>
          <a:p>
            <a:pPr marL="287020" indent="-274320">
              <a:lnSpc>
                <a:spcPct val="100000"/>
              </a:lnSpc>
              <a:spcBef>
                <a:spcPts val="430"/>
              </a:spcBef>
              <a:buClr>
                <a:srgbClr val="0BD0D9"/>
              </a:buClr>
              <a:buSzPct val="94444"/>
              <a:buFont typeface="Arial"/>
              <a:buChar char="●"/>
              <a:tabLst>
                <a:tab pos="286385" algn="l"/>
                <a:tab pos="287020" algn="l"/>
              </a:tabLst>
            </a:pPr>
            <a:r>
              <a:rPr sz="1800" spc="-5" dirty="0">
                <a:latin typeface="Times New Roman"/>
                <a:cs typeface="Times New Roman"/>
              </a:rPr>
              <a:t>V) poision and their</a:t>
            </a:r>
            <a:r>
              <a:rPr sz="1800" dirty="0">
                <a:latin typeface="Times New Roman"/>
                <a:cs typeface="Times New Roman"/>
              </a:rPr>
              <a:t> </a:t>
            </a:r>
            <a:r>
              <a:rPr sz="1800" spc="-5" dirty="0">
                <a:latin typeface="Times New Roman"/>
                <a:cs typeface="Times New Roman"/>
              </a:rPr>
              <a:t>antidote.</a:t>
            </a:r>
            <a:endParaRPr sz="1800" dirty="0">
              <a:latin typeface="Times New Roman"/>
              <a:cs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TotalTime>
  <Words>1001</Words>
  <Application>Microsoft Office PowerPoint</Application>
  <PresentationFormat>On-screen Show (4:3)</PresentationFormat>
  <Paragraphs>65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Hospital Formulary</vt:lpstr>
      <vt:lpstr>PowerPoint Presentation</vt:lpstr>
      <vt:lpstr>INTRODUCTION</vt:lpstr>
      <vt:lpstr>ADVANTAGES AND DISADVANTAGES  OF HOSPITAL FORMULARY</vt:lpstr>
      <vt:lpstr>It can be stated however ,that in an institution which has</vt:lpstr>
      <vt:lpstr>GUIDLINE FOR HOSPITAL  FORMULARY</vt:lpstr>
      <vt:lpstr>PowerPoint Presentation</vt:lpstr>
      <vt:lpstr>PowerPoint Presentation</vt:lpstr>
      <vt:lpstr>PREPRATION OF FORMULARY</vt:lpstr>
      <vt:lpstr>PowerPoint Presentation</vt:lpstr>
      <vt:lpstr>CONTENTS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DEFINATION</dc:title>
  <dc:creator>user</dc:creator>
  <cp:lastModifiedBy>R C TRIPATHI</cp:lastModifiedBy>
  <cp:revision>1</cp:revision>
  <dcterms:created xsi:type="dcterms:W3CDTF">2021-12-17T06:06:45Z</dcterms:created>
  <dcterms:modified xsi:type="dcterms:W3CDTF">2021-12-17T06:16:33Z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2012-10-19T00:00:00Z</vt:filetime>
  </property>
  <property fmtid="{D5CDD505-2E9C-101B-9397-08002B2CF9AE}" pid="3" name="Creator">
    <vt:lpwstr>Acrobat PDFMaker 8.1 for PowerPoint</vt:lpwstr>
  </property>
  <property fmtid="{D5CDD505-2E9C-101B-9397-08002B2CF9AE}" pid="4" name="LastSaved">
    <vt:filetime>2021-12-17T00:00:00Z</vt:filetime>
  </property>
</Properties>
</file>