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366461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C1556-6311-4ED9-ACE3-2C4C72114F9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116466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148824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755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239291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297624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179078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383494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257833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47852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66974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2C1556-6311-4ED9-ACE3-2C4C72114F9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234069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C1556-6311-4ED9-ACE3-2C4C72114F9B}"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420812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12214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260228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2C1556-6311-4ED9-ACE3-2C4C72114F9B}" type="datetimeFigureOut">
              <a:rPr lang="en-US" smtClean="0"/>
              <a:t>3/18/2026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46753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C1556-6311-4ED9-ACE3-2C4C72114F9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8D1E4-2FBC-45B5-95A3-5E13EA8D09C3}" type="slidenum">
              <a:rPr lang="en-US" smtClean="0"/>
              <a:t>‹#›</a:t>
            </a:fld>
            <a:endParaRPr lang="en-US"/>
          </a:p>
        </p:txBody>
      </p:sp>
    </p:spTree>
    <p:extLst>
      <p:ext uri="{BB962C8B-B14F-4D97-AF65-F5344CB8AC3E}">
        <p14:creationId xmlns:p14="http://schemas.microsoft.com/office/powerpoint/2010/main" val="354020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2C1556-6311-4ED9-ACE3-2C4C72114F9B}" type="datetimeFigureOut">
              <a:rPr lang="en-US" smtClean="0"/>
              <a:t>3/18/2026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48D1E4-2FBC-45B5-95A3-5E13EA8D09C3}" type="slidenum">
              <a:rPr lang="en-US" smtClean="0"/>
              <a:t>‹#›</a:t>
            </a:fld>
            <a:endParaRPr lang="en-US"/>
          </a:p>
        </p:txBody>
      </p:sp>
    </p:spTree>
    <p:extLst>
      <p:ext uri="{BB962C8B-B14F-4D97-AF65-F5344CB8AC3E}">
        <p14:creationId xmlns:p14="http://schemas.microsoft.com/office/powerpoint/2010/main" val="21694385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ews-medical.net/health/Aspergillosis-A-Growing-Global-Crisi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C52F33-B618-3F20-DE2B-873FBC34AC04}"/>
              </a:ext>
            </a:extLst>
          </p:cNvPr>
          <p:cNvSpPr>
            <a:spLocks noGrp="1"/>
          </p:cNvSpPr>
          <p:nvPr>
            <p:ph type="subTitle" idx="1"/>
          </p:nvPr>
        </p:nvSpPr>
        <p:spPr>
          <a:xfrm>
            <a:off x="1524000" y="220337"/>
            <a:ext cx="9144000" cy="5037463"/>
          </a:xfrm>
        </p:spPr>
        <p:txBody>
          <a:bodyPr>
            <a:normAutofit/>
          </a:bodyPr>
          <a:lstStyle/>
          <a:p>
            <a:endParaRPr lang="en-US" sz="4400" b="1" dirty="0">
              <a:latin typeface="Times New Roman" panose="02020603050405020304" pitchFamily="18" charset="0"/>
              <a:cs typeface="Times New Roman" panose="02020603050405020304" pitchFamily="18" charset="0"/>
            </a:endParaRPr>
          </a:p>
          <a:p>
            <a:endParaRPr lang="en-US" sz="4400" b="1" dirty="0">
              <a:latin typeface="Times New Roman" panose="02020603050405020304" pitchFamily="18" charset="0"/>
              <a:cs typeface="Times New Roman" panose="02020603050405020304" pitchFamily="18" charset="0"/>
            </a:endParaRPr>
          </a:p>
          <a:p>
            <a:pPr algn="ctr"/>
            <a:r>
              <a:rPr lang="en-US" sz="5400" b="1" i="1" dirty="0">
                <a:solidFill>
                  <a:schemeClr val="accent2"/>
                </a:solidFill>
                <a:latin typeface="Times New Roman" panose="02020603050405020304" pitchFamily="18" charset="0"/>
                <a:cs typeface="Times New Roman" panose="02020603050405020304" pitchFamily="18" charset="0"/>
              </a:rPr>
              <a:t>IMMUNOGLOBULIN</a:t>
            </a:r>
          </a:p>
          <a:p>
            <a:pPr algn="ctr"/>
            <a:r>
              <a:rPr lang="en-US" dirty="0">
                <a:solidFill>
                  <a:schemeClr val="tx1"/>
                </a:solidFill>
                <a:latin typeface="Times New Roman" panose="02020603050405020304" pitchFamily="18" charset="0"/>
                <a:cs typeface="Times New Roman" panose="02020603050405020304" pitchFamily="18" charset="0"/>
              </a:rPr>
              <a:t>Dr. munish Rastogi</a:t>
            </a:r>
          </a:p>
          <a:p>
            <a:pPr algn="ctr"/>
            <a:r>
              <a:rPr lang="en-US" dirty="0">
                <a:solidFill>
                  <a:schemeClr val="tx1"/>
                </a:solidFill>
                <a:latin typeface="Times New Roman" panose="02020603050405020304" pitchFamily="18" charset="0"/>
                <a:cs typeface="Times New Roman" panose="02020603050405020304" pitchFamily="18" charset="0"/>
              </a:rPr>
              <a:t>Director &amp; associate professor </a:t>
            </a:r>
          </a:p>
          <a:p>
            <a:pPr algn="ctr"/>
            <a:r>
              <a:rPr lang="en-US" dirty="0">
                <a:solidFill>
                  <a:schemeClr val="tx1"/>
                </a:solidFill>
                <a:latin typeface="Times New Roman" panose="02020603050405020304" pitchFamily="18" charset="0"/>
                <a:cs typeface="Times New Roman" panose="02020603050405020304" pitchFamily="18" charset="0"/>
              </a:rPr>
              <a:t>(head of microbiology dept.)</a:t>
            </a:r>
          </a:p>
          <a:p>
            <a:pPr algn="ctr"/>
            <a:r>
              <a:rPr lang="en-US" dirty="0">
                <a:solidFill>
                  <a:schemeClr val="tx1"/>
                </a:solidFill>
                <a:latin typeface="Times New Roman" panose="02020603050405020304" pitchFamily="18" charset="0"/>
                <a:cs typeface="Times New Roman" panose="02020603050405020304" pitchFamily="18" charset="0"/>
              </a:rPr>
              <a:t>School of health sciences</a:t>
            </a:r>
          </a:p>
          <a:p>
            <a:pPr algn="ctr"/>
            <a:r>
              <a:rPr lang="en-US" dirty="0">
                <a:solidFill>
                  <a:schemeClr val="tx1"/>
                </a:solidFill>
                <a:latin typeface="Times New Roman" panose="02020603050405020304" pitchFamily="18" charset="0"/>
                <a:cs typeface="Times New Roman" panose="02020603050405020304" pitchFamily="18" charset="0"/>
              </a:rPr>
              <a:t>c.s.j.m. university  kanpur</a:t>
            </a:r>
          </a:p>
        </p:txBody>
      </p:sp>
    </p:spTree>
    <p:extLst>
      <p:ext uri="{BB962C8B-B14F-4D97-AF65-F5344CB8AC3E}">
        <p14:creationId xmlns:p14="http://schemas.microsoft.com/office/powerpoint/2010/main" val="201566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3">
                    <a14:imgEffect>
                      <a14:saturation sat="109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FE89-2DFC-F279-44B8-6315CAC00943}"/>
              </a:ext>
            </a:extLst>
          </p:cNvPr>
          <p:cNvSpPr>
            <a:spLocks noGrp="1"/>
          </p:cNvSpPr>
          <p:nvPr>
            <p:ph type="title"/>
          </p:nvPr>
        </p:nvSpPr>
        <p:spPr>
          <a:xfrm>
            <a:off x="1294362" y="231642"/>
            <a:ext cx="9603275" cy="1049235"/>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id="{E8952C7D-D97F-1AA4-D18B-C07923F36798}"/>
              </a:ext>
            </a:extLst>
          </p:cNvPr>
          <p:cNvSpPr>
            <a:spLocks noGrp="1"/>
          </p:cNvSpPr>
          <p:nvPr>
            <p:ph idx="1"/>
          </p:nvPr>
        </p:nvSpPr>
        <p:spPr>
          <a:xfrm>
            <a:off x="794132" y="1362916"/>
            <a:ext cx="10817647" cy="4883647"/>
          </a:xfrm>
        </p:spPr>
        <p:txBody>
          <a:bodyPr>
            <a:noAutofit/>
          </a:bodyPr>
          <a:lstStyle/>
          <a:p>
            <a:pPr algn="just">
              <a:lnSpc>
                <a:spcPct val="150000"/>
              </a:lnSpc>
            </a:pPr>
            <a:r>
              <a:rPr lang="en-US" sz="1600" dirty="0">
                <a:latin typeface="Times New Roman" panose="02020603050405020304" pitchFamily="18" charset="0"/>
                <a:cs typeface="Times New Roman" panose="02020603050405020304" pitchFamily="18" charset="0"/>
              </a:rPr>
              <a:t>Secretory component is non-covalently associated with the IgA molecules in the sIgA complex. sIgA is the main Ig in the secretions such as milk, saliva and tears and in the secretions of respiratory, intestinal and genital tracts. It protects mucous membranes from attack by bacteria and viruses.</a:t>
            </a:r>
          </a:p>
          <a:p>
            <a:pPr algn="just">
              <a:lnSpc>
                <a:spcPct val="150000"/>
              </a:lnSpc>
            </a:pPr>
            <a:r>
              <a:rPr lang="en-US" sz="1600" dirty="0">
                <a:latin typeface="Times New Roman" panose="02020603050405020304" pitchFamily="18" charset="0"/>
                <a:cs typeface="Times New Roman" panose="02020603050405020304" pitchFamily="18" charset="0"/>
              </a:rPr>
              <a:t>There are two subclasses of IgA; IgA1 and IgA2 distinguished by their distribution and arrangement of disulfide bonds.</a:t>
            </a:r>
          </a:p>
          <a:p>
            <a:pPr algn="just">
              <a:lnSpc>
                <a:spcPct val="150000"/>
              </a:lnSpc>
            </a:pPr>
            <a:r>
              <a:rPr lang="en-US" sz="1600" dirty="0">
                <a:latin typeface="Times New Roman" panose="02020603050405020304" pitchFamily="18" charset="0"/>
                <a:cs typeface="Times New Roman" panose="02020603050405020304" pitchFamily="18" charset="0"/>
              </a:rPr>
              <a:t> IgA is the predominant form found in serum, where as IgA1 and IgA2 isotypes are present in roughly equal amounts in IgA.</a:t>
            </a:r>
          </a:p>
          <a:p>
            <a:pPr algn="just">
              <a:lnSpc>
                <a:spcPct val="150000"/>
              </a:lnSpc>
            </a:pPr>
            <a:r>
              <a:rPr lang="en-US" sz="1600" dirty="0">
                <a:latin typeface="Times New Roman" panose="02020603050405020304" pitchFamily="18" charset="0"/>
                <a:cs typeface="Times New Roman" panose="02020603050405020304" pitchFamily="18" charset="0"/>
              </a:rPr>
              <a:t> Immunoglobulin A is the component of the secondary humoral response. The principal antigens that elicit an IgA response are microorganisms in the gut or on the airways. </a:t>
            </a:r>
          </a:p>
          <a:p>
            <a:pPr algn="just">
              <a:lnSpc>
                <a:spcPct val="150000"/>
              </a:lnSpc>
            </a:pPr>
            <a:r>
              <a:rPr lang="en-US" sz="1600" dirty="0">
                <a:latin typeface="Times New Roman" panose="02020603050405020304" pitchFamily="18" charset="0"/>
                <a:cs typeface="Times New Roman" panose="02020603050405020304" pitchFamily="18" charset="0"/>
              </a:rPr>
              <a:t>IgA cannot cross the placental barrier, but however, sIgA can be passed to the neonate through milk. IgA does not fix complement, but can activate the alternative complement pathway. It promotes phagocytosis and intracellular killing of microorganisms.</a:t>
            </a:r>
          </a:p>
        </p:txBody>
      </p:sp>
    </p:spTree>
    <p:extLst>
      <p:ext uri="{BB962C8B-B14F-4D97-AF65-F5344CB8AC3E}">
        <p14:creationId xmlns:p14="http://schemas.microsoft.com/office/powerpoint/2010/main" val="362751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0D60-FF9C-52F0-6B41-469771D42B81}"/>
              </a:ext>
            </a:extLst>
          </p:cNvPr>
          <p:cNvSpPr>
            <a:spLocks noGrp="1"/>
          </p:cNvSpPr>
          <p:nvPr>
            <p:ph type="title"/>
          </p:nvPr>
        </p:nvSpPr>
        <p:spPr>
          <a:xfrm>
            <a:off x="861160" y="425095"/>
            <a:ext cx="9404723" cy="1400530"/>
          </a:xfrm>
        </p:spPr>
        <p:txBody>
          <a:bodyPr/>
          <a:lstStyle/>
          <a:p>
            <a:r>
              <a:rPr lang="en-US" dirty="0">
                <a:solidFill>
                  <a:schemeClr val="accent2"/>
                </a:solidFill>
              </a:rPr>
              <a:t>Immunoglobulin M</a:t>
            </a:r>
          </a:p>
        </p:txBody>
      </p:sp>
      <p:sp>
        <p:nvSpPr>
          <p:cNvPr id="3" name="Content Placeholder 2">
            <a:extLst>
              <a:ext uri="{FF2B5EF4-FFF2-40B4-BE49-F238E27FC236}">
                <a16:creationId xmlns:a16="http://schemas.microsoft.com/office/drawing/2014/main" id="{5645BD8D-14B4-73BD-13F0-CAE563E322F5}"/>
              </a:ext>
            </a:extLst>
          </p:cNvPr>
          <p:cNvSpPr>
            <a:spLocks noGrp="1"/>
          </p:cNvSpPr>
          <p:nvPr>
            <p:ph idx="1"/>
          </p:nvPr>
        </p:nvSpPr>
        <p:spPr>
          <a:xfrm>
            <a:off x="838200" y="1825625"/>
            <a:ext cx="7578687" cy="4351338"/>
          </a:xfrm>
        </p:spPr>
        <p:txBody>
          <a:bodyPr>
            <a:normAutofit fontScale="92500" lnSpcReduction="10000"/>
          </a:bodyPr>
          <a:lstStyle/>
          <a:p>
            <a:pPr>
              <a:lnSpc>
                <a:spcPct val="150000"/>
              </a:lnSpc>
            </a:pPr>
            <a:r>
              <a:rPr lang="en-US" sz="1600" dirty="0">
                <a:latin typeface="Times New Roman" panose="02020603050405020304" pitchFamily="18" charset="0"/>
                <a:cs typeface="Times New Roman" panose="02020603050405020304" pitchFamily="18" charset="0"/>
              </a:rPr>
              <a:t>Immunoglobulin M constitutes 5% to 8% of serum Ig with a normal level of 0.5 to 2 mg per </a:t>
            </a:r>
            <a:r>
              <a:rPr lang="en-US" sz="1600" dirty="0" err="1">
                <a:latin typeface="Times New Roman" panose="02020603050405020304" pitchFamily="18" charset="0"/>
                <a:cs typeface="Times New Roman" panose="02020603050405020304" pitchFamily="18" charset="0"/>
              </a:rPr>
              <a:t>mL.</a:t>
            </a:r>
            <a:r>
              <a:rPr lang="en-US" sz="1600" dirty="0">
                <a:latin typeface="Times New Roman" panose="02020603050405020304" pitchFamily="18" charset="0"/>
                <a:cs typeface="Times New Roman" panose="02020603050405020304" pitchFamily="18" charset="0"/>
              </a:rPr>
              <a:t> It has a half-life of about 5 days. It is a heavy molecule (19S; molecular weight 900,000 to 1,000,000, hence called the millionaire molecule). It has a pentameric structure comprising five identical four chain units.</a:t>
            </a:r>
          </a:p>
          <a:p>
            <a:pPr>
              <a:lnSpc>
                <a:spcPct val="150000"/>
              </a:lnSpc>
            </a:pPr>
            <a:r>
              <a:rPr lang="en-US" sz="1600" dirty="0">
                <a:latin typeface="Times New Roman" panose="02020603050405020304" pitchFamily="18" charset="0"/>
                <a:cs typeface="Times New Roman" panose="02020603050405020304" pitchFamily="18" charset="0"/>
              </a:rPr>
              <a:t>it has 10 identical binding sites .  The ‘mu’ heavy chains has five domains, VH plus 4 C regions (Cμ1, Cμ2, Cμ3, Cμ4) and lacks a hinge region. The pentameric structure is stabilized by disulfide bonding between adjacent Cμ3 domains and by the presence of </a:t>
            </a:r>
            <a:r>
              <a:rPr lang="en-US" sz="1600" dirty="0" err="1">
                <a:latin typeface="Times New Roman" panose="02020603050405020304" pitchFamily="18" charset="0"/>
                <a:cs typeface="Times New Roman" panose="02020603050405020304" pitchFamily="18" charset="0"/>
              </a:rPr>
              <a:t>Joinez</a:t>
            </a:r>
            <a:r>
              <a:rPr lang="en-US" sz="1600" dirty="0">
                <a:latin typeface="Times New Roman" panose="02020603050405020304" pitchFamily="18" charset="0"/>
                <a:cs typeface="Times New Roman" panose="02020603050405020304" pitchFamily="18" charset="0"/>
              </a:rPr>
              <a:t> (J) chain. </a:t>
            </a:r>
          </a:p>
          <a:p>
            <a:pPr>
              <a:lnSpc>
                <a:spcPct val="150000"/>
              </a:lnSpc>
            </a:pPr>
            <a:r>
              <a:rPr lang="en-US" sz="1600" dirty="0">
                <a:latin typeface="Times New Roman" panose="02020603050405020304" pitchFamily="18" charset="0"/>
                <a:cs typeface="Times New Roman" panose="02020603050405020304" pitchFamily="18" charset="0"/>
              </a:rPr>
              <a:t>Though theoretically 10 antigen-binding sites are there, only five antigen-binding sites react with antigen probably due to steric hindrance.</a:t>
            </a:r>
          </a:p>
          <a:p>
            <a:pPr>
              <a:lnSpc>
                <a:spcPct val="150000"/>
              </a:lnSpc>
            </a:pPr>
            <a:r>
              <a:rPr lang="en-US" sz="1600" dirty="0">
                <a:latin typeface="Times New Roman" panose="02020603050405020304" pitchFamily="18" charset="0"/>
                <a:cs typeface="Times New Roman" panose="02020603050405020304" pitchFamily="18" charset="0"/>
              </a:rPr>
              <a:t>Immunoglobulin M is the principal component of primary immune response. Because of its large size (970 </a:t>
            </a:r>
            <a:r>
              <a:rPr lang="en-US" sz="1600" dirty="0" err="1">
                <a:latin typeface="Times New Roman" panose="02020603050405020304" pitchFamily="18" charset="0"/>
                <a:cs typeface="Times New Roman" panose="02020603050405020304" pitchFamily="18" charset="0"/>
              </a:rPr>
              <a:t>kDa</a:t>
            </a:r>
            <a:r>
              <a:rPr lang="en-US" sz="1600" dirty="0">
                <a:latin typeface="Times New Roman" panose="02020603050405020304" pitchFamily="18" charset="0"/>
                <a:cs typeface="Times New Roman" panose="02020603050405020304" pitchFamily="18" charset="0"/>
              </a:rPr>
              <a:t>, 19S), it is located mainly in the bloodstream.</a:t>
            </a:r>
          </a:p>
        </p:txBody>
      </p:sp>
      <p:pic>
        <p:nvPicPr>
          <p:cNvPr id="4" name="Picture 3">
            <a:extLst>
              <a:ext uri="{FF2B5EF4-FFF2-40B4-BE49-F238E27FC236}">
                <a16:creationId xmlns:a16="http://schemas.microsoft.com/office/drawing/2014/main" id="{783C0715-4439-EA68-E27F-5F941FB5B4B2}"/>
              </a:ext>
            </a:extLst>
          </p:cNvPr>
          <p:cNvPicPr>
            <a:picLocks noChangeAspect="1"/>
          </p:cNvPicPr>
          <p:nvPr/>
        </p:nvPicPr>
        <p:blipFill>
          <a:blip r:embed="rId2"/>
          <a:stretch>
            <a:fillRect/>
          </a:stretch>
        </p:blipFill>
        <p:spPr>
          <a:xfrm>
            <a:off x="8339768" y="1414463"/>
            <a:ext cx="3852231" cy="4762500"/>
          </a:xfrm>
          <a:prstGeom prst="rect">
            <a:avLst/>
          </a:prstGeom>
        </p:spPr>
      </p:pic>
    </p:spTree>
    <p:extLst>
      <p:ext uri="{BB962C8B-B14F-4D97-AF65-F5344CB8AC3E}">
        <p14:creationId xmlns:p14="http://schemas.microsoft.com/office/powerpoint/2010/main" val="291287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122A-8D60-F436-EF1C-390EA4B14193}"/>
              </a:ext>
            </a:extLst>
          </p:cNvPr>
          <p:cNvSpPr>
            <a:spLocks noGrp="1"/>
          </p:cNvSpPr>
          <p:nvPr>
            <p:ph type="title"/>
          </p:nvPr>
        </p:nvSpPr>
        <p:spPr>
          <a:xfrm>
            <a:off x="1103312" y="463735"/>
            <a:ext cx="9404723" cy="1400530"/>
          </a:xfrm>
        </p:spPr>
        <p:txBody>
          <a:bodyPr/>
          <a:lstStyle/>
          <a:p>
            <a:r>
              <a:rPr lang="en-US" dirty="0">
                <a:solidFill>
                  <a:schemeClr val="accent2"/>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id="{7F8F1E46-C7AB-B614-A072-95BB824842DA}"/>
              </a:ext>
            </a:extLst>
          </p:cNvPr>
          <p:cNvSpPr>
            <a:spLocks noGrp="1"/>
          </p:cNvSpPr>
          <p:nvPr>
            <p:ph idx="1"/>
          </p:nvPr>
        </p:nvSpPr>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As it is not transported across the placenta, the presence of IgM in the fetus indicates intrauterine infection and its detection is useful to the diagnosis of congenital infections such as syphilis, rubella, human immunodeficiency virus (HIV) infection and toxoplasmosis. </a:t>
            </a:r>
          </a:p>
          <a:p>
            <a:pPr>
              <a:lnSpc>
                <a:spcPct val="150000"/>
              </a:lnSpc>
            </a:pPr>
            <a:r>
              <a:rPr lang="en-US" sz="1600" dirty="0">
                <a:latin typeface="Times New Roman" panose="02020603050405020304" pitchFamily="18" charset="0"/>
                <a:cs typeface="Times New Roman" panose="02020603050405020304" pitchFamily="18" charset="0"/>
              </a:rPr>
              <a:t>IgM antibodies are relatively short lived, disappears earlier than IgG. Hence, their demonstration in serum indicates recent infection. Treatment of serum with 0.12 M 2-mercaptoethanol selectively destroys IgM without affecting IgG antibodies.</a:t>
            </a:r>
          </a:p>
          <a:p>
            <a:pPr>
              <a:lnSpc>
                <a:spcPct val="150000"/>
              </a:lnSpc>
            </a:pPr>
            <a:r>
              <a:rPr lang="en-US" sz="1600" dirty="0">
                <a:latin typeface="Times New Roman" panose="02020603050405020304" pitchFamily="18" charset="0"/>
                <a:cs typeface="Times New Roman" panose="02020603050405020304" pitchFamily="18" charset="0"/>
              </a:rPr>
              <a:t>The isohemagglutinins (anti-A, anti-B) and many other natural antibodies to microorganisms are IgM. Antibodies to typhoid O antigen (endotoxin) and Wassermann reaction (WR) antibodies in syphilis are also of this class. It is efficient in both opsonization and complement fixation</a:t>
            </a:r>
          </a:p>
        </p:txBody>
      </p:sp>
    </p:spTree>
    <p:extLst>
      <p:ext uri="{BB962C8B-B14F-4D97-AF65-F5344CB8AC3E}">
        <p14:creationId xmlns:p14="http://schemas.microsoft.com/office/powerpoint/2010/main" val="279015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C1EA-9E6E-A460-2CDD-2337B3290F32}"/>
              </a:ext>
            </a:extLst>
          </p:cNvPr>
          <p:cNvSpPr>
            <a:spLocks noGrp="1"/>
          </p:cNvSpPr>
          <p:nvPr>
            <p:ph type="title"/>
          </p:nvPr>
        </p:nvSpPr>
        <p:spPr>
          <a:xfrm>
            <a:off x="780370" y="485827"/>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Immunoglobulin D</a:t>
            </a:r>
            <a:endParaRPr lang="en-US" sz="4400" dirty="0">
              <a:solidFill>
                <a:schemeClr val="accent2"/>
              </a:solidFill>
            </a:endParaRPr>
          </a:p>
        </p:txBody>
      </p:sp>
      <p:sp>
        <p:nvSpPr>
          <p:cNvPr id="3" name="Content Placeholder 2">
            <a:extLst>
              <a:ext uri="{FF2B5EF4-FFF2-40B4-BE49-F238E27FC236}">
                <a16:creationId xmlns:a16="http://schemas.microsoft.com/office/drawing/2014/main" id="{9DBF585E-38A9-1911-0BB2-387DCB7D1F0A}"/>
              </a:ext>
            </a:extLst>
          </p:cNvPr>
          <p:cNvSpPr>
            <a:spLocks noGrp="1"/>
          </p:cNvSpPr>
          <p:nvPr>
            <p:ph idx="1"/>
          </p:nvPr>
        </p:nvSpPr>
        <p:spPr>
          <a:xfrm>
            <a:off x="838201" y="1994053"/>
            <a:ext cx="7292247" cy="4182910"/>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Immunoglobulin D structurally resembles IgG. The concentration is about 0.03 mg per mL of serum.</a:t>
            </a:r>
          </a:p>
          <a:p>
            <a:pPr>
              <a:lnSpc>
                <a:spcPct val="150000"/>
              </a:lnSpc>
            </a:pPr>
            <a:r>
              <a:rPr lang="en-US" sz="1600" dirty="0">
                <a:latin typeface="Times New Roman" panose="02020603050405020304" pitchFamily="18" charset="0"/>
                <a:cs typeface="Times New Roman" panose="02020603050405020304" pitchFamily="18" charset="0"/>
              </a:rPr>
              <a:t> It has a half-life of about 3 days. </a:t>
            </a:r>
            <a:r>
              <a:rPr lang="en-US" sz="1600" dirty="0" err="1">
                <a:latin typeface="Times New Roman" panose="02020603050405020304" pitchFamily="18" charset="0"/>
                <a:cs typeface="Times New Roman" panose="02020603050405020304" pitchFamily="18" charset="0"/>
              </a:rPr>
              <a:t>IgD</a:t>
            </a:r>
            <a:r>
              <a:rPr lang="en-US" sz="1600" dirty="0">
                <a:latin typeface="Times New Roman" panose="02020603050405020304" pitchFamily="18" charset="0"/>
                <a:cs typeface="Times New Roman" panose="02020603050405020304" pitchFamily="18" charset="0"/>
              </a:rPr>
              <a:t> acts as an antigen receptor, when present on the surface of certain B lymphocyte. </a:t>
            </a:r>
          </a:p>
          <a:p>
            <a:pPr>
              <a:lnSpc>
                <a:spcPct val="150000"/>
              </a:lnSpc>
            </a:pPr>
            <a:r>
              <a:rPr lang="en-US" sz="1600" dirty="0">
                <a:latin typeface="Times New Roman" panose="02020603050405020304" pitchFamily="18" charset="0"/>
                <a:cs typeface="Times New Roman" panose="02020603050405020304" pitchFamily="18" charset="0"/>
              </a:rPr>
              <a:t>Two subclasses of </a:t>
            </a:r>
            <a:r>
              <a:rPr lang="en-US" sz="1600" dirty="0" err="1">
                <a:latin typeface="Times New Roman" panose="02020603050405020304" pitchFamily="18" charset="0"/>
                <a:cs typeface="Times New Roman" panose="02020603050405020304" pitchFamily="18" charset="0"/>
              </a:rPr>
              <a:t>IgD</a:t>
            </a:r>
            <a:r>
              <a:rPr lang="en-US" sz="1600" dirty="0">
                <a:latin typeface="Times New Roman" panose="02020603050405020304" pitchFamily="18" charset="0"/>
                <a:cs typeface="Times New Roman" panose="02020603050405020304" pitchFamily="18" charset="0"/>
              </a:rPr>
              <a:t> are IgD1 and IgD2.</a:t>
            </a:r>
          </a:p>
          <a:p>
            <a:pPr>
              <a:lnSpc>
                <a:spcPct val="150000"/>
              </a:lnSpc>
            </a:pPr>
            <a:r>
              <a:rPr lang="en-US" sz="1600" dirty="0" err="1">
                <a:latin typeface="Times New Roman" panose="02020603050405020304" pitchFamily="18" charset="0"/>
                <a:cs typeface="Times New Roman" panose="02020603050405020304" pitchFamily="18" charset="0"/>
              </a:rPr>
              <a:t>IgD</a:t>
            </a:r>
            <a:r>
              <a:rPr lang="en-US" sz="1600" dirty="0">
                <a:latin typeface="Times New Roman" panose="02020603050405020304" pitchFamily="18" charset="0"/>
                <a:cs typeface="Times New Roman" panose="02020603050405020304" pitchFamily="18" charset="0"/>
              </a:rPr>
              <a:t> is primarily known for its role as a B-cell antigen receptor (BCR) on the surface of B cells. </a:t>
            </a:r>
          </a:p>
          <a:p>
            <a:pPr>
              <a:lnSpc>
                <a:spcPct val="150000"/>
              </a:lnSpc>
            </a:pPr>
            <a:r>
              <a:rPr lang="en-US" sz="1600" dirty="0">
                <a:latin typeface="Times New Roman" panose="02020603050405020304" pitchFamily="18" charset="0"/>
                <a:cs typeface="Times New Roman" panose="02020603050405020304" pitchFamily="18" charset="0"/>
              </a:rPr>
              <a:t>It is thought to participate in various B-cell processes, including maturation, maintenance of peripheral tolerance, activation, and potentially even silencing.</a:t>
            </a:r>
            <a:endParaRPr lang="en-US" sz="105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6745C75-5CB2-C82A-9C97-A9561AC83084}"/>
              </a:ext>
            </a:extLst>
          </p:cNvPr>
          <p:cNvPicPr>
            <a:picLocks noChangeAspect="1"/>
          </p:cNvPicPr>
          <p:nvPr/>
        </p:nvPicPr>
        <p:blipFill>
          <a:blip r:embed="rId2"/>
          <a:stretch>
            <a:fillRect/>
          </a:stretch>
        </p:blipFill>
        <p:spPr>
          <a:xfrm>
            <a:off x="8273667" y="1690688"/>
            <a:ext cx="3822853" cy="4681485"/>
          </a:xfrm>
          <a:prstGeom prst="rect">
            <a:avLst/>
          </a:prstGeom>
        </p:spPr>
      </p:pic>
    </p:spTree>
    <p:extLst>
      <p:ext uri="{BB962C8B-B14F-4D97-AF65-F5344CB8AC3E}">
        <p14:creationId xmlns:p14="http://schemas.microsoft.com/office/powerpoint/2010/main" val="408292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57A-FA0D-16C5-29E2-7D1BB9A10D1F}"/>
              </a:ext>
            </a:extLst>
          </p:cNvPr>
          <p:cNvSpPr>
            <a:spLocks noGrp="1"/>
          </p:cNvSpPr>
          <p:nvPr>
            <p:ph type="title"/>
          </p:nvPr>
        </p:nvSpPr>
        <p:spPr>
          <a:xfrm>
            <a:off x="943567" y="425095"/>
            <a:ext cx="9404723" cy="1400530"/>
          </a:xfrm>
        </p:spPr>
        <p:txBody>
          <a:bodyPr/>
          <a:lstStyle/>
          <a:p>
            <a:r>
              <a:rPr lang="en-US" dirty="0">
                <a:solidFill>
                  <a:schemeClr val="accent2"/>
                </a:solidFill>
                <a:latin typeface="Times New Roman" panose="02020603050405020304" pitchFamily="18" charset="0"/>
                <a:cs typeface="Times New Roman" panose="02020603050405020304" pitchFamily="18" charset="0"/>
              </a:rPr>
              <a:t>Immunoglobulin E  </a:t>
            </a:r>
            <a:endParaRPr lang="en-US" dirty="0">
              <a:solidFill>
                <a:schemeClr val="accent2"/>
              </a:solidFill>
            </a:endParaRPr>
          </a:p>
        </p:txBody>
      </p:sp>
      <p:sp>
        <p:nvSpPr>
          <p:cNvPr id="3" name="Content Placeholder 2">
            <a:extLst>
              <a:ext uri="{FF2B5EF4-FFF2-40B4-BE49-F238E27FC236}">
                <a16:creationId xmlns:a16="http://schemas.microsoft.com/office/drawing/2014/main" id="{C1EB6C4A-221B-0566-789D-F55AC4EC7787}"/>
              </a:ext>
            </a:extLst>
          </p:cNvPr>
          <p:cNvSpPr>
            <a:spLocks noGrp="1"/>
          </p:cNvSpPr>
          <p:nvPr>
            <p:ph idx="1"/>
          </p:nvPr>
        </p:nvSpPr>
        <p:spPr>
          <a:xfrm>
            <a:off x="838200" y="1825625"/>
            <a:ext cx="8074446" cy="4351338"/>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Immunoglobulin E is 8S molecule (molecular weight is about 190,000) with a half-life of 2 days. Normal serum contains only traces.</a:t>
            </a:r>
          </a:p>
          <a:p>
            <a:pPr>
              <a:lnSpc>
                <a:spcPct val="150000"/>
              </a:lnSpc>
            </a:pPr>
            <a:r>
              <a:rPr lang="en-US" sz="1600" dirty="0">
                <a:latin typeface="Times New Roman" panose="02020603050405020304" pitchFamily="18" charset="0"/>
                <a:cs typeface="Times New Roman" panose="02020603050405020304" pitchFamily="18" charset="0"/>
              </a:rPr>
              <a:t> It exhibits unique properties such as heat lability and affinity towards surface of mast cells.</a:t>
            </a:r>
          </a:p>
          <a:p>
            <a:pPr>
              <a:lnSpc>
                <a:spcPct val="150000"/>
              </a:lnSpc>
            </a:pPr>
            <a:r>
              <a:rPr lang="en-US" sz="1600" dirty="0">
                <a:latin typeface="Times New Roman" panose="02020603050405020304" pitchFamily="18" charset="0"/>
                <a:cs typeface="Times New Roman" panose="02020603050405020304" pitchFamily="18" charset="0"/>
              </a:rPr>
              <a:t> The Fc region of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binds to the receptor for the antigen on the surface of mast cell and basophil. The resulting antigen-antibody complex triggers immediate (type 1) hypersensitivity reaction by releasing the mediators. </a:t>
            </a:r>
          </a:p>
          <a:p>
            <a:pPr>
              <a:lnSpc>
                <a:spcPct val="150000"/>
              </a:lnSpc>
            </a:pPr>
            <a:r>
              <a:rPr lang="en-US" sz="1600" dirty="0">
                <a:latin typeface="Times New Roman" panose="02020603050405020304" pitchFamily="18" charset="0"/>
                <a:cs typeface="Times New Roman" panose="02020603050405020304" pitchFamily="18" charset="0"/>
              </a:rPr>
              <a:t>Serum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increased in anaphylactic reaction and helminthic infection.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is also known as </a:t>
            </a:r>
            <a:r>
              <a:rPr lang="en-US" sz="1600" dirty="0" err="1">
                <a:latin typeface="Times New Roman" panose="02020603050405020304" pitchFamily="18" charset="0"/>
                <a:cs typeface="Times New Roman" panose="02020603050405020304" pitchFamily="18" charset="0"/>
              </a:rPr>
              <a:t>reagin</a:t>
            </a:r>
            <a:r>
              <a:rPr lang="en-US" sz="1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09E6B39-5269-8BB9-D0C4-2641A8F0F632}"/>
              </a:ext>
            </a:extLst>
          </p:cNvPr>
          <p:cNvPicPr>
            <a:picLocks noChangeAspect="1"/>
          </p:cNvPicPr>
          <p:nvPr/>
        </p:nvPicPr>
        <p:blipFill>
          <a:blip r:embed="rId2"/>
          <a:stretch>
            <a:fillRect/>
          </a:stretch>
        </p:blipFill>
        <p:spPr>
          <a:xfrm>
            <a:off x="8824510" y="1487277"/>
            <a:ext cx="3367489" cy="3899971"/>
          </a:xfrm>
          <a:prstGeom prst="rect">
            <a:avLst/>
          </a:prstGeom>
        </p:spPr>
      </p:pic>
    </p:spTree>
    <p:extLst>
      <p:ext uri="{BB962C8B-B14F-4D97-AF65-F5344CB8AC3E}">
        <p14:creationId xmlns:p14="http://schemas.microsoft.com/office/powerpoint/2010/main" val="169184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8420-BF53-BB98-6F3F-4549297E8EC2}"/>
              </a:ext>
            </a:extLst>
          </p:cNvPr>
          <p:cNvSpPr>
            <a:spLocks noGrp="1"/>
          </p:cNvSpPr>
          <p:nvPr>
            <p:ph type="title"/>
          </p:nvPr>
        </p:nvSpPr>
        <p:spPr>
          <a:xfrm>
            <a:off x="1020684" y="463735"/>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id="{1F17EE86-A0E9-4718-E09D-1577FB6ABE6E}"/>
              </a:ext>
            </a:extLst>
          </p:cNvPr>
          <p:cNvSpPr>
            <a:spLocks noGrp="1"/>
          </p:cNvSpPr>
          <p:nvPr>
            <p:ph idx="1"/>
          </p:nvPr>
        </p:nvSpPr>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In response to pathogens,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antibodies bound to mast cells through high-affinity receptors undergo cross-linking upon antigen binding.</a:t>
            </a:r>
          </a:p>
          <a:p>
            <a:pPr>
              <a:lnSpc>
                <a:spcPct val="150000"/>
              </a:lnSpc>
            </a:pPr>
            <a:r>
              <a:rPr lang="en-US" sz="1600" dirty="0">
                <a:latin typeface="Times New Roman" panose="02020603050405020304" pitchFamily="18" charset="0"/>
                <a:cs typeface="Times New Roman" panose="02020603050405020304" pitchFamily="18" charset="0"/>
              </a:rPr>
              <a:t> This cross-linking triggers mast cell degranulation, releasing inflammatory mediators that recruit eosinophils to the site of infection. </a:t>
            </a:r>
          </a:p>
          <a:p>
            <a:pPr>
              <a:lnSpc>
                <a:spcPct val="150000"/>
              </a:lnSpc>
            </a:pPr>
            <a:r>
              <a:rPr lang="en-US" sz="1600" dirty="0">
                <a:latin typeface="Times New Roman" panose="02020603050405020304" pitchFamily="18" charset="0"/>
                <a:cs typeface="Times New Roman" panose="02020603050405020304" pitchFamily="18" charset="0"/>
              </a:rPr>
              <a:t>The eosinophil-mediated killing of the pathogen can then occur through mechanisms resembling antibody-dependent cell-mediated cytotoxicity (ADCC).</a:t>
            </a:r>
          </a:p>
          <a:p>
            <a:pPr>
              <a:lnSpc>
                <a:spcPct val="150000"/>
              </a:lnSpc>
            </a:pPr>
            <a:r>
              <a:rPr lang="en-US" sz="1600" dirty="0">
                <a:latin typeface="Times New Roman" panose="02020603050405020304" pitchFamily="18" charset="0"/>
                <a:cs typeface="Times New Roman" panose="02020603050405020304" pitchFamily="18" charset="0"/>
              </a:rPr>
              <a:t>Clinically, however,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levels rise dramatically in type I hypersensitivity reactions, including allergic diseases like bronchopulmonary </a:t>
            </a:r>
            <a:r>
              <a:rPr lang="en-US" sz="16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aspergillosis</a:t>
            </a:r>
            <a:r>
              <a:rPr lang="en-US" sz="1600" dirty="0">
                <a:latin typeface="Times New Roman" panose="02020603050405020304" pitchFamily="18" charset="0"/>
                <a:cs typeface="Times New Roman" panose="02020603050405020304" pitchFamily="18" charset="0"/>
              </a:rPr>
              <a:t> and parasitic infections such as schistosomiasis.</a:t>
            </a: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71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97BF-3B89-5476-9FD0-49462DF8F311}"/>
              </a:ext>
            </a:extLst>
          </p:cNvPr>
          <p:cNvSpPr>
            <a:spLocks noGrp="1"/>
          </p:cNvSpPr>
          <p:nvPr>
            <p:ph type="title"/>
          </p:nvPr>
        </p:nvSpPr>
        <p:spPr/>
        <p:txBody>
          <a:bodyPr>
            <a:normAutofit/>
          </a:bodyPr>
          <a:lstStyle/>
          <a:p>
            <a:r>
              <a:rPr lang="en-US" sz="4400" b="1" dirty="0">
                <a:solidFill>
                  <a:schemeClr val="accent2"/>
                </a:solidFill>
                <a:latin typeface="Times New Roman" panose="02020603050405020304" pitchFamily="18" charset="0"/>
                <a:cs typeface="Times New Roman" panose="02020603050405020304" pitchFamily="18" charset="0"/>
              </a:rPr>
              <a:t>INTRODUCTION</a:t>
            </a:r>
          </a:p>
        </p:txBody>
      </p:sp>
      <p:sp>
        <p:nvSpPr>
          <p:cNvPr id="6" name="Content Placeholder 5">
            <a:extLst>
              <a:ext uri="{FF2B5EF4-FFF2-40B4-BE49-F238E27FC236}">
                <a16:creationId xmlns:a16="http://schemas.microsoft.com/office/drawing/2014/main" id="{CE1C0A4B-CB9D-4A57-DACE-A27012206583}"/>
              </a:ext>
            </a:extLst>
          </p:cNvPr>
          <p:cNvSpPr>
            <a:spLocks noGrp="1"/>
          </p:cNvSpPr>
          <p:nvPr>
            <p:ph idx="1"/>
          </p:nvPr>
        </p:nvSpPr>
        <p:spPr>
          <a:xfrm>
            <a:off x="838200" y="1825625"/>
            <a:ext cx="10079516" cy="4351338"/>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Immunoglobulins (</a:t>
            </a:r>
            <a:r>
              <a:rPr lang="en-US" sz="1600" dirty="0" err="1">
                <a:latin typeface="Times New Roman" panose="02020603050405020304" pitchFamily="18" charset="0"/>
                <a:cs typeface="Times New Roman" panose="02020603050405020304" pitchFamily="18" charset="0"/>
              </a:rPr>
              <a:t>Igs</a:t>
            </a:r>
            <a:r>
              <a:rPr lang="en-US" sz="1600" dirty="0">
                <a:latin typeface="Times New Roman" panose="02020603050405020304" pitchFamily="18" charset="0"/>
                <a:cs typeface="Times New Roman" panose="02020603050405020304" pitchFamily="18" charset="0"/>
              </a:rPr>
              <a:t>), also known as antibodies, are Y-shaped glycoprotein molecules produced by plasma cells (activated B cells) that play a critical role in the immune system by identifying and neutralizing pathogens like bacteria and viruses.</a:t>
            </a:r>
          </a:p>
          <a:p>
            <a:pPr>
              <a:lnSpc>
                <a:spcPct val="150000"/>
              </a:lnSpc>
            </a:pPr>
            <a:r>
              <a:rPr lang="en-US" sz="1600" dirty="0">
                <a:latin typeface="Times New Roman" panose="02020603050405020304" pitchFamily="18" charset="0"/>
                <a:cs typeface="Times New Roman" panose="02020603050405020304" pitchFamily="18" charset="0"/>
              </a:rPr>
              <a:t>Antigen binding proteins present on the B-cell membrane and secreted by plasma cells.</a:t>
            </a:r>
          </a:p>
          <a:p>
            <a:pPr>
              <a:lnSpc>
                <a:spcPct val="150000"/>
              </a:lnSpc>
            </a:pPr>
            <a:r>
              <a:rPr lang="en-US" sz="1600" dirty="0">
                <a:latin typeface="Times New Roman" panose="02020603050405020304" pitchFamily="18" charset="0"/>
                <a:cs typeface="Times New Roman" panose="02020603050405020304" pitchFamily="18" charset="0"/>
              </a:rPr>
              <a:t>Secreted antibodies circulate in the blood, where they serve as the effectors of humoral immunity, complement system.</a:t>
            </a:r>
          </a:p>
          <a:p>
            <a:pPr>
              <a:lnSpc>
                <a:spcPct val="150000"/>
              </a:lnSpc>
            </a:pPr>
            <a:r>
              <a:rPr lang="en-US" sz="1600" dirty="0">
                <a:latin typeface="Times New Roman" panose="02020603050405020304" pitchFamily="18" charset="0"/>
                <a:cs typeface="Times New Roman" panose="02020603050405020304" pitchFamily="18" charset="0"/>
              </a:rPr>
              <a:t>They are found in blood, lymph, and other body fluids and are essential for humoral immunity, which defends the body against pathogens such as bacteria, viruses, and toxins.</a:t>
            </a:r>
          </a:p>
          <a:p>
            <a:pPr>
              <a:lnSpc>
                <a:spcPct val="170000"/>
              </a:lnSpc>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75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E291-94C4-BCCB-DF18-C2C784F9A2A7}"/>
              </a:ext>
            </a:extLst>
          </p:cNvPr>
          <p:cNvSpPr>
            <a:spLocks noGrp="1"/>
          </p:cNvSpPr>
          <p:nvPr>
            <p:ph type="title"/>
          </p:nvPr>
        </p:nvSpPr>
        <p:spPr>
          <a:xfrm>
            <a:off x="1103312" y="507802"/>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id="{D4BAE17F-30E1-0510-67DA-E1737BF30071}"/>
              </a:ext>
            </a:extLst>
          </p:cNvPr>
          <p:cNvSpPr>
            <a:spLocks noGrp="1"/>
          </p:cNvSpPr>
          <p:nvPr>
            <p:ph idx="1"/>
          </p:nvPr>
        </p:nvSpPr>
        <p:spPr/>
        <p:txBody>
          <a:bodyPr>
            <a:normAutofit/>
          </a:bodyPr>
          <a:lstStyle/>
          <a:p>
            <a:pPr>
              <a:lnSpc>
                <a:spcPct val="170000"/>
              </a:lnSpc>
            </a:pPr>
            <a:r>
              <a:rPr lang="en-US" sz="1800" dirty="0">
                <a:latin typeface="Times New Roman" panose="02020603050405020304" pitchFamily="18" charset="0"/>
                <a:cs typeface="Times New Roman" panose="02020603050405020304" pitchFamily="18" charset="0"/>
              </a:rPr>
              <a:t>Through these functions, immunoglobulins form a vital component of the immune response, protecting the body from infections and contributing to long-term immunity.</a:t>
            </a:r>
          </a:p>
          <a:p>
            <a:pPr>
              <a:lnSpc>
                <a:spcPct val="170000"/>
              </a:lnSpc>
            </a:pPr>
            <a:r>
              <a:rPr lang="en-US" sz="1800" dirty="0">
                <a:latin typeface="Times New Roman" panose="02020603050405020304" pitchFamily="18" charset="0"/>
                <a:cs typeface="Times New Roman" panose="02020603050405020304" pitchFamily="18" charset="0"/>
              </a:rPr>
              <a:t>Immunoglobulins constitute 20-25 per cent of total serum proteins. Based on physicochemical and anti genic differences, five classes of immunoglobulins have been </a:t>
            </a:r>
            <a:r>
              <a:rPr lang="en-US" sz="1800" dirty="0" err="1">
                <a:latin typeface="Times New Roman" panose="02020603050405020304" pitchFamily="18" charset="0"/>
                <a:cs typeface="Times New Roman" panose="02020603050405020304" pitchFamily="18" charset="0"/>
              </a:rPr>
              <a:t>recognised</a:t>
            </a:r>
            <a:r>
              <a:rPr lang="en-US" sz="1800" dirty="0">
                <a:latin typeface="Times New Roman" panose="02020603050405020304" pitchFamily="18" charset="0"/>
                <a:cs typeface="Times New Roman" panose="02020603050405020304" pitchFamily="18" charset="0"/>
              </a:rPr>
              <a:t>: IgG, IgA, </a:t>
            </a:r>
            <a:r>
              <a:rPr lang="en-US" sz="1800" dirty="0" err="1">
                <a:latin typeface="Times New Roman" panose="02020603050405020304" pitchFamily="18" charset="0"/>
                <a:cs typeface="Times New Roman" panose="02020603050405020304" pitchFamily="18" charset="0"/>
              </a:rPr>
              <a:t>lgM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IgD</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IgE</a:t>
            </a:r>
            <a:r>
              <a:rPr lang="en-US" sz="18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1165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F039-0DB2-DB2B-2AD8-1710010EFE4E}"/>
              </a:ext>
            </a:extLst>
          </p:cNvPr>
          <p:cNvSpPr>
            <a:spLocks noGrp="1"/>
          </p:cNvSpPr>
          <p:nvPr>
            <p:ph type="title"/>
          </p:nvPr>
        </p:nvSpPr>
        <p:spPr>
          <a:xfrm>
            <a:off x="1252039" y="507802"/>
            <a:ext cx="9404723" cy="1400530"/>
          </a:xfrm>
        </p:spPr>
        <p:txBody>
          <a:bodyPr>
            <a:normAutofit/>
          </a:bodyPr>
          <a:lstStyle/>
          <a:p>
            <a:r>
              <a:rPr lang="en-US" dirty="0">
                <a:solidFill>
                  <a:schemeClr val="accent2"/>
                </a:solidFill>
                <a:latin typeface="Times New Roman" panose="02020603050405020304" pitchFamily="18" charset="0"/>
                <a:cs typeface="Times New Roman" panose="02020603050405020304" pitchFamily="18" charset="0"/>
              </a:rPr>
              <a:t>Definition of Immunoglobulin</a:t>
            </a:r>
            <a:endParaRPr lang="en-US" u="sng"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555F46-E2B4-6426-B33B-D6F79FADF2D4}"/>
              </a:ext>
            </a:extLst>
          </p:cNvPr>
          <p:cNvSpPr>
            <a:spLocks noGrp="1"/>
          </p:cNvSpPr>
          <p:nvPr>
            <p:ph idx="1"/>
          </p:nvPr>
        </p:nvSpPr>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Immunoglobulins, commonly referred to as antibodies, are a group of specialized glycoproteins produced by B-lymphocytes, also known as plasma cells, in response to the presence of foreign substances called antigens.</a:t>
            </a:r>
          </a:p>
          <a:p>
            <a:pPr>
              <a:lnSpc>
                <a:spcPct val="150000"/>
              </a:lnSpc>
            </a:pPr>
            <a:r>
              <a:rPr lang="en-US" sz="1600" dirty="0">
                <a:latin typeface="Times New Roman" panose="02020603050405020304" pitchFamily="18" charset="0"/>
                <a:cs typeface="Times New Roman" panose="02020603050405020304" pitchFamily="18" charset="0"/>
              </a:rPr>
              <a:t>These antigens can include bacteria, viruses, toxins, and other harmful microorganisms. Immunoglobulins are a vital component of the humoral immune system, which protects the body by recognizing, binding, and neutralizing these harmful invaders.</a:t>
            </a:r>
          </a:p>
          <a:p>
            <a:pPr>
              <a:lnSpc>
                <a:spcPct val="150000"/>
              </a:lnSpc>
            </a:pPr>
            <a:r>
              <a:rPr lang="en-US" sz="1600" dirty="0">
                <a:latin typeface="Times New Roman" panose="02020603050405020304" pitchFamily="18" charset="0"/>
                <a:cs typeface="Times New Roman" panose="02020603050405020304" pitchFamily="18" charset="0"/>
              </a:rPr>
              <a:t>Structurally, immunoglobulins are composed of two heavy chains and two light chains, forming a Y-shaped molecule with variable regions that determine antigen specificity and constant regions that mediate effector functions like complement activation and interaction with immune cells.</a:t>
            </a:r>
          </a:p>
          <a:p>
            <a:pPr>
              <a:lnSpc>
                <a:spcPct val="150000"/>
              </a:lnSpc>
            </a:pPr>
            <a:r>
              <a:rPr lang="en-US" sz="16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3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37F8-099C-1EB7-A1D5-449162E14685}"/>
              </a:ext>
            </a:extLst>
          </p:cNvPr>
          <p:cNvSpPr>
            <a:spLocks noGrp="1"/>
          </p:cNvSpPr>
          <p:nvPr>
            <p:ph type="title"/>
          </p:nvPr>
        </p:nvSpPr>
        <p:spPr>
          <a:xfrm>
            <a:off x="1097803" y="425095"/>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Structure of Immunoglobulin</a:t>
            </a:r>
          </a:p>
        </p:txBody>
      </p:sp>
      <p:sp>
        <p:nvSpPr>
          <p:cNvPr id="3" name="Content Placeholder 2">
            <a:extLst>
              <a:ext uri="{FF2B5EF4-FFF2-40B4-BE49-F238E27FC236}">
                <a16:creationId xmlns:a16="http://schemas.microsoft.com/office/drawing/2014/main" id="{22A77C08-D8C7-DE51-61A0-D6DC72307F07}"/>
              </a:ext>
            </a:extLst>
          </p:cNvPr>
          <p:cNvSpPr>
            <a:spLocks noGrp="1"/>
          </p:cNvSpPr>
          <p:nvPr>
            <p:ph idx="1"/>
          </p:nvPr>
        </p:nvSpPr>
        <p:spPr>
          <a:xfrm>
            <a:off x="838200" y="1825625"/>
            <a:ext cx="7754957" cy="4351338"/>
          </a:xfrm>
        </p:spPr>
        <p:txBody>
          <a:bodyPr>
            <a:normAutofit fontScale="92500" lnSpcReduction="20000"/>
          </a:bodyPr>
          <a:lstStyle/>
          <a:p>
            <a:pPr>
              <a:lnSpc>
                <a:spcPct val="150000"/>
              </a:lnSpc>
            </a:pPr>
            <a:r>
              <a:rPr lang="en-US" sz="1600" dirty="0">
                <a:latin typeface="Times New Roman" panose="02020603050405020304" pitchFamily="18" charset="0"/>
                <a:cs typeface="Times New Roman" panose="02020603050405020304" pitchFamily="18" charset="0"/>
              </a:rPr>
              <a:t>Immunoglobulins (</a:t>
            </a:r>
            <a:r>
              <a:rPr lang="en-US" sz="1600" dirty="0" err="1">
                <a:latin typeface="Times New Roman" panose="02020603050405020304" pitchFamily="18" charset="0"/>
                <a:cs typeface="Times New Roman" panose="02020603050405020304" pitchFamily="18" charset="0"/>
              </a:rPr>
              <a:t>Igs</a:t>
            </a:r>
            <a:r>
              <a:rPr lang="en-US" sz="1600" dirty="0">
                <a:latin typeface="Times New Roman" panose="02020603050405020304" pitchFamily="18" charset="0"/>
                <a:cs typeface="Times New Roman" panose="02020603050405020304" pitchFamily="18" charset="0"/>
              </a:rPr>
              <a:t>) are Y-shaped glycoproteins that serve as antibodies in the immune system. They are composed of four polypeptide chains: two identical heavy (H) chains and two identical light (L) chains, which are held together by disulfide bonds and non-covalent interactions. This quaternary structure gives the antibody both stability and flexibility, enabling it to recognize and bind a wide variety of antigens.</a:t>
            </a:r>
          </a:p>
          <a:p>
            <a:r>
              <a:rPr lang="en-US" sz="1600" b="1" dirty="0">
                <a:latin typeface="Times New Roman" panose="02020603050405020304" pitchFamily="18" charset="0"/>
                <a:cs typeface="Times New Roman" panose="02020603050405020304" pitchFamily="18" charset="0"/>
              </a:rPr>
              <a:t>Heavy Chains (H chains):</a:t>
            </a:r>
          </a:p>
          <a:p>
            <a:r>
              <a:rPr lang="en-US" sz="1600" dirty="0">
                <a:latin typeface="Times New Roman" panose="02020603050405020304" pitchFamily="18" charset="0"/>
                <a:cs typeface="Times New Roman" panose="02020603050405020304" pitchFamily="18" charset="0"/>
              </a:rPr>
              <a:t>Each immunoglobulin has two identical heavy chains.</a:t>
            </a:r>
          </a:p>
          <a:p>
            <a:r>
              <a:rPr lang="en-US" sz="1600" dirty="0">
                <a:latin typeface="Times New Roman" panose="02020603050405020304" pitchFamily="18" charset="0"/>
                <a:cs typeface="Times New Roman" panose="02020603050405020304" pitchFamily="18" charset="0"/>
              </a:rPr>
              <a:t>The heavy chain consists of one variable region (VH) and three or four constant regions (CH1, CH2, CH3, sometimes CH4 depending on class).</a:t>
            </a:r>
          </a:p>
          <a:p>
            <a:r>
              <a:rPr lang="en-US" sz="1600" dirty="0">
                <a:latin typeface="Times New Roman" panose="02020603050405020304" pitchFamily="18" charset="0"/>
                <a:cs typeface="Times New Roman" panose="02020603050405020304" pitchFamily="18" charset="0"/>
              </a:rPr>
              <a:t>The type of heavy chain determines the class of the antibody (IgG, IgA, IgM, </a:t>
            </a: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or </a:t>
            </a:r>
            <a:r>
              <a:rPr lang="en-US" sz="1600" dirty="0" err="1">
                <a:latin typeface="Times New Roman" panose="02020603050405020304" pitchFamily="18" charset="0"/>
                <a:cs typeface="Times New Roman" panose="02020603050405020304" pitchFamily="18" charset="0"/>
              </a:rPr>
              <a:t>IgD</a:t>
            </a:r>
            <a:r>
              <a:rPr lang="en-US" sz="1600" dirty="0">
                <a:latin typeface="Times New Roman" panose="02020603050405020304" pitchFamily="18" charset="0"/>
                <a:cs typeface="Times New Roman" panose="02020603050405020304" pitchFamily="18" charset="0"/>
              </a:rPr>
              <a:t>).</a:t>
            </a:r>
          </a:p>
          <a:p>
            <a:r>
              <a:rPr lang="en-US" sz="1600" b="1" dirty="0">
                <a:latin typeface="Times New Roman" panose="02020603050405020304" pitchFamily="18" charset="0"/>
                <a:cs typeface="Times New Roman" panose="02020603050405020304" pitchFamily="18" charset="0"/>
              </a:rPr>
              <a:t>Light Chains (L chains):</a:t>
            </a:r>
          </a:p>
          <a:p>
            <a:r>
              <a:rPr lang="en-US" sz="1600" dirty="0">
                <a:latin typeface="Times New Roman" panose="02020603050405020304" pitchFamily="18" charset="0"/>
                <a:cs typeface="Times New Roman" panose="02020603050405020304" pitchFamily="18" charset="0"/>
              </a:rPr>
              <a:t>Each antibody contains two identical light chains, which can be either kappa (κ) or lambda (λ).</a:t>
            </a:r>
          </a:p>
          <a:p>
            <a:r>
              <a:rPr lang="en-US" sz="1600" dirty="0">
                <a:latin typeface="Times New Roman" panose="02020603050405020304" pitchFamily="18" charset="0"/>
                <a:cs typeface="Times New Roman" panose="02020603050405020304" pitchFamily="18" charset="0"/>
              </a:rPr>
              <a:t>Each light chain has a variable region (VL) and a constant region (CL).</a:t>
            </a:r>
          </a:p>
          <a:p>
            <a:r>
              <a:rPr lang="en-US" sz="1600" dirty="0">
                <a:latin typeface="Times New Roman" panose="02020603050405020304" pitchFamily="18" charset="0"/>
                <a:cs typeface="Times New Roman" panose="02020603050405020304" pitchFamily="18" charset="0"/>
              </a:rPr>
              <a:t>Light chains pair with heavy chains to form the antigen-binding sites.</a:t>
            </a:r>
          </a:p>
          <a:p>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EB5646B-181A-6795-58A6-5359C3A20D72}"/>
              </a:ext>
            </a:extLst>
          </p:cNvPr>
          <p:cNvPicPr>
            <a:picLocks noChangeAspect="1"/>
          </p:cNvPicPr>
          <p:nvPr/>
        </p:nvPicPr>
        <p:blipFill>
          <a:blip r:embed="rId2"/>
          <a:stretch>
            <a:fillRect/>
          </a:stretch>
        </p:blipFill>
        <p:spPr>
          <a:xfrm>
            <a:off x="8460954" y="1027906"/>
            <a:ext cx="3316078" cy="4910186"/>
          </a:xfrm>
          <a:prstGeom prst="rect">
            <a:avLst/>
          </a:prstGeom>
        </p:spPr>
      </p:pic>
    </p:spTree>
    <p:extLst>
      <p:ext uri="{BB962C8B-B14F-4D97-AF65-F5344CB8AC3E}">
        <p14:creationId xmlns:p14="http://schemas.microsoft.com/office/powerpoint/2010/main" val="296954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7E38-7ABA-EFCF-8B20-52EFCCBC910F}"/>
              </a:ext>
            </a:extLst>
          </p:cNvPr>
          <p:cNvSpPr>
            <a:spLocks noGrp="1"/>
          </p:cNvSpPr>
          <p:nvPr>
            <p:ph type="title"/>
          </p:nvPr>
        </p:nvSpPr>
        <p:spPr>
          <a:xfrm>
            <a:off x="838200" y="425095"/>
            <a:ext cx="9404723" cy="113930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Classification of Immunoglobulins</a:t>
            </a:r>
          </a:p>
        </p:txBody>
      </p:sp>
      <p:sp>
        <p:nvSpPr>
          <p:cNvPr id="3" name="Content Placeholder 2">
            <a:extLst>
              <a:ext uri="{FF2B5EF4-FFF2-40B4-BE49-F238E27FC236}">
                <a16:creationId xmlns:a16="http://schemas.microsoft.com/office/drawing/2014/main" id="{54BDC47D-EE1B-AA5B-224F-F1048C53A1E9}"/>
              </a:ext>
            </a:extLst>
          </p:cNvPr>
          <p:cNvSpPr>
            <a:spLocks noGrp="1"/>
          </p:cNvSpPr>
          <p:nvPr>
            <p:ph idx="1"/>
          </p:nvPr>
        </p:nvSpPr>
        <p:spPr>
          <a:xfrm>
            <a:off x="838200" y="1564395"/>
            <a:ext cx="10515599" cy="4928480"/>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Immunoglobulins (</a:t>
            </a:r>
            <a:r>
              <a:rPr lang="en-US" sz="1600" dirty="0" err="1">
                <a:latin typeface="Times New Roman" panose="02020603050405020304" pitchFamily="18" charset="0"/>
                <a:cs typeface="Times New Roman" panose="02020603050405020304" pitchFamily="18" charset="0"/>
              </a:rPr>
              <a:t>Igs</a:t>
            </a:r>
            <a:r>
              <a:rPr lang="en-US" sz="1600" dirty="0">
                <a:latin typeface="Times New Roman" panose="02020603050405020304" pitchFamily="18" charset="0"/>
                <a:cs typeface="Times New Roman" panose="02020603050405020304" pitchFamily="18" charset="0"/>
              </a:rPr>
              <a:t>), commonly called antibodies, are glycoproteins produced by B lymphocytes that play essential roles in immune defense. They are classified into five major classes based on the type of heavy chain they contain, their structural characteristics, location, and biological functions. Each class has specialized roles in protecting the body from pathogens, maintaining immune homeostasis, and providing both immediate and long-term immunity.</a:t>
            </a:r>
          </a:p>
          <a:p>
            <a:r>
              <a:rPr lang="en-US" b="1" dirty="0"/>
              <a:t>Type of Immunoglobulins</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IgG (Immunoglobulin G)</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IgA (Immunoglobulin A)</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IgM (Immunoglobulin M)</a:t>
            </a:r>
          </a:p>
          <a:p>
            <a:pPr marL="342900" indent="-342900">
              <a:buFont typeface="+mj-lt"/>
              <a:buAutoNum type="arabicPeriod"/>
            </a:pPr>
            <a:r>
              <a:rPr lang="en-US" sz="1600" dirty="0" err="1">
                <a:latin typeface="Times New Roman" panose="02020603050405020304" pitchFamily="18" charset="0"/>
                <a:cs typeface="Times New Roman" panose="02020603050405020304" pitchFamily="18" charset="0"/>
              </a:rPr>
              <a:t>IgE</a:t>
            </a:r>
            <a:r>
              <a:rPr lang="en-US" sz="1600" dirty="0">
                <a:latin typeface="Times New Roman" panose="02020603050405020304" pitchFamily="18" charset="0"/>
                <a:cs typeface="Times New Roman" panose="02020603050405020304" pitchFamily="18" charset="0"/>
              </a:rPr>
              <a:t> (Immunoglobulin E)</a:t>
            </a:r>
          </a:p>
          <a:p>
            <a:pPr marL="342900" indent="-342900">
              <a:buFont typeface="+mj-lt"/>
              <a:buAutoNum type="arabicPeriod"/>
            </a:pPr>
            <a:r>
              <a:rPr lang="en-US" sz="1600" dirty="0" err="1">
                <a:latin typeface="Times New Roman" panose="02020603050405020304" pitchFamily="18" charset="0"/>
                <a:cs typeface="Times New Roman" panose="02020603050405020304" pitchFamily="18" charset="0"/>
              </a:rPr>
              <a:t>IgD</a:t>
            </a:r>
            <a:r>
              <a:rPr lang="en-US" sz="1600" dirty="0">
                <a:latin typeface="Times New Roman" panose="02020603050405020304" pitchFamily="18" charset="0"/>
                <a:cs typeface="Times New Roman" panose="02020603050405020304" pitchFamily="18" charset="0"/>
              </a:rPr>
              <a:t> (Immunoglobulin D)</a:t>
            </a:r>
            <a:endParaRPr lang="en-US" sz="1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9BC6FDC-E35E-0FEC-5949-9B3918CA39A6}"/>
              </a:ext>
            </a:extLst>
          </p:cNvPr>
          <p:cNvPicPr>
            <a:picLocks noChangeAspect="1"/>
          </p:cNvPicPr>
          <p:nvPr/>
        </p:nvPicPr>
        <p:blipFill>
          <a:blip r:embed="rId2"/>
          <a:stretch>
            <a:fillRect/>
          </a:stretch>
        </p:blipFill>
        <p:spPr>
          <a:xfrm>
            <a:off x="5111826" y="3252730"/>
            <a:ext cx="6241973" cy="3063875"/>
          </a:xfrm>
          <a:prstGeom prst="rect">
            <a:avLst/>
          </a:prstGeom>
        </p:spPr>
      </p:pic>
    </p:spTree>
    <p:extLst>
      <p:ext uri="{BB962C8B-B14F-4D97-AF65-F5344CB8AC3E}">
        <p14:creationId xmlns:p14="http://schemas.microsoft.com/office/powerpoint/2010/main" val="96913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4F29-9736-3695-FE5B-B244FBC4C216}"/>
              </a:ext>
            </a:extLst>
          </p:cNvPr>
          <p:cNvSpPr>
            <a:spLocks noGrp="1"/>
          </p:cNvSpPr>
          <p:nvPr>
            <p:ph type="title"/>
          </p:nvPr>
        </p:nvSpPr>
        <p:spPr>
          <a:xfrm>
            <a:off x="932549" y="425095"/>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Immunoglobulin G</a:t>
            </a:r>
            <a:endParaRPr lang="en-US" sz="4400" dirty="0">
              <a:solidFill>
                <a:schemeClr val="accent2"/>
              </a:solidFill>
            </a:endParaRPr>
          </a:p>
        </p:txBody>
      </p:sp>
      <p:sp>
        <p:nvSpPr>
          <p:cNvPr id="3" name="Content Placeholder 2">
            <a:extLst>
              <a:ext uri="{FF2B5EF4-FFF2-40B4-BE49-F238E27FC236}">
                <a16:creationId xmlns:a16="http://schemas.microsoft.com/office/drawing/2014/main" id="{75BAAA5D-E433-4B14-DB62-92BA04950A7D}"/>
              </a:ext>
            </a:extLst>
          </p:cNvPr>
          <p:cNvSpPr>
            <a:spLocks noGrp="1"/>
          </p:cNvSpPr>
          <p:nvPr>
            <p:ph idx="1"/>
          </p:nvPr>
        </p:nvSpPr>
        <p:spPr>
          <a:xfrm>
            <a:off x="838200" y="1825625"/>
            <a:ext cx="7620000" cy="4351338"/>
          </a:xfrm>
        </p:spPr>
        <p:txBody>
          <a:bodyPr>
            <a:normAutofit lnSpcReduction="10000"/>
          </a:bodyPr>
          <a:lstStyle/>
          <a:p>
            <a:pPr>
              <a:lnSpc>
                <a:spcPct val="150000"/>
              </a:lnSpc>
            </a:pPr>
            <a:r>
              <a:rPr lang="en-US" sz="1600" dirty="0">
                <a:latin typeface="Times New Roman" panose="02020603050405020304" pitchFamily="18" charset="0"/>
                <a:cs typeface="Times New Roman" panose="02020603050405020304" pitchFamily="18" charset="0"/>
              </a:rPr>
              <a:t>Immunoglobulin G (IgG) is the most abundant antibody in human serum, constituting approximately 70–75% of total immunoglobulins. It is a monomeric glycoprotein that plays a central role in humoral immunity, providing both long-term protection against infections and passive immunity to the newborn. IgG is produced by plasma cells, which are differentiated B lymphocytes, in response to antigenic stimulation. Its high specificity and versatility make it the most important antibody in secondary immune responses.</a:t>
            </a:r>
          </a:p>
          <a:p>
            <a:r>
              <a:rPr lang="en-US" sz="1600" b="1" dirty="0">
                <a:latin typeface="Times New Roman" panose="02020603050405020304" pitchFamily="18" charset="0"/>
                <a:cs typeface="Times New Roman" panose="02020603050405020304" pitchFamily="18" charset="0"/>
              </a:rPr>
              <a:t>Structure of IgG</a:t>
            </a:r>
          </a:p>
          <a:p>
            <a:pPr>
              <a:lnSpc>
                <a:spcPct val="150000"/>
              </a:lnSpc>
            </a:pPr>
            <a:r>
              <a:rPr lang="en-US" sz="1600" dirty="0">
                <a:latin typeface="Times New Roman" panose="02020603050405020304" pitchFamily="18" charset="0"/>
                <a:cs typeface="Times New Roman" panose="02020603050405020304" pitchFamily="18" charset="0"/>
              </a:rPr>
              <a:t>IgG is a Y-shaped molecule consisting of four polypeptide chains: two identical heavy chains (γ) and two identical light chains (κ or λ). These chains are linked by disulfide bonds and stabilized by non-covalent interactions, forming a quaternary structure. The IgG molecule has distinct functional regions.</a:t>
            </a:r>
          </a:p>
          <a:p>
            <a:pPr marL="0" indent="0">
              <a:buNone/>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1B758FA-F175-51FA-66A9-9A4341A76B4A}"/>
              </a:ext>
            </a:extLst>
          </p:cNvPr>
          <p:cNvPicPr>
            <a:picLocks noChangeAspect="1"/>
          </p:cNvPicPr>
          <p:nvPr/>
        </p:nvPicPr>
        <p:blipFill>
          <a:blip r:embed="rId2"/>
          <a:stretch>
            <a:fillRect/>
          </a:stretch>
        </p:blipFill>
        <p:spPr>
          <a:xfrm>
            <a:off x="8860536" y="1911096"/>
            <a:ext cx="2743200" cy="4059935"/>
          </a:xfrm>
          <a:prstGeom prst="rect">
            <a:avLst/>
          </a:prstGeom>
        </p:spPr>
      </p:pic>
    </p:spTree>
    <p:extLst>
      <p:ext uri="{BB962C8B-B14F-4D97-AF65-F5344CB8AC3E}">
        <p14:creationId xmlns:p14="http://schemas.microsoft.com/office/powerpoint/2010/main" val="152393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BD65-9F0C-7B68-07CC-4442E0A46168}"/>
              </a:ext>
            </a:extLst>
          </p:cNvPr>
          <p:cNvSpPr>
            <a:spLocks noGrp="1"/>
          </p:cNvSpPr>
          <p:nvPr>
            <p:ph type="title"/>
          </p:nvPr>
        </p:nvSpPr>
        <p:spPr>
          <a:xfrm>
            <a:off x="1103312" y="441701"/>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Conti…..</a:t>
            </a:r>
          </a:p>
        </p:txBody>
      </p:sp>
      <p:sp>
        <p:nvSpPr>
          <p:cNvPr id="3" name="Content Placeholder 2">
            <a:extLst>
              <a:ext uri="{FF2B5EF4-FFF2-40B4-BE49-F238E27FC236}">
                <a16:creationId xmlns:a16="http://schemas.microsoft.com/office/drawing/2014/main" id="{63F38448-63AF-EE2A-5FE0-73DDC2D75954}"/>
              </a:ext>
            </a:extLst>
          </p:cNvPr>
          <p:cNvSpPr>
            <a:spLocks noGrp="1"/>
          </p:cNvSpPr>
          <p:nvPr>
            <p:ph idx="1"/>
          </p:nvPr>
        </p:nvSpPr>
        <p:spPr/>
        <p:txBody>
          <a:bodyPr/>
          <a:lstStyle/>
          <a:p>
            <a:r>
              <a:rPr lang="en-US" sz="1600" b="1" dirty="0">
                <a:latin typeface="Times New Roman" panose="02020603050405020304" pitchFamily="18" charset="0"/>
                <a:cs typeface="Times New Roman" panose="02020603050405020304" pitchFamily="18" charset="0"/>
              </a:rPr>
              <a:t>Subclasses of IgG</a:t>
            </a:r>
          </a:p>
          <a:p>
            <a:pPr>
              <a:lnSpc>
                <a:spcPct val="150000"/>
              </a:lnSpc>
            </a:pPr>
            <a:r>
              <a:rPr lang="en-US" sz="1600" dirty="0">
                <a:latin typeface="Times New Roman" panose="02020603050405020304" pitchFamily="18" charset="0"/>
                <a:cs typeface="Times New Roman" panose="02020603050405020304" pitchFamily="18" charset="0"/>
              </a:rPr>
              <a:t>Human IgG is further divided into four subclasses (IgG1, IgG2, IgG3, and IgG4) based on slight differences in the heavy chain structure:</a:t>
            </a:r>
          </a:p>
          <a:p>
            <a:endParaRPr lang="en-US" sz="16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IgG1</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IgG2</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IgG3</a:t>
            </a:r>
          </a:p>
          <a:p>
            <a:pPr marL="514350" indent="-514350">
              <a:buFont typeface="+mj-lt"/>
              <a:buAutoNum type="arabicPeriod"/>
            </a:pPr>
            <a:r>
              <a:rPr lang="en-US" sz="1600" dirty="0">
                <a:latin typeface="Times New Roman" panose="02020603050405020304" pitchFamily="18" charset="0"/>
                <a:cs typeface="Times New Roman" panose="02020603050405020304" pitchFamily="18" charset="0"/>
              </a:rPr>
              <a:t>IgG4</a:t>
            </a:r>
          </a:p>
        </p:txBody>
      </p:sp>
    </p:spTree>
    <p:extLst>
      <p:ext uri="{BB962C8B-B14F-4D97-AF65-F5344CB8AC3E}">
        <p14:creationId xmlns:p14="http://schemas.microsoft.com/office/powerpoint/2010/main" val="249019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28F6-93AC-9BE2-E601-3F4D74EC47D5}"/>
              </a:ext>
            </a:extLst>
          </p:cNvPr>
          <p:cNvSpPr>
            <a:spLocks noGrp="1"/>
          </p:cNvSpPr>
          <p:nvPr>
            <p:ph type="title"/>
          </p:nvPr>
        </p:nvSpPr>
        <p:spPr>
          <a:xfrm>
            <a:off x="838200" y="425095"/>
            <a:ext cx="9404723" cy="1400530"/>
          </a:xfrm>
        </p:spPr>
        <p:txBody>
          <a:bodyPr/>
          <a:lstStyle/>
          <a:p>
            <a:r>
              <a:rPr lang="en-US" sz="4400" dirty="0">
                <a:solidFill>
                  <a:schemeClr val="accent2"/>
                </a:solidFill>
                <a:latin typeface="Times New Roman" panose="02020603050405020304" pitchFamily="18" charset="0"/>
                <a:cs typeface="Times New Roman" panose="02020603050405020304" pitchFamily="18" charset="0"/>
              </a:rPr>
              <a:t>Immunoglobulin A </a:t>
            </a:r>
            <a:endParaRPr lang="en-US" sz="4400" dirty="0">
              <a:solidFill>
                <a:schemeClr val="accent2"/>
              </a:solidFill>
            </a:endParaRPr>
          </a:p>
        </p:txBody>
      </p:sp>
      <p:sp>
        <p:nvSpPr>
          <p:cNvPr id="3" name="Content Placeholder 2">
            <a:extLst>
              <a:ext uri="{FF2B5EF4-FFF2-40B4-BE49-F238E27FC236}">
                <a16:creationId xmlns:a16="http://schemas.microsoft.com/office/drawing/2014/main" id="{93A1355D-B96C-08CD-C254-152A6236C6B4}"/>
              </a:ext>
            </a:extLst>
          </p:cNvPr>
          <p:cNvSpPr>
            <a:spLocks noGrp="1"/>
          </p:cNvSpPr>
          <p:nvPr>
            <p:ph idx="1"/>
          </p:nvPr>
        </p:nvSpPr>
        <p:spPr>
          <a:xfrm>
            <a:off x="838200" y="1825625"/>
            <a:ext cx="7093945" cy="4351338"/>
          </a:xfrm>
        </p:spPr>
        <p:txBody>
          <a:bodyPr>
            <a:normAutofit lnSpcReduction="10000"/>
          </a:bodyPr>
          <a:lstStyle/>
          <a:p>
            <a:pPr>
              <a:lnSpc>
                <a:spcPct val="150000"/>
              </a:lnSpc>
            </a:pPr>
            <a:r>
              <a:rPr lang="en-US" sz="1600" dirty="0">
                <a:latin typeface="Times New Roman" panose="02020603050405020304" pitchFamily="18" charset="0"/>
                <a:cs typeface="Times New Roman" panose="02020603050405020304" pitchFamily="18" charset="0"/>
              </a:rPr>
              <a:t>Immunoglobulin A is the second most abundant class of immunoglobulin constitute about 10% to 13% of all serum immunoglobulins. The normal serum level is 0.6 to 4.2 mg per </a:t>
            </a:r>
            <a:r>
              <a:rPr lang="en-US" sz="1600" dirty="0" err="1">
                <a:latin typeface="Times New Roman" panose="02020603050405020304" pitchFamily="18" charset="0"/>
                <a:cs typeface="Times New Roman" panose="02020603050405020304" pitchFamily="18" charset="0"/>
              </a:rPr>
              <a:t>mL.</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 It has a half-life of 6 to 8 days. IgA is found in two forms in the body—in serum, where it occurs principally as monomer (160 </a:t>
            </a:r>
            <a:r>
              <a:rPr lang="en-US" sz="1600" dirty="0" err="1">
                <a:latin typeface="Times New Roman" panose="02020603050405020304" pitchFamily="18" charset="0"/>
                <a:cs typeface="Times New Roman" panose="02020603050405020304" pitchFamily="18" charset="0"/>
              </a:rPr>
              <a:t>kDa</a:t>
            </a:r>
            <a:r>
              <a:rPr lang="en-US" sz="1600" dirty="0">
                <a:latin typeface="Times New Roman" panose="02020603050405020304" pitchFamily="18" charset="0"/>
                <a:cs typeface="Times New Roman" panose="02020603050405020304" pitchFamily="18" charset="0"/>
              </a:rPr>
              <a:t>, 7S) and on secretory surfaces, where it exists as a dimeric molecule (385 </a:t>
            </a:r>
            <a:r>
              <a:rPr lang="en-US" sz="1600" dirty="0" err="1">
                <a:latin typeface="Times New Roman" panose="02020603050405020304" pitchFamily="18" charset="0"/>
                <a:cs typeface="Times New Roman" panose="02020603050405020304" pitchFamily="18" charset="0"/>
              </a:rPr>
              <a:t>kDa</a:t>
            </a:r>
            <a:r>
              <a:rPr lang="en-US" sz="1600" dirty="0">
                <a:latin typeface="Times New Roman" panose="02020603050405020304" pitchFamily="18" charset="0"/>
                <a:cs typeface="Times New Roman" panose="02020603050405020304" pitchFamily="18" charset="0"/>
              </a:rPr>
              <a:t>, 11S).</a:t>
            </a:r>
          </a:p>
          <a:p>
            <a:pPr>
              <a:lnSpc>
                <a:spcPct val="150000"/>
              </a:lnSpc>
            </a:pPr>
            <a:r>
              <a:rPr lang="en-US" sz="1600" dirty="0">
                <a:latin typeface="Times New Roman" panose="02020603050405020304" pitchFamily="18" charset="0"/>
                <a:cs typeface="Times New Roman" panose="02020603050405020304" pitchFamily="18" charset="0"/>
              </a:rPr>
              <a:t> The dimeric form is known as secretory IgA (sIgA) and is found in association of J chain and with secretory component; the latter is involved in the transport of IgA to the secretory surfaces. </a:t>
            </a:r>
          </a:p>
          <a:p>
            <a:pPr>
              <a:lnSpc>
                <a:spcPct val="160000"/>
              </a:lnSpc>
            </a:pPr>
            <a:r>
              <a:rPr lang="en-US" sz="1600" dirty="0">
                <a:latin typeface="Times New Roman" panose="02020603050405020304" pitchFamily="18" charset="0"/>
                <a:cs typeface="Times New Roman" panose="02020603050405020304" pitchFamily="18" charset="0"/>
              </a:rPr>
              <a:t>Furthermore, selective IgA deficiency appears to be a significant risk factor for recurrent chest infections, particularly in asthmatic patients.</a:t>
            </a:r>
            <a:endParaRPr lang="en-US" sz="105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34657DE-9398-0A68-D893-5C9E00B28B88}"/>
              </a:ext>
            </a:extLst>
          </p:cNvPr>
          <p:cNvPicPr>
            <a:picLocks noChangeAspect="1"/>
          </p:cNvPicPr>
          <p:nvPr/>
        </p:nvPicPr>
        <p:blipFill>
          <a:blip r:embed="rId2"/>
          <a:stretch>
            <a:fillRect/>
          </a:stretch>
        </p:blipFill>
        <p:spPr>
          <a:xfrm>
            <a:off x="7764826" y="1825625"/>
            <a:ext cx="4507964" cy="4961530"/>
          </a:xfrm>
          <a:prstGeom prst="rect">
            <a:avLst/>
          </a:prstGeom>
        </p:spPr>
      </p:pic>
    </p:spTree>
    <p:extLst>
      <p:ext uri="{BB962C8B-B14F-4D97-AF65-F5344CB8AC3E}">
        <p14:creationId xmlns:p14="http://schemas.microsoft.com/office/powerpoint/2010/main" val="1974143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116</TotalTime>
  <Words>1731</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Times New Roman</vt:lpstr>
      <vt:lpstr>Wingdings 3</vt:lpstr>
      <vt:lpstr>Ion</vt:lpstr>
      <vt:lpstr>PowerPoint Presentation</vt:lpstr>
      <vt:lpstr>INTRODUCTION</vt:lpstr>
      <vt:lpstr>Conti…..</vt:lpstr>
      <vt:lpstr>Definition of Immunoglobulin</vt:lpstr>
      <vt:lpstr>Structure of Immunoglobulin</vt:lpstr>
      <vt:lpstr>Classification of Immunoglobulins</vt:lpstr>
      <vt:lpstr>Immunoglobulin G</vt:lpstr>
      <vt:lpstr>Conti…..</vt:lpstr>
      <vt:lpstr>Immunoglobulin A </vt:lpstr>
      <vt:lpstr>Conti…..</vt:lpstr>
      <vt:lpstr>Immunoglobulin M</vt:lpstr>
      <vt:lpstr>Conti…..</vt:lpstr>
      <vt:lpstr>Immunoglobulin D</vt:lpstr>
      <vt:lpstr>Immunoglobulin E  </vt:lpstr>
      <vt:lpstr>Conti…..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Sunil Kumar</dc:creator>
  <cp:lastModifiedBy>HP</cp:lastModifiedBy>
  <cp:revision>3</cp:revision>
  <dcterms:created xsi:type="dcterms:W3CDTF">2026-03-17T10:13:15Z</dcterms:created>
  <dcterms:modified xsi:type="dcterms:W3CDTF">2026-03-18T06:08:18Z</dcterms:modified>
</cp:coreProperties>
</file>