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3" d="100"/>
          <a:sy n="53" d="100"/>
        </p:scale>
        <p:origin x="703" y="2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0939856809879219E-2"/>
          <c:y val="6.4633863696746827E-2"/>
          <c:w val="0.85188552266587114"/>
          <c:h val="0.82680529337025233"/>
        </c:manualLayout>
      </c:layout>
      <c:scatterChart>
        <c:scatterStyle val="smooth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Y-Values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Sheet1!$A$2:$A$6</c:f>
              <c:numCache>
                <c:formatCode>General</c:formatCode>
                <c:ptCount val="5"/>
                <c:pt idx="0">
                  <c:v>3</c:v>
                </c:pt>
                <c:pt idx="1">
                  <c:v>6</c:v>
                </c:pt>
                <c:pt idx="2">
                  <c:v>9</c:v>
                </c:pt>
                <c:pt idx="3">
                  <c:v>15</c:v>
                </c:pt>
                <c:pt idx="4">
                  <c:v>18</c:v>
                </c:pt>
              </c:numCache>
            </c:numRef>
          </c:xVal>
          <c:yVal>
            <c:numRef>
              <c:f>Sheet1!$B$2:$B$6</c:f>
              <c:numCache>
                <c:formatCode>General</c:formatCode>
                <c:ptCount val="5"/>
                <c:pt idx="0">
                  <c:v>25</c:v>
                </c:pt>
                <c:pt idx="1">
                  <c:v>15</c:v>
                </c:pt>
                <c:pt idx="2">
                  <c:v>8</c:v>
                </c:pt>
                <c:pt idx="3">
                  <c:v>4</c:v>
                </c:pt>
                <c:pt idx="4">
                  <c:v>2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89A1-4B0C-AC9C-25B585F3BA3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9084063"/>
        <c:axId val="79091551"/>
      </c:scatterChart>
      <c:valAx>
        <c:axId val="79084063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9091551"/>
        <c:crosses val="autoZero"/>
        <c:crossBetween val="midCat"/>
      </c:valAx>
      <c:valAx>
        <c:axId val="7909155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9084063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7811327013545446E-2"/>
          <c:y val="3.4186364956230661E-2"/>
          <c:w val="0.87675260584816894"/>
          <c:h val="0.80807156975604433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Y-Values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Sheet1!$A$2:$A$7</c:f>
              <c:numCache>
                <c:formatCode>General</c:formatCode>
                <c:ptCount val="6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</c:numCache>
            </c:numRef>
          </c:xVal>
          <c:yVal>
            <c:numRef>
              <c:f>Sheet1!$B$2:$B$7</c:f>
              <c:numCache>
                <c:formatCode>General</c:formatCode>
                <c:ptCount val="6"/>
                <c:pt idx="0">
                  <c:v>10</c:v>
                </c:pt>
                <c:pt idx="1">
                  <c:v>8</c:v>
                </c:pt>
                <c:pt idx="2">
                  <c:v>6</c:v>
                </c:pt>
                <c:pt idx="3">
                  <c:v>4</c:v>
                </c:pt>
                <c:pt idx="4">
                  <c:v>2</c:v>
                </c:pt>
                <c:pt idx="5">
                  <c:v>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032D-4A5B-9F6E-91CB41AFC5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42007631"/>
        <c:axId val="342011375"/>
      </c:scatterChart>
      <c:valAx>
        <c:axId val="342007631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="1" dirty="0"/>
                  <a:t>Cream</a:t>
                </a:r>
                <a:r>
                  <a:rPr lang="en-US" b="1" baseline="0" dirty="0"/>
                  <a:t> Biscuit</a:t>
                </a:r>
                <a:endParaRPr lang="en-IN" b="1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2011375"/>
        <c:crosses val="autoZero"/>
        <c:crossBetween val="midCat"/>
      </c:valAx>
      <c:valAx>
        <c:axId val="34201137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="1" dirty="0"/>
                  <a:t>Plain</a:t>
                </a:r>
                <a:r>
                  <a:rPr lang="en-US" b="1" baseline="0" dirty="0"/>
                  <a:t> Biscuit</a:t>
                </a:r>
                <a:endParaRPr lang="en-IN" b="1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2007631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DF67EF-7B8C-4612-A102-A621570D6B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1B92519-B25C-40E3-A6FD-70D4BF4167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D30A37-837A-4699-A2B2-7F919846D6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81358-5020-498C-A292-1D3CCB4036AB}" type="datetimeFigureOut">
              <a:rPr lang="en-IN" smtClean="0"/>
              <a:t>02-12-2021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5056C7-55A3-40C4-B14A-C61EEA5A30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CE4792-AEAC-4859-9B99-9D09183FBA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FD125-0501-4DDB-85C7-030B26D981A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25208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296722-CC72-4896-9E28-EA937355F5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0F3674-5878-42FD-98D8-1D12BA2680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89E7EF-257D-47B8-876E-B38DA402B8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81358-5020-498C-A292-1D3CCB4036AB}" type="datetimeFigureOut">
              <a:rPr lang="en-IN" smtClean="0"/>
              <a:t>02-12-2021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0E746B-2A18-4431-A6C6-21BAC97606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5D2F31-829C-419A-B5F8-5A6F0F5AA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FD125-0501-4DDB-85C7-030B26D981A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49806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5E3E5D2-986C-48E0-994A-3002B2FAF9E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A420D1-59DB-41AA-BCD6-13E935F769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D0A15D-C8CD-4BDB-85E4-9798639414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81358-5020-498C-A292-1D3CCB4036AB}" type="datetimeFigureOut">
              <a:rPr lang="en-IN" smtClean="0"/>
              <a:t>02-12-2021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7F6D21-8610-4241-ACA8-125C944EE5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1B9867-756E-4F7F-ABB3-AF0C961335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FD125-0501-4DDB-85C7-030B26D981A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07626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81358-5020-498C-A292-1D3CCB4036AB}" type="datetimeFigureOut">
              <a:rPr lang="en-IN" smtClean="0"/>
              <a:t>02-12-2021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B44FD125-0501-4DDB-85C7-030B26D981A7}" type="slidenum">
              <a:rPr lang="en-IN" smtClean="0"/>
              <a:t>‹#›</a:t>
            </a:fld>
            <a:endParaRPr lang="en-IN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2582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81358-5020-498C-A292-1D3CCB4036AB}" type="datetimeFigureOut">
              <a:rPr lang="en-IN" smtClean="0"/>
              <a:t>02-12-2021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FD125-0501-4DDB-85C7-030B26D981A7}" type="slidenum">
              <a:rPr lang="en-IN" smtClean="0"/>
              <a:t>‹#›</a:t>
            </a:fld>
            <a:endParaRPr lang="en-IN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75389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81358-5020-498C-A292-1D3CCB4036AB}" type="datetimeFigureOut">
              <a:rPr lang="en-IN" smtClean="0"/>
              <a:t>02-12-2021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FD125-0501-4DDB-85C7-030B26D981A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22929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81358-5020-498C-A292-1D3CCB4036AB}" type="datetimeFigureOut">
              <a:rPr lang="en-IN" smtClean="0"/>
              <a:t>02-12-2021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FD125-0501-4DDB-85C7-030B26D981A7}" type="slidenum">
              <a:rPr lang="en-IN" smtClean="0"/>
              <a:t>‹#›</a:t>
            </a:fld>
            <a:endParaRPr lang="en-IN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0552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81358-5020-498C-A292-1D3CCB4036AB}" type="datetimeFigureOut">
              <a:rPr lang="en-IN" smtClean="0"/>
              <a:t>02-12-2021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FD125-0501-4DDB-85C7-030B26D981A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430734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81358-5020-498C-A292-1D3CCB4036AB}" type="datetimeFigureOut">
              <a:rPr lang="en-IN" smtClean="0"/>
              <a:t>02-12-2021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FD125-0501-4DDB-85C7-030B26D981A7}" type="slidenum">
              <a:rPr lang="en-IN" smtClean="0"/>
              <a:t>‹#›</a:t>
            </a:fld>
            <a:endParaRPr lang="en-IN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11973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81358-5020-498C-A292-1D3CCB4036AB}" type="datetimeFigureOut">
              <a:rPr lang="en-IN" smtClean="0"/>
              <a:t>02-12-2021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FD125-0501-4DDB-85C7-030B26D981A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87981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81358-5020-498C-A292-1D3CCB4036AB}" type="datetimeFigureOut">
              <a:rPr lang="en-IN" smtClean="0"/>
              <a:t>02-12-2021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FD125-0501-4DDB-85C7-030B26D981A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48772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A5B1BF-E605-495E-B4EC-C20AD3F097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3EA290-E601-424D-B4AD-A5ECDC8950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A43298-784D-41EF-9E71-48C1B594C5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81358-5020-498C-A292-1D3CCB4036AB}" type="datetimeFigureOut">
              <a:rPr lang="en-IN" smtClean="0"/>
              <a:t>02-12-2021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3A15BD-BFA3-44CD-839F-A85DE19B2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A2C151-B2A7-4A4F-9187-7E8B0C9C91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FD125-0501-4DDB-85C7-030B26D981A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7313905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81358-5020-498C-A292-1D3CCB4036AB}" type="datetimeFigureOut">
              <a:rPr lang="en-IN" smtClean="0"/>
              <a:t>02-12-2021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FD125-0501-4DDB-85C7-030B26D981A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4941641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81358-5020-498C-A292-1D3CCB4036AB}" type="datetimeFigureOut">
              <a:rPr lang="en-IN" smtClean="0"/>
              <a:t>02-12-2021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FD125-0501-4DDB-85C7-030B26D981A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686936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81358-5020-498C-A292-1D3CCB4036AB}" type="datetimeFigureOut">
              <a:rPr lang="en-IN" smtClean="0"/>
              <a:t>02-12-2021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FD125-0501-4DDB-85C7-030B26D981A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10893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216D5B-834A-4E65-B5B8-FEF0BCAE95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62AA25-43DE-4938-AF09-3E632A5A6C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160773-E3ED-4ECC-97B4-856E7F2BCE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81358-5020-498C-A292-1D3CCB4036AB}" type="datetimeFigureOut">
              <a:rPr lang="en-IN" smtClean="0"/>
              <a:t>02-12-2021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95C320-D325-4788-AC75-C23E3CA268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F2CBEF-F819-4BFB-B597-3A96B97048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FD125-0501-4DDB-85C7-030B26D981A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60896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3D854D-E3FD-4CAF-B8CA-B63BC8124E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D02191-F8F1-4AE9-A215-16D7291B9E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0B5B82-77A3-4BD3-8232-2D514EE448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1A7695-1B7E-4CAA-8DCC-0A6EEB6CA8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81358-5020-498C-A292-1D3CCB4036AB}" type="datetimeFigureOut">
              <a:rPr lang="en-IN" smtClean="0"/>
              <a:t>02-12-2021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F7C4EF-01FC-400E-A3CE-E47158B10D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D700DD-5AE4-4698-B031-C1C8334592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FD125-0501-4DDB-85C7-030B26D981A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8005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FEBB5A-A1A2-49C6-BBAD-F65CFD3555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46FDD3-D78B-4C7B-A098-30AB8F4BE1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D5C87D-9179-45E9-97C9-DA2D2EEEC8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DB40B62-2FD6-4F4D-BDFF-9A44149568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0DF8542-5047-4131-882E-1C2ED3E3D9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AE2CAD9-C8F3-4B48-A969-182D4CE2CA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81358-5020-498C-A292-1D3CCB4036AB}" type="datetimeFigureOut">
              <a:rPr lang="en-IN" smtClean="0"/>
              <a:t>02-12-2021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5A0A52D-EC7C-4A63-B2D0-00116E7CB3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442F03A-29B8-4BF9-A860-5A010E006B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FD125-0501-4DDB-85C7-030B26D981A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79106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FD7558-84A8-4E42-A28B-82EE934279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EDFBCBC-776D-4BED-9D51-4A48F78DB6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81358-5020-498C-A292-1D3CCB4036AB}" type="datetimeFigureOut">
              <a:rPr lang="en-IN" smtClean="0"/>
              <a:t>02-12-2021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D7C92BE-236B-45FC-8936-002DEA3A92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AEAEF1-7152-47B0-A772-F8EF6AE129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FD125-0501-4DDB-85C7-030B26D981A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83711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9E42BB4-5FCF-43DF-8E56-E22E092070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81358-5020-498C-A292-1D3CCB4036AB}" type="datetimeFigureOut">
              <a:rPr lang="en-IN" smtClean="0"/>
              <a:t>02-12-2021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8CFDD0D-E9BF-4E5D-A38D-B8AB9EEAD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F9C2D8-AAF1-4BCC-AB18-80C906F95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FD125-0501-4DDB-85C7-030B26D981A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03337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20F51C-0292-4923-B6A1-E2C4661E27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159785-83A9-4CA3-B183-3CAECF0EA1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0DB7FA-C7D9-425C-A530-F008A39735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E54334-344E-4977-AEB2-61A47042E3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81358-5020-498C-A292-1D3CCB4036AB}" type="datetimeFigureOut">
              <a:rPr lang="en-IN" smtClean="0"/>
              <a:t>02-12-2021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2B7FFC-E9D8-433B-8A8F-DEE5A90653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448658-DC24-4D59-B815-F8C2258D92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FD125-0501-4DDB-85C7-030B26D981A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90463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AB7239-8BB9-43D3-995B-569E3ECEE3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1CA44EC-8AC7-4DC2-B2C1-AC2429A3BA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F46C1C-5F4C-43A2-92A5-032CD84512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3A1A15-6712-45CB-818B-A952C1A0DE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81358-5020-498C-A292-1D3CCB4036AB}" type="datetimeFigureOut">
              <a:rPr lang="en-IN" smtClean="0"/>
              <a:t>02-12-2021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95F6D8-3E8C-4C24-8A47-38EFD94EC5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2B49EF-889A-434F-8A27-EC203EDAA2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FD125-0501-4DDB-85C7-030B26D981A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83193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C8E79DB-D795-438A-8AA5-3EC8F948A0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AD24F5-07AE-4669-AD30-B9C4DEDEF1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E8BD1F-0687-46DA-BB39-1B409B93D7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E81358-5020-498C-A292-1D3CCB4036AB}" type="datetimeFigureOut">
              <a:rPr lang="en-IN" smtClean="0"/>
              <a:t>02-12-2021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FDDD95-901A-4DE5-B6D7-57F449280F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D9BD35-4212-4D31-ABFE-141B45DAAB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4FD125-0501-4DDB-85C7-030B26D981A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99605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22E81358-5020-498C-A292-1D3CCB4036AB}" type="datetimeFigureOut">
              <a:rPr lang="en-IN" smtClean="0"/>
              <a:t>02-12-2021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4FD125-0501-4DDB-85C7-030B26D981A7}" type="slidenum">
              <a:rPr lang="en-IN" smtClean="0"/>
              <a:t>‹#›</a:t>
            </a:fld>
            <a:endParaRPr lang="en-IN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6300395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BBB2CF-95B4-4CE2-BA86-F86370BB0E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31650" y="506254"/>
            <a:ext cx="7288368" cy="328491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Indifference Curve, </a:t>
            </a:r>
            <a:br>
              <a:rPr lang="en-US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Budget Line</a:t>
            </a:r>
            <a:br>
              <a:rPr lang="en-US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br>
              <a:rPr lang="en-US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Consumer Equilibrium</a:t>
            </a:r>
            <a:br>
              <a:rPr lang="en-US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IN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7FB293-D543-4F31-8144-D99EFC74B5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85516" y="3041152"/>
            <a:ext cx="7411211" cy="3061697"/>
          </a:xfrm>
        </p:spPr>
        <p:txBody>
          <a:bodyPr>
            <a:noAutofit/>
          </a:bodyPr>
          <a:lstStyle/>
          <a:p>
            <a:pPr algn="l"/>
            <a:r>
              <a:rPr lang="en-US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 Pooja Singh</a:t>
            </a:r>
            <a:br>
              <a:rPr lang="en-US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Assistant Professor,</a:t>
            </a:r>
            <a:br>
              <a:rPr lang="en-US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Economics, </a:t>
            </a:r>
            <a:br>
              <a:rPr lang="en-US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School of Arts ,Humanities And Social Sciences, </a:t>
            </a:r>
            <a:br>
              <a:rPr lang="en-IN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2400" i="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Chhatrapati </a:t>
            </a:r>
            <a:r>
              <a:rPr lang="en-IN" sz="2400" i="0" dirty="0" err="1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Shahu</a:t>
            </a:r>
            <a:r>
              <a:rPr lang="en-IN" sz="2400" i="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Ji Maharaj University, Kanpur </a:t>
            </a:r>
            <a:endParaRPr lang="en-IN" sz="2400" dirty="0"/>
          </a:p>
        </p:txBody>
      </p:sp>
      <p:pic>
        <p:nvPicPr>
          <p:cNvPr id="4" name="Picture 2" descr="Economics | Kamaraj College">
            <a:extLst>
              <a:ext uri="{FF2B5EF4-FFF2-40B4-BE49-F238E27FC236}">
                <a16:creationId xmlns:a16="http://schemas.microsoft.com/office/drawing/2014/main" id="{82C1860D-AD2E-41E2-9F88-84AC2F3D3D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67844" y="0"/>
            <a:ext cx="322607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72893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118375-3112-4284-8E43-B2F7B021A8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4417" y="662903"/>
            <a:ext cx="4337482" cy="575908"/>
          </a:xfrm>
        </p:spPr>
        <p:txBody>
          <a:bodyPr>
            <a:normAutofit/>
          </a:bodyPr>
          <a:lstStyle/>
          <a:p>
            <a:r>
              <a:rPr lang="en-US" sz="32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Indifference Curve</a:t>
            </a:r>
            <a:endParaRPr lang="en-IN" sz="3200" b="1" u="sng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7304DFC9-85F2-43AC-B16F-A4EE7B0E062B}"/>
              </a:ext>
            </a:extLst>
          </p:cNvPr>
          <p:cNvSpPr/>
          <p:nvPr/>
        </p:nvSpPr>
        <p:spPr>
          <a:xfrm>
            <a:off x="994299" y="1798838"/>
            <a:ext cx="5397623" cy="710214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Based on Ordinal Approach</a:t>
            </a:r>
            <a:endParaRPr lang="en-IN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16A377E3-0B16-4A2E-9AF6-3282C627B1F2}"/>
              </a:ext>
            </a:extLst>
          </p:cNvPr>
          <p:cNvSpPr/>
          <p:nvPr/>
        </p:nvSpPr>
        <p:spPr>
          <a:xfrm>
            <a:off x="1074198" y="3073893"/>
            <a:ext cx="5397623" cy="71021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Explains behaviour of consumer in terms of his preferences.</a:t>
            </a:r>
            <a:endParaRPr lang="en-IN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AA1D660-DA54-4436-BEE9-4B4912B5D8CC}"/>
              </a:ext>
            </a:extLst>
          </p:cNvPr>
          <p:cNvSpPr txBox="1"/>
          <p:nvPr/>
        </p:nvSpPr>
        <p:spPr>
          <a:xfrm>
            <a:off x="142043" y="4418860"/>
            <a:ext cx="1179842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Indifference curve may be defined as locus of points, each representing a different combination of two substitute goods, which yield the same utility or level of satisfaction to the consumer.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E1CDEBC-8B33-4144-AC2C-ABD55F44A7F9}"/>
              </a:ext>
            </a:extLst>
          </p:cNvPr>
          <p:cNvSpPr txBox="1"/>
          <p:nvPr/>
        </p:nvSpPr>
        <p:spPr>
          <a:xfrm>
            <a:off x="-1" y="-36569"/>
            <a:ext cx="12191999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Indifference Curve And Budget Line</a:t>
            </a:r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4BF09560-8106-40EF-A883-AAA32ED6EB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455700"/>
            <a:ext cx="12191999" cy="420055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algn="l"/>
            <a:r>
              <a:rPr lang="en-US" sz="13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 Pooja Singh, Assistant Professor, Department of Economics, </a:t>
            </a:r>
            <a:r>
              <a:rPr lang="en-IN" sz="13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School of Arts, Humanities And Social Science, </a:t>
            </a:r>
            <a:r>
              <a:rPr lang="en-IN" sz="1300" b="1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Chhatrapati </a:t>
            </a:r>
            <a:r>
              <a:rPr lang="en-IN" sz="1300" b="1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Shahu</a:t>
            </a:r>
            <a:r>
              <a:rPr lang="en-IN" sz="1300" b="1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Ji Maharaj University, Kanpur </a:t>
            </a:r>
            <a:endParaRPr lang="en-IN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59523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4D170F44-3E48-492D-A2B4-6336CE7FF7C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1915521"/>
              </p:ext>
            </p:extLst>
          </p:nvPr>
        </p:nvGraphicFramePr>
        <p:xfrm>
          <a:off x="5722706" y="678267"/>
          <a:ext cx="6387101" cy="25272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3749">
                  <a:extLst>
                    <a:ext uri="{9D8B030D-6E8A-4147-A177-3AD203B41FA5}">
                      <a16:colId xmlns:a16="http://schemas.microsoft.com/office/drawing/2014/main" val="748991986"/>
                    </a:ext>
                  </a:extLst>
                </a:gridCol>
                <a:gridCol w="1333205">
                  <a:extLst>
                    <a:ext uri="{9D8B030D-6E8A-4147-A177-3AD203B41FA5}">
                      <a16:colId xmlns:a16="http://schemas.microsoft.com/office/drawing/2014/main" val="3718337333"/>
                    </a:ext>
                  </a:extLst>
                </a:gridCol>
                <a:gridCol w="1340558">
                  <a:extLst>
                    <a:ext uri="{9D8B030D-6E8A-4147-A177-3AD203B41FA5}">
                      <a16:colId xmlns:a16="http://schemas.microsoft.com/office/drawing/2014/main" val="1053114000"/>
                    </a:ext>
                  </a:extLst>
                </a:gridCol>
                <a:gridCol w="2029589">
                  <a:extLst>
                    <a:ext uri="{9D8B030D-6E8A-4147-A177-3AD203B41FA5}">
                      <a16:colId xmlns:a16="http://schemas.microsoft.com/office/drawing/2014/main" val="2869349059"/>
                    </a:ext>
                  </a:extLst>
                </a:gridCol>
              </a:tblGrid>
              <a:tr h="464355">
                <a:tc>
                  <a:txBody>
                    <a:bodyPr/>
                    <a:lstStyle/>
                    <a:p>
                      <a:r>
                        <a:rPr lang="en-US" dirty="0"/>
                        <a:t>Combination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Units of Y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Units of X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Total Utility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2139407"/>
                  </a:ext>
                </a:extLst>
              </a:tr>
              <a:tr h="412583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25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7179692"/>
                  </a:ext>
                </a:extLst>
              </a:tr>
              <a:tr h="412583"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15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2927073"/>
                  </a:ext>
                </a:extLst>
              </a:tr>
              <a:tr h="412583"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0668751"/>
                  </a:ext>
                </a:extLst>
              </a:tr>
              <a:tr h="412583"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3285028"/>
                  </a:ext>
                </a:extLst>
              </a:tr>
              <a:tr h="412583">
                <a:tc>
                  <a:txBody>
                    <a:bodyPr/>
                    <a:lstStyle/>
                    <a:p>
                      <a:r>
                        <a:rPr lang="en-US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15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163374"/>
                  </a:ext>
                </a:extLst>
              </a:tr>
            </a:tbl>
          </a:graphicData>
        </a:graphic>
      </p:graphicFrame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F773C7FE-06F2-4B28-AB71-9A26EA3C0FF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43424292"/>
              </p:ext>
            </p:extLst>
          </p:nvPr>
        </p:nvGraphicFramePr>
        <p:xfrm>
          <a:off x="935115" y="3038092"/>
          <a:ext cx="3942865" cy="2699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Arrow: Right 11">
            <a:extLst>
              <a:ext uri="{FF2B5EF4-FFF2-40B4-BE49-F238E27FC236}">
                <a16:creationId xmlns:a16="http://schemas.microsoft.com/office/drawing/2014/main" id="{A6C3FC74-45FE-4964-BEB2-466F86E099C6}"/>
              </a:ext>
            </a:extLst>
          </p:cNvPr>
          <p:cNvSpPr/>
          <p:nvPr/>
        </p:nvSpPr>
        <p:spPr>
          <a:xfrm>
            <a:off x="5074043" y="4421077"/>
            <a:ext cx="1731146" cy="514905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C6F8EB63-365D-45AB-BEFF-53E42926104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0921" y="3205537"/>
            <a:ext cx="3352799" cy="2890940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DAE25740-4BE9-46D7-9DFC-F3B7DDD69BBC}"/>
              </a:ext>
            </a:extLst>
          </p:cNvPr>
          <p:cNvSpPr txBox="1"/>
          <p:nvPr/>
        </p:nvSpPr>
        <p:spPr>
          <a:xfrm>
            <a:off x="-1" y="-36569"/>
            <a:ext cx="12191999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Indifference Curve And Budget Line</a:t>
            </a:r>
          </a:p>
        </p:txBody>
      </p:sp>
      <p:sp>
        <p:nvSpPr>
          <p:cNvPr id="17" name="Footer Placeholder 2">
            <a:extLst>
              <a:ext uri="{FF2B5EF4-FFF2-40B4-BE49-F238E27FC236}">
                <a16:creationId xmlns:a16="http://schemas.microsoft.com/office/drawing/2014/main" id="{D15007E0-F0F3-4E4A-9690-04E50B1F4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455700"/>
            <a:ext cx="12191999" cy="420055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algn="l"/>
            <a:r>
              <a:rPr lang="en-US" sz="13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 Pooja Singh, Assistant Professor, Department of Economics, </a:t>
            </a:r>
            <a:r>
              <a:rPr lang="en-IN" sz="13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School of Arts, Humanities And Social Science, </a:t>
            </a:r>
            <a:r>
              <a:rPr lang="en-IN" sz="1300" b="1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Chhatrapati </a:t>
            </a:r>
            <a:r>
              <a:rPr lang="en-IN" sz="1300" b="1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Shahu</a:t>
            </a:r>
            <a:r>
              <a:rPr lang="en-IN" sz="1300" b="1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Ji Maharaj University, Kanpur </a:t>
            </a:r>
            <a:endParaRPr lang="en-IN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0C145CC-5CE8-4ACD-90F5-27EDA4881D60}"/>
              </a:ext>
            </a:extLst>
          </p:cNvPr>
          <p:cNvSpPr txBox="1"/>
          <p:nvPr/>
        </p:nvSpPr>
        <p:spPr>
          <a:xfrm>
            <a:off x="2041865" y="5834867"/>
            <a:ext cx="264554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Indifference Curve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A81E185-EA23-49DC-821F-DEEE04801539}"/>
              </a:ext>
            </a:extLst>
          </p:cNvPr>
          <p:cNvSpPr txBox="1"/>
          <p:nvPr/>
        </p:nvSpPr>
        <p:spPr>
          <a:xfrm>
            <a:off x="8620217" y="5897452"/>
            <a:ext cx="192941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Indifference Map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9BB9559-F2F2-425E-945C-648219006C01}"/>
              </a:ext>
            </a:extLst>
          </p:cNvPr>
          <p:cNvSpPr txBox="1"/>
          <p:nvPr/>
        </p:nvSpPr>
        <p:spPr>
          <a:xfrm>
            <a:off x="82193" y="278157"/>
            <a:ext cx="906180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Indifference curve is derived from indifference schedule</a:t>
            </a:r>
            <a:r>
              <a:rPr lang="en-US" dirty="0"/>
              <a:t>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9042609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67FE95-FD99-4802-8522-DD4BA0843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8908" y="508807"/>
            <a:ext cx="6468122" cy="487130"/>
          </a:xfrm>
        </p:spPr>
        <p:txBody>
          <a:bodyPr>
            <a:normAutofit fontScale="90000"/>
          </a:bodyPr>
          <a:lstStyle/>
          <a:p>
            <a:r>
              <a:rPr lang="en-US" sz="32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Properties Of Indifference Curve </a:t>
            </a:r>
            <a:endParaRPr lang="en-IN" sz="3200" b="1" u="sng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86FF9AAB-32A8-41B6-988B-5444BDD4A069}"/>
              </a:ext>
            </a:extLst>
          </p:cNvPr>
          <p:cNvSpPr/>
          <p:nvPr/>
        </p:nvSpPr>
        <p:spPr>
          <a:xfrm>
            <a:off x="577049" y="1162975"/>
            <a:ext cx="5397623" cy="1083075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Negatively  sloping</a:t>
            </a:r>
            <a:endParaRPr lang="en-IN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0D33AB69-6BB4-4825-9876-EB41A4D77A2E}"/>
              </a:ext>
            </a:extLst>
          </p:cNvPr>
          <p:cNvSpPr/>
          <p:nvPr/>
        </p:nvSpPr>
        <p:spPr>
          <a:xfrm>
            <a:off x="3154532" y="5022553"/>
            <a:ext cx="5397623" cy="1083075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Convex to origin </a:t>
            </a:r>
            <a:endParaRPr lang="en-IN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D97F87C5-BE1E-49D8-A84B-545DDBF20A42}"/>
              </a:ext>
            </a:extLst>
          </p:cNvPr>
          <p:cNvSpPr/>
          <p:nvPr/>
        </p:nvSpPr>
        <p:spPr>
          <a:xfrm>
            <a:off x="1494409" y="2449501"/>
            <a:ext cx="5397623" cy="108307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Neither intersect nor be tangent with one another</a:t>
            </a:r>
            <a:endParaRPr lang="en-IN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0EFEC9EE-D2F8-40FA-8AA5-F376A19CC088}"/>
              </a:ext>
            </a:extLst>
          </p:cNvPr>
          <p:cNvSpPr/>
          <p:nvPr/>
        </p:nvSpPr>
        <p:spPr>
          <a:xfrm>
            <a:off x="2465404" y="3736027"/>
            <a:ext cx="5397623" cy="1083075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Higher the indifference curve represent a higher level of satisfaction.  </a:t>
            </a:r>
            <a:endParaRPr lang="en-IN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A160C4D-A514-49FE-B8C8-96E420A36848}"/>
              </a:ext>
            </a:extLst>
          </p:cNvPr>
          <p:cNvSpPr txBox="1"/>
          <p:nvPr/>
        </p:nvSpPr>
        <p:spPr>
          <a:xfrm>
            <a:off x="-1" y="-36569"/>
            <a:ext cx="12191999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Indifference Curve And Budget Line</a:t>
            </a:r>
          </a:p>
        </p:txBody>
      </p:sp>
      <p:sp>
        <p:nvSpPr>
          <p:cNvPr id="9" name="Footer Placeholder 2">
            <a:extLst>
              <a:ext uri="{FF2B5EF4-FFF2-40B4-BE49-F238E27FC236}">
                <a16:creationId xmlns:a16="http://schemas.microsoft.com/office/drawing/2014/main" id="{FEAC595E-D899-4DAD-9310-C5ADF9498D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455700"/>
            <a:ext cx="12191999" cy="420055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algn="l"/>
            <a:r>
              <a:rPr lang="en-US" sz="13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 Pooja Singh, Assistant Professor, Department of Economics, </a:t>
            </a:r>
            <a:r>
              <a:rPr lang="en-IN" sz="13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School of Arts, Humanities And Social Science, </a:t>
            </a:r>
            <a:r>
              <a:rPr lang="en-IN" sz="1300" b="1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Chhatrapati </a:t>
            </a:r>
            <a:r>
              <a:rPr lang="en-IN" sz="1300" b="1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Shahu</a:t>
            </a:r>
            <a:r>
              <a:rPr lang="en-IN" sz="1300" b="1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Ji Maharaj University, Kanpur </a:t>
            </a:r>
            <a:endParaRPr lang="en-IN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79307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B1FC88-E832-49FB-ABA9-875D0DC53E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28727"/>
            <a:ext cx="2725445" cy="840204"/>
          </a:xfrm>
        </p:spPr>
        <p:txBody>
          <a:bodyPr>
            <a:normAutofit/>
          </a:bodyPr>
          <a:lstStyle/>
          <a:p>
            <a:r>
              <a:rPr lang="en-US" sz="32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Budget Line</a:t>
            </a:r>
            <a:endParaRPr lang="en-IN" sz="3200" b="1" u="sng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BDC334-2254-4D8B-BCC3-A07975CEA7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739739"/>
            <a:ext cx="12082508" cy="5989535"/>
          </a:xfrm>
        </p:spPr>
        <p:txBody>
          <a:bodyPr>
            <a:norm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budget line shows all possible combination of two commodities that could be pursued with a given amount of income.</a:t>
            </a:r>
          </a:p>
          <a:p>
            <a:r>
              <a:rPr lang="en-US" sz="2400" b="1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straight line that slope downwards </a:t>
            </a:r>
          </a:p>
          <a:p>
            <a:r>
              <a:rPr lang="en-US" sz="2400" b="1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budget line, also known as the budget constrain</a:t>
            </a:r>
          </a:p>
          <a:p>
            <a:pPr algn="l"/>
            <a:r>
              <a:rPr lang="en-US" sz="2400" b="1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equation of the budget line equation can be represented as follows</a:t>
            </a:r>
            <a:r>
              <a:rPr lang="en-US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ctr">
              <a:buNone/>
            </a:pPr>
            <a:endParaRPr lang="en-US" sz="1800" b="0" i="0" dirty="0">
              <a:solidFill>
                <a:srgbClr val="333333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1800" b="1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 = Px × </a:t>
            </a:r>
            <a:r>
              <a:rPr lang="en-US" sz="1800" b="1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Qx</a:t>
            </a:r>
            <a:r>
              <a:rPr lang="en-US" sz="1800" b="1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1800" b="1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Py</a:t>
            </a:r>
            <a:r>
              <a:rPr lang="en-US" sz="1800" b="1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× </a:t>
            </a:r>
            <a:r>
              <a:rPr lang="en-US" sz="1800" b="1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Qy</a:t>
            </a:r>
            <a:endParaRPr lang="en-US" sz="1800" b="1" i="0" dirty="0">
              <a:solidFill>
                <a:srgbClr val="333333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1800" b="1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Where,</a:t>
            </a:r>
          </a:p>
          <a:p>
            <a:pPr marL="0" indent="0" algn="l">
              <a:buNone/>
            </a:pPr>
            <a:r>
              <a:rPr lang="en-US" sz="1800" b="1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Px = cost of product X.</a:t>
            </a:r>
          </a:p>
          <a:p>
            <a:pPr marL="0" indent="0" algn="l">
              <a:buNone/>
            </a:pPr>
            <a:r>
              <a:rPr lang="en-US" sz="1800" b="1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</a:t>
            </a:r>
            <a:r>
              <a:rPr lang="en-US" sz="1800" b="1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Qx</a:t>
            </a:r>
            <a:r>
              <a:rPr lang="en-US" sz="1800" b="1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1800" b="1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quantity of product X.</a:t>
            </a:r>
          </a:p>
          <a:p>
            <a:pPr marL="0" indent="0" algn="l">
              <a:buNone/>
            </a:pPr>
            <a:r>
              <a:rPr lang="en-US" sz="1800" b="1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</a:t>
            </a:r>
            <a:r>
              <a:rPr lang="en-US" sz="1800" b="1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Py</a:t>
            </a:r>
            <a:r>
              <a:rPr lang="en-US" sz="1800" b="1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1800" b="1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cost of product Y.</a:t>
            </a:r>
          </a:p>
          <a:p>
            <a:pPr marL="0" indent="0" algn="l">
              <a:buNone/>
            </a:pPr>
            <a:r>
              <a:rPr lang="en-US" sz="1800" b="1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</a:t>
            </a:r>
            <a:r>
              <a:rPr lang="en-US" sz="1800" b="1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Qy</a:t>
            </a:r>
            <a:r>
              <a:rPr lang="en-US" sz="1800" b="1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= quantity of product Y.</a:t>
            </a:r>
          </a:p>
          <a:p>
            <a:pPr marL="0" indent="0" algn="l">
              <a:buNone/>
            </a:pPr>
            <a:r>
              <a:rPr lang="en-US" sz="1800" b="1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M = consumer’s income.</a:t>
            </a:r>
          </a:p>
          <a:p>
            <a:endParaRPr lang="en-IN" sz="1800" dirty="0">
              <a:solidFill>
                <a:srgbClr val="20212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3BBDB78-4D6C-4326-85B8-54FDECBDECE7}"/>
              </a:ext>
            </a:extLst>
          </p:cNvPr>
          <p:cNvSpPr/>
          <p:nvPr/>
        </p:nvSpPr>
        <p:spPr>
          <a:xfrm>
            <a:off x="4650064" y="3194506"/>
            <a:ext cx="2891867" cy="540000"/>
          </a:xfrm>
          <a:prstGeom prst="rect">
            <a:avLst/>
          </a:prstGeom>
          <a:solidFill>
            <a:srgbClr val="000000">
              <a:alpha val="5000"/>
            </a:srgbClr>
          </a:solidFill>
          <a:ln w="180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rgbClr val="00000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3E00672-ADF8-486C-B872-94B34F5D45C1}"/>
              </a:ext>
            </a:extLst>
          </p:cNvPr>
          <p:cNvSpPr txBox="1"/>
          <p:nvPr/>
        </p:nvSpPr>
        <p:spPr>
          <a:xfrm>
            <a:off x="-1" y="-36569"/>
            <a:ext cx="12191999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Indifference Curve And Budget Line</a:t>
            </a:r>
          </a:p>
        </p:txBody>
      </p:sp>
      <p:sp>
        <p:nvSpPr>
          <p:cNvPr id="8" name="Footer Placeholder 2">
            <a:extLst>
              <a:ext uri="{FF2B5EF4-FFF2-40B4-BE49-F238E27FC236}">
                <a16:creationId xmlns:a16="http://schemas.microsoft.com/office/drawing/2014/main" id="{F0FCE283-C8BD-47A9-902F-213A48CD2F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455700"/>
            <a:ext cx="12191999" cy="420055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algn="l"/>
            <a:r>
              <a:rPr lang="en-US" sz="13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 Pooja Singh, Assistant Professor, Department of Economics, </a:t>
            </a:r>
            <a:r>
              <a:rPr lang="en-IN" sz="13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School of Arts, Humanities And Social Science, </a:t>
            </a:r>
            <a:r>
              <a:rPr lang="en-IN" sz="1300" b="1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Chhatrapati </a:t>
            </a:r>
            <a:r>
              <a:rPr lang="en-IN" sz="1300" b="1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Shahu</a:t>
            </a:r>
            <a:r>
              <a:rPr lang="en-IN" sz="1300" b="1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Ji Maharaj University, Kanpur </a:t>
            </a:r>
            <a:endParaRPr lang="en-IN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69417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8EC6007-4735-4D43-9694-C5B19976404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4271684"/>
              </p:ext>
            </p:extLst>
          </p:nvPr>
        </p:nvGraphicFramePr>
        <p:xfrm>
          <a:off x="168676" y="1154097"/>
          <a:ext cx="6010181" cy="3538749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186925">
                  <a:extLst>
                    <a:ext uri="{9D8B030D-6E8A-4147-A177-3AD203B41FA5}">
                      <a16:colId xmlns:a16="http://schemas.microsoft.com/office/drawing/2014/main" val="2382007316"/>
                    </a:ext>
                  </a:extLst>
                </a:gridCol>
                <a:gridCol w="1688426">
                  <a:extLst>
                    <a:ext uri="{9D8B030D-6E8A-4147-A177-3AD203B41FA5}">
                      <a16:colId xmlns:a16="http://schemas.microsoft.com/office/drawing/2014/main" val="996848522"/>
                    </a:ext>
                  </a:extLst>
                </a:gridCol>
                <a:gridCol w="1587332">
                  <a:extLst>
                    <a:ext uri="{9D8B030D-6E8A-4147-A177-3AD203B41FA5}">
                      <a16:colId xmlns:a16="http://schemas.microsoft.com/office/drawing/2014/main" val="2548104914"/>
                    </a:ext>
                  </a:extLst>
                </a:gridCol>
                <a:gridCol w="1547498">
                  <a:extLst>
                    <a:ext uri="{9D8B030D-6E8A-4147-A177-3AD203B41FA5}">
                      <a16:colId xmlns:a16="http://schemas.microsoft.com/office/drawing/2014/main" val="4032428741"/>
                    </a:ext>
                  </a:extLst>
                </a:gridCol>
              </a:tblGrid>
              <a:tr h="387457">
                <a:tc>
                  <a:txBody>
                    <a:bodyPr/>
                    <a:lstStyle/>
                    <a:p>
                      <a:pPr fontAlgn="t"/>
                      <a:endParaRPr lang="en-IN" sz="1500">
                        <a:effectLst/>
                      </a:endParaRPr>
                    </a:p>
                  </a:txBody>
                  <a:tcPr marL="49447" marR="49447" marT="49447" marB="49447"/>
                </a:tc>
                <a:tc gridSpan="2">
                  <a:txBody>
                    <a:bodyPr/>
                    <a:lstStyle/>
                    <a:p>
                      <a:pPr fontAlgn="t"/>
                      <a:r>
                        <a:rPr lang="en-IN" sz="1500">
                          <a:effectLst/>
                        </a:rPr>
                        <a:t>Budget schedule</a:t>
                      </a:r>
                    </a:p>
                  </a:txBody>
                  <a:tcPr marL="49447" marR="49447" marT="49447" marB="49447"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endParaRPr lang="en-IN" sz="1500">
                        <a:effectLst/>
                      </a:endParaRPr>
                    </a:p>
                  </a:txBody>
                  <a:tcPr marL="49447" marR="49447" marT="49447" marB="49447"/>
                </a:tc>
                <a:extLst>
                  <a:ext uri="{0D108BD9-81ED-4DB2-BD59-A6C34878D82A}">
                    <a16:rowId xmlns:a16="http://schemas.microsoft.com/office/drawing/2014/main" val="2211835609"/>
                  </a:ext>
                </a:extLst>
              </a:tr>
              <a:tr h="657913">
                <a:tc>
                  <a:txBody>
                    <a:bodyPr/>
                    <a:lstStyle/>
                    <a:p>
                      <a:pPr fontAlgn="t"/>
                      <a:r>
                        <a:rPr lang="en-IN" sz="1500">
                          <a:effectLst/>
                        </a:rPr>
                        <a:t>Combination</a:t>
                      </a:r>
                    </a:p>
                  </a:txBody>
                  <a:tcPr marL="49447" marR="49447" marT="49447" marB="49447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IN" sz="1500" dirty="0">
                          <a:effectLst/>
                        </a:rPr>
                        <a:t>Cream biscuit</a:t>
                      </a:r>
                    </a:p>
                    <a:p>
                      <a:pPr fontAlgn="t"/>
                      <a:r>
                        <a:rPr lang="en-IN" sz="1500" dirty="0">
                          <a:effectLst/>
                        </a:rPr>
                        <a:t>(@ ₹10 per packet)</a:t>
                      </a:r>
                    </a:p>
                  </a:txBody>
                  <a:tcPr marL="49447" marR="49447" marT="49447" marB="49447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500">
                          <a:effectLst/>
                        </a:rPr>
                        <a:t>Plain biscuit</a:t>
                      </a:r>
                    </a:p>
                    <a:p>
                      <a:pPr fontAlgn="t"/>
                      <a:r>
                        <a:rPr lang="en-US" sz="1500">
                          <a:effectLst/>
                        </a:rPr>
                        <a:t>(@ ₹5 per packet)</a:t>
                      </a:r>
                    </a:p>
                  </a:txBody>
                  <a:tcPr marL="49447" marR="49447" marT="49447" marB="49447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IN" sz="1500">
                          <a:effectLst/>
                        </a:rPr>
                        <a:t>Budget allocation</a:t>
                      </a:r>
                    </a:p>
                  </a:txBody>
                  <a:tcPr marL="49447" marR="49447" marT="49447" marB="49447"/>
                </a:tc>
                <a:extLst>
                  <a:ext uri="{0D108BD9-81ED-4DB2-BD59-A6C34878D82A}">
                    <a16:rowId xmlns:a16="http://schemas.microsoft.com/office/drawing/2014/main" val="2476961490"/>
                  </a:ext>
                </a:extLst>
              </a:tr>
              <a:tr h="387457">
                <a:tc>
                  <a:txBody>
                    <a:bodyPr/>
                    <a:lstStyle/>
                    <a:p>
                      <a:pPr fontAlgn="t"/>
                      <a:r>
                        <a:rPr lang="en-IN" sz="1500">
                          <a:effectLst/>
                        </a:rPr>
                        <a:t>A</a:t>
                      </a:r>
                    </a:p>
                  </a:txBody>
                  <a:tcPr marL="49447" marR="49447" marT="49447" marB="49447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IN" sz="1500">
                          <a:effectLst/>
                        </a:rPr>
                        <a:t>0</a:t>
                      </a:r>
                    </a:p>
                  </a:txBody>
                  <a:tcPr marL="49447" marR="49447" marT="49447" marB="49447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IN" sz="1500">
                          <a:effectLst/>
                        </a:rPr>
                        <a:t>10</a:t>
                      </a:r>
                    </a:p>
                  </a:txBody>
                  <a:tcPr marL="49447" marR="49447" marT="49447" marB="49447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IN" sz="1500">
                          <a:effectLst/>
                        </a:rPr>
                        <a:t>10 × 0 + 5 × 10 = 50</a:t>
                      </a:r>
                    </a:p>
                  </a:txBody>
                  <a:tcPr marL="49447" marR="49447" marT="49447" marB="49447"/>
                </a:tc>
                <a:extLst>
                  <a:ext uri="{0D108BD9-81ED-4DB2-BD59-A6C34878D82A}">
                    <a16:rowId xmlns:a16="http://schemas.microsoft.com/office/drawing/2014/main" val="1524941180"/>
                  </a:ext>
                </a:extLst>
              </a:tr>
              <a:tr h="387457">
                <a:tc>
                  <a:txBody>
                    <a:bodyPr/>
                    <a:lstStyle/>
                    <a:p>
                      <a:pPr fontAlgn="t"/>
                      <a:r>
                        <a:rPr lang="en-IN" sz="1500">
                          <a:effectLst/>
                        </a:rPr>
                        <a:t>B</a:t>
                      </a:r>
                    </a:p>
                  </a:txBody>
                  <a:tcPr marL="49447" marR="49447" marT="49447" marB="49447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IN" sz="1500">
                          <a:effectLst/>
                        </a:rPr>
                        <a:t>1</a:t>
                      </a:r>
                    </a:p>
                  </a:txBody>
                  <a:tcPr marL="49447" marR="49447" marT="49447" marB="49447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IN" sz="1500">
                          <a:effectLst/>
                        </a:rPr>
                        <a:t>8</a:t>
                      </a:r>
                    </a:p>
                  </a:txBody>
                  <a:tcPr marL="49447" marR="49447" marT="49447" marB="49447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IN" sz="1500">
                          <a:effectLst/>
                        </a:rPr>
                        <a:t>10 × 1 + 5 × 8 = 50</a:t>
                      </a:r>
                    </a:p>
                  </a:txBody>
                  <a:tcPr marL="49447" marR="49447" marT="49447" marB="49447"/>
                </a:tc>
                <a:extLst>
                  <a:ext uri="{0D108BD9-81ED-4DB2-BD59-A6C34878D82A}">
                    <a16:rowId xmlns:a16="http://schemas.microsoft.com/office/drawing/2014/main" val="4089135806"/>
                  </a:ext>
                </a:extLst>
              </a:tr>
              <a:tr h="387457">
                <a:tc>
                  <a:txBody>
                    <a:bodyPr/>
                    <a:lstStyle/>
                    <a:p>
                      <a:pPr fontAlgn="t"/>
                      <a:r>
                        <a:rPr lang="en-IN" sz="1500">
                          <a:effectLst/>
                        </a:rPr>
                        <a:t>C</a:t>
                      </a:r>
                    </a:p>
                  </a:txBody>
                  <a:tcPr marL="49447" marR="49447" marT="49447" marB="49447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IN" sz="1500">
                          <a:effectLst/>
                        </a:rPr>
                        <a:t>2</a:t>
                      </a:r>
                    </a:p>
                  </a:txBody>
                  <a:tcPr marL="49447" marR="49447" marT="49447" marB="49447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IN" sz="1500">
                          <a:effectLst/>
                        </a:rPr>
                        <a:t>6</a:t>
                      </a:r>
                    </a:p>
                  </a:txBody>
                  <a:tcPr marL="49447" marR="49447" marT="49447" marB="49447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IN" sz="1500">
                          <a:effectLst/>
                        </a:rPr>
                        <a:t>10 × 2 + 5 × 6 = 50</a:t>
                      </a:r>
                    </a:p>
                  </a:txBody>
                  <a:tcPr marL="49447" marR="49447" marT="49447" marB="49447"/>
                </a:tc>
                <a:extLst>
                  <a:ext uri="{0D108BD9-81ED-4DB2-BD59-A6C34878D82A}">
                    <a16:rowId xmlns:a16="http://schemas.microsoft.com/office/drawing/2014/main" val="3560198925"/>
                  </a:ext>
                </a:extLst>
              </a:tr>
              <a:tr h="387457">
                <a:tc>
                  <a:txBody>
                    <a:bodyPr/>
                    <a:lstStyle/>
                    <a:p>
                      <a:pPr fontAlgn="t"/>
                      <a:r>
                        <a:rPr lang="en-IN" sz="1500">
                          <a:effectLst/>
                        </a:rPr>
                        <a:t>D</a:t>
                      </a:r>
                    </a:p>
                  </a:txBody>
                  <a:tcPr marL="49447" marR="49447" marT="49447" marB="49447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IN" sz="1500">
                          <a:effectLst/>
                        </a:rPr>
                        <a:t>3</a:t>
                      </a:r>
                    </a:p>
                  </a:txBody>
                  <a:tcPr marL="49447" marR="49447" marT="49447" marB="49447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IN" sz="1500">
                          <a:effectLst/>
                        </a:rPr>
                        <a:t>4</a:t>
                      </a:r>
                    </a:p>
                  </a:txBody>
                  <a:tcPr marL="49447" marR="49447" marT="49447" marB="49447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IN" sz="1500">
                          <a:effectLst/>
                        </a:rPr>
                        <a:t>10 × 3 + 5 × 4 = 50</a:t>
                      </a:r>
                    </a:p>
                  </a:txBody>
                  <a:tcPr marL="49447" marR="49447" marT="49447" marB="49447"/>
                </a:tc>
                <a:extLst>
                  <a:ext uri="{0D108BD9-81ED-4DB2-BD59-A6C34878D82A}">
                    <a16:rowId xmlns:a16="http://schemas.microsoft.com/office/drawing/2014/main" val="3416228731"/>
                  </a:ext>
                </a:extLst>
              </a:tr>
              <a:tr h="387457">
                <a:tc>
                  <a:txBody>
                    <a:bodyPr/>
                    <a:lstStyle/>
                    <a:p>
                      <a:pPr fontAlgn="t"/>
                      <a:r>
                        <a:rPr lang="en-IN" sz="1500">
                          <a:effectLst/>
                        </a:rPr>
                        <a:t>E</a:t>
                      </a:r>
                    </a:p>
                  </a:txBody>
                  <a:tcPr marL="49447" marR="49447" marT="49447" marB="49447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IN" sz="1500">
                          <a:effectLst/>
                        </a:rPr>
                        <a:t>4</a:t>
                      </a:r>
                    </a:p>
                  </a:txBody>
                  <a:tcPr marL="49447" marR="49447" marT="49447" marB="49447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IN" sz="1500">
                          <a:effectLst/>
                        </a:rPr>
                        <a:t>2</a:t>
                      </a:r>
                    </a:p>
                  </a:txBody>
                  <a:tcPr marL="49447" marR="49447" marT="49447" marB="49447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IN" sz="1500">
                          <a:effectLst/>
                        </a:rPr>
                        <a:t>10 × 4 + 5 × 2 = 50</a:t>
                      </a:r>
                    </a:p>
                  </a:txBody>
                  <a:tcPr marL="49447" marR="49447" marT="49447" marB="49447"/>
                </a:tc>
                <a:extLst>
                  <a:ext uri="{0D108BD9-81ED-4DB2-BD59-A6C34878D82A}">
                    <a16:rowId xmlns:a16="http://schemas.microsoft.com/office/drawing/2014/main" val="638812025"/>
                  </a:ext>
                </a:extLst>
              </a:tr>
              <a:tr h="387457">
                <a:tc>
                  <a:txBody>
                    <a:bodyPr/>
                    <a:lstStyle/>
                    <a:p>
                      <a:pPr fontAlgn="t"/>
                      <a:r>
                        <a:rPr lang="en-IN" sz="1500">
                          <a:effectLst/>
                        </a:rPr>
                        <a:t>F</a:t>
                      </a:r>
                    </a:p>
                  </a:txBody>
                  <a:tcPr marL="49447" marR="49447" marT="49447" marB="49447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IN" sz="1500">
                          <a:effectLst/>
                        </a:rPr>
                        <a:t>5</a:t>
                      </a:r>
                    </a:p>
                  </a:txBody>
                  <a:tcPr marL="49447" marR="49447" marT="49447" marB="49447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IN" sz="1500">
                          <a:effectLst/>
                        </a:rPr>
                        <a:t>0</a:t>
                      </a:r>
                    </a:p>
                  </a:txBody>
                  <a:tcPr marL="49447" marR="49447" marT="49447" marB="49447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IN" sz="1500" dirty="0">
                          <a:effectLst/>
                        </a:rPr>
                        <a:t>10 × 5 + 5 × 0 = 50</a:t>
                      </a:r>
                    </a:p>
                  </a:txBody>
                  <a:tcPr marL="49447" marR="49447" marT="49447" marB="49447"/>
                </a:tc>
                <a:extLst>
                  <a:ext uri="{0D108BD9-81ED-4DB2-BD59-A6C34878D82A}">
                    <a16:rowId xmlns:a16="http://schemas.microsoft.com/office/drawing/2014/main" val="2117160191"/>
                  </a:ext>
                </a:extLst>
              </a:tr>
            </a:tbl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E03BFF2D-AB76-438E-B51E-CDAA486F6B1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78270911"/>
              </p:ext>
            </p:extLst>
          </p:nvPr>
        </p:nvGraphicFramePr>
        <p:xfrm>
          <a:off x="6584272" y="1154096"/>
          <a:ext cx="4717001" cy="41636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97A4FF35-AA8E-4A6F-9B67-0FD58735A2E0}"/>
              </a:ext>
            </a:extLst>
          </p:cNvPr>
          <p:cNvSpPr txBox="1"/>
          <p:nvPr/>
        </p:nvSpPr>
        <p:spPr>
          <a:xfrm>
            <a:off x="0" y="0"/>
            <a:ext cx="12191999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Indifference Curve And Budget Line</a:t>
            </a:r>
          </a:p>
        </p:txBody>
      </p:sp>
      <p:sp>
        <p:nvSpPr>
          <p:cNvPr id="9" name="Footer Placeholder 2">
            <a:extLst>
              <a:ext uri="{FF2B5EF4-FFF2-40B4-BE49-F238E27FC236}">
                <a16:creationId xmlns:a16="http://schemas.microsoft.com/office/drawing/2014/main" id="{30F3F04F-4212-42D1-AD9D-845A863763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455700"/>
            <a:ext cx="12191999" cy="420055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algn="l"/>
            <a:r>
              <a:rPr lang="en-US" sz="13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 Pooja Singh, Assistant Professor, Department of Economics, </a:t>
            </a:r>
            <a:r>
              <a:rPr lang="en-IN" sz="13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School of Arts, Humanities And Social Science, </a:t>
            </a:r>
            <a:r>
              <a:rPr lang="en-IN" sz="1300" b="1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Chhatrapati </a:t>
            </a:r>
            <a:r>
              <a:rPr lang="en-IN" sz="1300" b="1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Shahu</a:t>
            </a:r>
            <a:r>
              <a:rPr lang="en-IN" sz="1300" b="1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Ji Maharaj University, Kanpur </a:t>
            </a:r>
            <a:endParaRPr lang="en-IN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19406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2C0082-5B72-4BAA-9C71-4D2476D874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5641" y="433418"/>
            <a:ext cx="4452891" cy="460498"/>
          </a:xfrm>
        </p:spPr>
        <p:txBody>
          <a:bodyPr>
            <a:normAutofit fontScale="90000"/>
          </a:bodyPr>
          <a:lstStyle/>
          <a:p>
            <a:r>
              <a:rPr lang="en-US" sz="32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Change in budget line</a:t>
            </a:r>
            <a:endParaRPr lang="en-IN" sz="3200" b="1" u="sng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597C1B-05BE-4446-8017-4B7C3C34C6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3497" y="893916"/>
            <a:ext cx="11741458" cy="5409230"/>
          </a:xfrm>
        </p:spPr>
        <p:txBody>
          <a:bodyPr>
            <a:normAutofit/>
          </a:bodyPr>
          <a:lstStyle/>
          <a:p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Change in income</a:t>
            </a:r>
          </a:p>
          <a:p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Change in price-</a:t>
            </a:r>
          </a:p>
          <a:p>
            <a:endParaRPr lang="en-IN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0D1E9E1-A53D-42E8-A78B-C8B854F42CC2}"/>
              </a:ext>
            </a:extLst>
          </p:cNvPr>
          <p:cNvSpPr txBox="1"/>
          <p:nvPr/>
        </p:nvSpPr>
        <p:spPr>
          <a:xfrm>
            <a:off x="-1" y="-36569"/>
            <a:ext cx="12191999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Indifference Curve And Budget Line</a:t>
            </a:r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961783F7-E6B5-44DB-8B64-BABEC3CB04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455700"/>
            <a:ext cx="12191999" cy="420055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algn="l"/>
            <a:r>
              <a:rPr lang="en-US" sz="13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 Pooja Singh, Assistant Professor, Department of Economics, </a:t>
            </a:r>
            <a:r>
              <a:rPr lang="en-IN" sz="13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School of Arts, Humanities And Social Science, </a:t>
            </a:r>
            <a:r>
              <a:rPr lang="en-IN" sz="1300" b="1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Chhatrapati </a:t>
            </a:r>
            <a:r>
              <a:rPr lang="en-IN" sz="1300" b="1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Shahu</a:t>
            </a:r>
            <a:r>
              <a:rPr lang="en-IN" sz="1300" b="1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Ji Maharaj University, Kanpur </a:t>
            </a:r>
            <a:endParaRPr lang="en-IN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EB3D1649-2B64-41FA-B64B-1AF2BA7E9631}"/>
              </a:ext>
            </a:extLst>
          </p:cNvPr>
          <p:cNvSpPr/>
          <p:nvPr/>
        </p:nvSpPr>
        <p:spPr>
          <a:xfrm>
            <a:off x="838201" y="1493404"/>
            <a:ext cx="4314548" cy="628837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Increase lead to parallel outward shift </a:t>
            </a:r>
            <a:endParaRPr lang="en-IN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484FACF5-B5B6-438E-9595-D7870359E057}"/>
              </a:ext>
            </a:extLst>
          </p:cNvPr>
          <p:cNvSpPr/>
          <p:nvPr/>
        </p:nvSpPr>
        <p:spPr>
          <a:xfrm>
            <a:off x="838200" y="4749612"/>
            <a:ext cx="4314548" cy="622708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  <a:p>
            <a:pPr algn="ctr"/>
            <a:r>
              <a:rPr lang="en-US" dirty="0"/>
              <a:t> </a:t>
            </a: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Increase in price of goods X rotate the line clockwise. </a:t>
            </a:r>
            <a:endParaRPr lang="en-IN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IN" dirty="0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D5A5E640-0BBF-4AA6-8AD4-E854879365C4}"/>
              </a:ext>
            </a:extLst>
          </p:cNvPr>
          <p:cNvSpPr/>
          <p:nvPr/>
        </p:nvSpPr>
        <p:spPr>
          <a:xfrm>
            <a:off x="838200" y="3785850"/>
            <a:ext cx="4314548" cy="622708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decrease in price of goods X rotate the line counter clockwise. </a:t>
            </a:r>
            <a:endParaRPr lang="en-IN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A2A813F8-0B69-4614-8FAC-9A4D9A77FEC6}"/>
              </a:ext>
            </a:extLst>
          </p:cNvPr>
          <p:cNvSpPr/>
          <p:nvPr/>
        </p:nvSpPr>
        <p:spPr>
          <a:xfrm>
            <a:off x="838200" y="2255129"/>
            <a:ext cx="4314548" cy="622708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Decrease lead to parallel inward shift </a:t>
            </a:r>
            <a:endParaRPr lang="en-IN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IN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164BB083-00CF-405A-B7F4-F366FA4E8C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1069" y="874250"/>
            <a:ext cx="3700901" cy="254970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50AA02F2-2D2D-4307-B010-1BEB908B85C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9880" y="3664975"/>
            <a:ext cx="4239217" cy="2448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92276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16FD8A-A78A-4274-8F0E-3B2B0227E6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252" y="231961"/>
            <a:ext cx="4337482" cy="620296"/>
          </a:xfrm>
        </p:spPr>
        <p:txBody>
          <a:bodyPr>
            <a:normAutofit/>
          </a:bodyPr>
          <a:lstStyle/>
          <a:p>
            <a:r>
              <a:rPr lang="en-US" sz="32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Consumer Equilibrium</a:t>
            </a:r>
            <a:endParaRPr lang="en-IN" sz="3200" b="1" u="sng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9A444D9E-D8D5-4AAA-8079-085CCBBA6CF1}"/>
              </a:ext>
            </a:extLst>
          </p:cNvPr>
          <p:cNvSpPr/>
          <p:nvPr/>
        </p:nvSpPr>
        <p:spPr>
          <a:xfrm>
            <a:off x="603682" y="1473693"/>
            <a:ext cx="5060272" cy="949911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Rational consumer choose the highest indifference curve given the budget constraint</a:t>
            </a:r>
            <a:endParaRPr lang="en-IN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1330C8F8-85A5-4998-B7F6-11789371F40D}"/>
              </a:ext>
            </a:extLst>
          </p:cNvPr>
          <p:cNvSpPr/>
          <p:nvPr/>
        </p:nvSpPr>
        <p:spPr>
          <a:xfrm>
            <a:off x="1118586" y="3045040"/>
            <a:ext cx="5060272" cy="949911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 the point of tangency, the slope of indifference curve and budget line are equal is the Consumer Equilibrium</a:t>
            </a:r>
            <a:endParaRPr lang="en-IN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2" name="Picture 4" descr="What is Ordinal Approach to Consumer Equilibrium? definition and meaning -  Business Jargons">
            <a:extLst>
              <a:ext uri="{FF2B5EF4-FFF2-40B4-BE49-F238E27FC236}">
                <a16:creationId xmlns:a16="http://schemas.microsoft.com/office/drawing/2014/main" id="{EB335A25-DA4F-4133-9C89-EC93913C85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7164" y="1304925"/>
            <a:ext cx="4286250" cy="424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75756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F375A0-47CD-4878-8B09-A7A8041537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3396" y="122884"/>
            <a:ext cx="2579703" cy="558153"/>
          </a:xfrm>
        </p:spPr>
        <p:txBody>
          <a:bodyPr>
            <a:normAutofit fontScale="90000"/>
          </a:bodyPr>
          <a:lstStyle/>
          <a:p>
            <a:r>
              <a:rPr lang="en-US" sz="32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References</a:t>
            </a:r>
            <a:r>
              <a:rPr lang="en-US" dirty="0"/>
              <a:t> 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E269EA-4041-4024-9DF9-390AD6A4C8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3395" y="973369"/>
            <a:ext cx="11723703" cy="5604984"/>
          </a:xfrm>
        </p:spPr>
        <p:txBody>
          <a:bodyPr/>
          <a:lstStyle/>
          <a:p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Dwivedi D N, Managerial Economics, Vikas Publishing House Pvt. Ltd, 2006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844704444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adison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659</Words>
  <Application>Microsoft Office PowerPoint</Application>
  <PresentationFormat>Widescreen</PresentationFormat>
  <Paragraphs>115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Arial</vt:lpstr>
      <vt:lpstr>Calibri</vt:lpstr>
      <vt:lpstr>Calibri Light</vt:lpstr>
      <vt:lpstr>MS Shell Dlg 2</vt:lpstr>
      <vt:lpstr>Times New Roman</vt:lpstr>
      <vt:lpstr>Wingdings</vt:lpstr>
      <vt:lpstr>Wingdings 3</vt:lpstr>
      <vt:lpstr>Office Theme</vt:lpstr>
      <vt:lpstr>Madison</vt:lpstr>
      <vt:lpstr>Indifference Curve,  Budget Line And Consumer Equilibrium   </vt:lpstr>
      <vt:lpstr>Indifference Curve</vt:lpstr>
      <vt:lpstr>PowerPoint Presentation</vt:lpstr>
      <vt:lpstr>Properties Of Indifference Curve </vt:lpstr>
      <vt:lpstr>Budget Line</vt:lpstr>
      <vt:lpstr>PowerPoint Presentation</vt:lpstr>
      <vt:lpstr>Change in budget line</vt:lpstr>
      <vt:lpstr>Consumer Equilibrium</vt:lpstr>
      <vt:lpstr>References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Aditya Pratap</dc:creator>
  <cp:lastModifiedBy>Ritishaa Singh</cp:lastModifiedBy>
  <cp:revision>43</cp:revision>
  <dcterms:created xsi:type="dcterms:W3CDTF">2021-11-24T17:37:03Z</dcterms:created>
  <dcterms:modified xsi:type="dcterms:W3CDTF">2021-12-02T17:28:41Z</dcterms:modified>
</cp:coreProperties>
</file>