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1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3FD9FD4-3D0A-4FA0-AD2E-9FBBA59594C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  <p14:section name="Untitled Section" id="{00153243-CF9F-47AF-B8E5-FF4E5AD3A3BE}">
          <p14:sldIdLst>
            <p14:sldId id="266"/>
            <p14:sldId id="267"/>
            <p14:sldId id="268"/>
            <p14:sldId id="269"/>
            <p14:sldId id="270"/>
            <p14:sldId id="272"/>
            <p14:sldId id="273"/>
            <p14:sldId id="274"/>
            <p14:sldId id="275"/>
            <p14:sldId id="276"/>
            <p14:sldId id="271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1807D-D9BD-43DE-8F60-8B4D96D14DEC}" type="datetimeFigureOut">
              <a:rPr lang="en-IN" smtClean="0"/>
              <a:t>10-06-2020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8431-8AC5-4B15-8703-9B3542B754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50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1807D-D9BD-43DE-8F60-8B4D96D14DEC}" type="datetimeFigureOut">
              <a:rPr lang="en-IN" smtClean="0"/>
              <a:t>10-06-2020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8431-8AC5-4B15-8703-9B3542B754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387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1807D-D9BD-43DE-8F60-8B4D96D14DEC}" type="datetimeFigureOut">
              <a:rPr lang="en-IN" smtClean="0"/>
              <a:t>10-06-2020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8431-8AC5-4B15-8703-9B3542B75463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1457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1807D-D9BD-43DE-8F60-8B4D96D14DEC}" type="datetimeFigureOut">
              <a:rPr lang="en-IN" smtClean="0"/>
              <a:t>10-06-2020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8431-8AC5-4B15-8703-9B3542B754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3556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1807D-D9BD-43DE-8F60-8B4D96D14DEC}" type="datetimeFigureOut">
              <a:rPr lang="en-IN" smtClean="0"/>
              <a:t>10-06-2020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8431-8AC5-4B15-8703-9B3542B75463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5464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1807D-D9BD-43DE-8F60-8B4D96D14DEC}" type="datetimeFigureOut">
              <a:rPr lang="en-IN" smtClean="0"/>
              <a:t>10-06-2020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8431-8AC5-4B15-8703-9B3542B754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7563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1807D-D9BD-43DE-8F60-8B4D96D14DEC}" type="datetimeFigureOut">
              <a:rPr lang="en-IN" smtClean="0"/>
              <a:t>10-06-2020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8431-8AC5-4B15-8703-9B3542B754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1982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1807D-D9BD-43DE-8F60-8B4D96D14DEC}" type="datetimeFigureOut">
              <a:rPr lang="en-IN" smtClean="0"/>
              <a:t>10-06-2020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8431-8AC5-4B15-8703-9B3542B754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2474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1807D-D9BD-43DE-8F60-8B4D96D14DEC}" type="datetimeFigureOut">
              <a:rPr lang="en-IN" smtClean="0"/>
              <a:t>10-06-2020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8431-8AC5-4B15-8703-9B3542B754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4045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1807D-D9BD-43DE-8F60-8B4D96D14DEC}" type="datetimeFigureOut">
              <a:rPr lang="en-IN" smtClean="0"/>
              <a:t>10-06-2020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8431-8AC5-4B15-8703-9B3542B754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455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1807D-D9BD-43DE-8F60-8B4D96D14DEC}" type="datetimeFigureOut">
              <a:rPr lang="en-IN" smtClean="0"/>
              <a:t>10-06-2020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8431-8AC5-4B15-8703-9B3542B754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791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1807D-D9BD-43DE-8F60-8B4D96D14DEC}" type="datetimeFigureOut">
              <a:rPr lang="en-IN" smtClean="0"/>
              <a:t>10-06-2020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8431-8AC5-4B15-8703-9B3542B754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319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1807D-D9BD-43DE-8F60-8B4D96D14DEC}" type="datetimeFigureOut">
              <a:rPr lang="en-IN" smtClean="0"/>
              <a:t>10-06-2020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8431-8AC5-4B15-8703-9B3542B754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093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1807D-D9BD-43DE-8F60-8B4D96D14DEC}" type="datetimeFigureOut">
              <a:rPr lang="en-IN" smtClean="0"/>
              <a:t>10-06-2020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8431-8AC5-4B15-8703-9B3542B754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106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1807D-D9BD-43DE-8F60-8B4D96D14DEC}" type="datetimeFigureOut">
              <a:rPr lang="en-IN" smtClean="0"/>
              <a:t>10-06-2020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8431-8AC5-4B15-8703-9B3542B754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06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1807D-D9BD-43DE-8F60-8B4D96D14DEC}" type="datetimeFigureOut">
              <a:rPr lang="en-IN" smtClean="0"/>
              <a:t>10-06-2020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8431-8AC5-4B15-8703-9B3542B754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902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1807D-D9BD-43DE-8F60-8B4D96D14DEC}" type="datetimeFigureOut">
              <a:rPr lang="en-IN" smtClean="0"/>
              <a:t>10-06-2020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5808431-8AC5-4B15-8703-9B3542B754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053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19EE1-935E-470C-9623-BFB8C5508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177636"/>
            <a:ext cx="7766936" cy="2873200"/>
          </a:xfrm>
        </p:spPr>
        <p:txBody>
          <a:bodyPr>
            <a:normAutofit fontScale="90000"/>
          </a:bodyPr>
          <a:lstStyle/>
          <a:p>
            <a:br>
              <a:rPr lang="en-IN" dirty="0"/>
            </a:br>
            <a:br>
              <a:rPr lang="en-IN" dirty="0"/>
            </a:br>
            <a:br>
              <a:rPr lang="en-IN" dirty="0"/>
            </a:br>
            <a:br>
              <a:rPr lang="en-IN" dirty="0"/>
            </a:br>
            <a:r>
              <a:rPr lang="en-IN" sz="4900" dirty="0">
                <a:latin typeface="Algerian" panose="04020705040A02060702" pitchFamily="82" charset="0"/>
              </a:rPr>
              <a:t>All for Love</a:t>
            </a:r>
            <a:br>
              <a:rPr lang="en-IN" sz="4900" dirty="0">
                <a:latin typeface="Algerian" panose="04020705040A02060702" pitchFamily="82" charset="0"/>
              </a:rPr>
            </a:br>
            <a:r>
              <a:rPr lang="en-IN" sz="4900" dirty="0">
                <a:latin typeface="Algerian" panose="04020705040A02060702" pitchFamily="82" charset="0"/>
              </a:rPr>
              <a:t>by</a:t>
            </a:r>
            <a:br>
              <a:rPr lang="en-IN" sz="4900" dirty="0">
                <a:latin typeface="Algerian" panose="04020705040A02060702" pitchFamily="82" charset="0"/>
              </a:rPr>
            </a:br>
            <a:r>
              <a:rPr lang="en-IN" sz="4900" dirty="0">
                <a:latin typeface="Algerian" panose="04020705040A02060702" pitchFamily="82" charset="0"/>
              </a:rPr>
              <a:t>John Dryden</a:t>
            </a:r>
            <a:br>
              <a:rPr lang="en-IN" dirty="0"/>
            </a:b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7276EC-4FD5-47BA-B804-007A8D58AC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IN" sz="2400" dirty="0" err="1"/>
              <a:t>Dr.</a:t>
            </a:r>
            <a:r>
              <a:rPr lang="en-IN" sz="2400" dirty="0"/>
              <a:t> </a:t>
            </a:r>
            <a:r>
              <a:rPr lang="en-IN" sz="2400" dirty="0" err="1"/>
              <a:t>Jaba</a:t>
            </a:r>
            <a:r>
              <a:rPr lang="en-IN" sz="2400" dirty="0"/>
              <a:t> </a:t>
            </a:r>
            <a:r>
              <a:rPr lang="en-IN" sz="2400" dirty="0" err="1"/>
              <a:t>kusum</a:t>
            </a:r>
            <a:r>
              <a:rPr lang="en-IN" sz="2400" dirty="0"/>
              <a:t> Singh</a:t>
            </a:r>
          </a:p>
          <a:p>
            <a:r>
              <a:rPr lang="en-IN" sz="2400" dirty="0"/>
              <a:t>Associate Professor</a:t>
            </a:r>
          </a:p>
          <a:p>
            <a:r>
              <a:rPr lang="en-IN" sz="2400" dirty="0"/>
              <a:t>Department of English</a:t>
            </a:r>
          </a:p>
          <a:p>
            <a:r>
              <a:rPr lang="en-IN" sz="2400" dirty="0" err="1"/>
              <a:t>A.N.D.N.N.M.Mahavidyalaya,Kanpur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630009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7AD1C-C91F-4AC8-9646-A582E6784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8359602" cy="1025236"/>
          </a:xfrm>
        </p:spPr>
        <p:txBody>
          <a:bodyPr>
            <a:normAutofit/>
          </a:bodyPr>
          <a:lstStyle/>
          <a:p>
            <a:pPr algn="ctr"/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Theme of the Drama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114E3-83DF-45EE-9AB0-D4C433463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2437"/>
            <a:ext cx="8596668" cy="4765963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en-IN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Antony ,the protagonist of the play is distressed because of his defeat in the battle of Actium</a:t>
            </a:r>
          </a:p>
          <a:p>
            <a:pPr>
              <a:lnSpc>
                <a:spcPct val="120000"/>
              </a:lnSpc>
            </a:pPr>
            <a:r>
              <a:rPr lang="en-IN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seems to be doomed</a:t>
            </a:r>
          </a:p>
          <a:p>
            <a:pPr>
              <a:lnSpc>
                <a:spcPct val="120000"/>
              </a:lnSpc>
            </a:pPr>
            <a:r>
              <a:rPr lang="en-IN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has lost all hope of retrieving his lost glory and honour.</a:t>
            </a:r>
          </a:p>
          <a:p>
            <a:pPr>
              <a:lnSpc>
                <a:spcPct val="120000"/>
              </a:lnSpc>
            </a:pPr>
            <a:r>
              <a:rPr lang="en-IN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has no desire left to meet his beloved Cleopatra, the Queen of Egypt.</a:t>
            </a:r>
          </a:p>
          <a:p>
            <a:pPr>
              <a:lnSpc>
                <a:spcPct val="120000"/>
              </a:lnSpc>
            </a:pPr>
            <a:r>
              <a:rPr lang="en-IN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shuts himself in the lonely Temple of Isis and laments his loss.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644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1472875-43C6-4E2F-A7B1-1CDBA9FA9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708" y="609600"/>
            <a:ext cx="8484293" cy="1191491"/>
          </a:xfrm>
        </p:spPr>
        <p:txBody>
          <a:bodyPr>
            <a:normAutofit fontScale="90000"/>
          </a:bodyPr>
          <a:lstStyle/>
          <a:p>
            <a:pPr algn="ctr"/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4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Ventidius</a:t>
            </a:r>
            <a:r>
              <a:rPr lang="en-IN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his Proposal</a:t>
            </a:r>
            <a:br>
              <a:rPr lang="en-IN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306C081-E8AA-4917-909D-297340E70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1091"/>
            <a:ext cx="8596667" cy="444730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general ,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Ventidius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meets Antony</a:t>
            </a:r>
          </a:p>
          <a:p>
            <a:pPr>
              <a:lnSpc>
                <a:spcPct val="150000"/>
              </a:lnSpc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promises Antony to help him retain back his lost glory</a:t>
            </a:r>
          </a:p>
          <a:p>
            <a:pPr>
              <a:lnSpc>
                <a:spcPct val="150000"/>
              </a:lnSpc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offers the services of his 12 regiments (now in lower Syria)</a:t>
            </a:r>
          </a:p>
          <a:p>
            <a:pPr>
              <a:lnSpc>
                <a:spcPct val="150000"/>
              </a:lnSpc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asks him to leave Cleopatra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2566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C8672-2B17-48DA-902B-956A73267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438957" cy="942109"/>
          </a:xfrm>
        </p:spPr>
        <p:txBody>
          <a:bodyPr>
            <a:normAutofit/>
          </a:bodyPr>
          <a:lstStyle/>
          <a:p>
            <a:pPr algn="ctr"/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Antony’s Dilemma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BE7D2-EA5B-44B0-9A01-E0DC681A9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0873"/>
            <a:ext cx="8596668" cy="49460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IN" sz="2800" dirty="0"/>
              <a:t>It was not easy for Antony to leave Cleopatra</a:t>
            </a:r>
          </a:p>
          <a:p>
            <a:pPr>
              <a:lnSpc>
                <a:spcPct val="150000"/>
              </a:lnSpc>
            </a:pPr>
            <a:r>
              <a:rPr lang="en-IN" sz="2800" dirty="0"/>
              <a:t>She was the only solace of his life</a:t>
            </a:r>
          </a:p>
          <a:p>
            <a:pPr>
              <a:lnSpc>
                <a:spcPct val="150000"/>
              </a:lnSpc>
            </a:pPr>
            <a:r>
              <a:rPr lang="en-IN" sz="2800" dirty="0"/>
              <a:t>It was for her sake that he has sacrificed honour , glory, empire and everything covetable in life. </a:t>
            </a:r>
          </a:p>
          <a:p>
            <a:pPr>
              <a:lnSpc>
                <a:spcPct val="150000"/>
              </a:lnSpc>
            </a:pPr>
            <a:r>
              <a:rPr lang="en-IN" sz="2800" dirty="0" err="1"/>
              <a:t>Ventidius</a:t>
            </a:r>
            <a:r>
              <a:rPr lang="en-IN" sz="2800" dirty="0"/>
              <a:t>’ persuasion works for the time being</a:t>
            </a:r>
          </a:p>
          <a:p>
            <a:pPr>
              <a:lnSpc>
                <a:spcPct val="150000"/>
              </a:lnSpc>
            </a:pPr>
            <a:r>
              <a:rPr lang="en-IN" sz="2800" dirty="0"/>
              <a:t>Antony agrees for the sake of his lost honour and valorous dignity.</a:t>
            </a:r>
          </a:p>
        </p:txBody>
      </p:sp>
    </p:spTree>
    <p:extLst>
      <p:ext uri="{BB962C8B-B14F-4D97-AF65-F5344CB8AC3E}">
        <p14:creationId xmlns:p14="http://schemas.microsoft.com/office/powerpoint/2010/main" val="3538241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D3137-3FB5-49E7-9BBE-9F13B2C08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Cleopatra and her pleadings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3980A-99BC-4134-A46E-6F029E5E2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IN" sz="2800" dirty="0"/>
              <a:t>Cleopatra is shocked to know  Antony’s decision</a:t>
            </a:r>
          </a:p>
          <a:p>
            <a:pPr>
              <a:lnSpc>
                <a:spcPct val="200000"/>
              </a:lnSpc>
            </a:pPr>
            <a:r>
              <a:rPr lang="en-IN" sz="2800" dirty="0"/>
              <a:t>She sends </a:t>
            </a:r>
            <a:r>
              <a:rPr lang="en-IN" sz="2800" dirty="0" err="1"/>
              <a:t>Charmion</a:t>
            </a:r>
            <a:r>
              <a:rPr lang="en-IN" sz="2800" dirty="0"/>
              <a:t> and </a:t>
            </a:r>
            <a:r>
              <a:rPr lang="en-IN" sz="2800" dirty="0" err="1"/>
              <a:t>Alexas</a:t>
            </a:r>
            <a:r>
              <a:rPr lang="en-IN" sz="2800" dirty="0"/>
              <a:t> to convince Antony to pay her a visit before departing</a:t>
            </a:r>
          </a:p>
          <a:p>
            <a:pPr>
              <a:lnSpc>
                <a:spcPct val="200000"/>
              </a:lnSpc>
            </a:pPr>
            <a:r>
              <a:rPr lang="en-IN" sz="2800" dirty="0"/>
              <a:t>After many pleadings Antony agrees to meet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02979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731AE-C4E0-41A9-A671-96C3C988F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2836"/>
          </a:xfrm>
        </p:spPr>
        <p:txBody>
          <a:bodyPr>
            <a:normAutofit/>
          </a:bodyPr>
          <a:lstStyle/>
          <a:p>
            <a:pPr algn="ctr"/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Antony meets Cleopatra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242B3-A879-4AD4-ADDC-25D4BB066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2436"/>
            <a:ext cx="8596668" cy="48767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Antony holds Cleopatra responsible for his doom</a:t>
            </a:r>
          </a:p>
          <a:p>
            <a:pPr>
              <a:lnSpc>
                <a:spcPct val="150000"/>
              </a:lnSpc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recalls the raising of war by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Fulvia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(his first wife) against Octavius in Rome followed by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Fulvia’s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death.</a:t>
            </a:r>
          </a:p>
          <a:p>
            <a:pPr>
              <a:lnSpc>
                <a:spcPct val="150000"/>
              </a:lnSpc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also recalls the marriage with Octavia ,as a token of peace.</a:t>
            </a:r>
          </a:p>
          <a:p>
            <a:pPr>
              <a:lnSpc>
                <a:spcPct val="150000"/>
              </a:lnSpc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Antony accuses Cleopatra of having been possessed previously by Julius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Ceaser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1681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85C6B-239E-4BEC-BAAE-E03F00170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 </a:t>
            </a: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Cleopatra Convinces Antony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71D9C-1DCB-4EB2-B95B-9BA8FDB15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5564"/>
            <a:ext cx="8596668" cy="5015345"/>
          </a:xfrm>
        </p:spPr>
        <p:txBody>
          <a:bodyPr>
            <a:noAutofit/>
          </a:bodyPr>
          <a:lstStyle/>
          <a:p>
            <a:r>
              <a:rPr lang="en-IN" sz="2800" dirty="0"/>
              <a:t>Cleopatra ,too ,presents before Antony the proof of her unfailing infidelity</a:t>
            </a:r>
          </a:p>
          <a:p>
            <a:r>
              <a:rPr lang="en-IN" sz="2800" dirty="0"/>
              <a:t>She informs Antony that she too had denied to accept the gift of Egypt and Syria by </a:t>
            </a:r>
            <a:r>
              <a:rPr lang="en-IN" sz="2800" dirty="0" err="1"/>
              <a:t>Otavius</a:t>
            </a:r>
            <a:endParaRPr lang="en-IN" sz="2800" dirty="0"/>
          </a:p>
          <a:p>
            <a:r>
              <a:rPr lang="en-IN" sz="2800" dirty="0"/>
              <a:t>The reward was offered to her to leave Antony and support Octavius</a:t>
            </a:r>
          </a:p>
          <a:p>
            <a:r>
              <a:rPr lang="en-IN" sz="2800" dirty="0"/>
              <a:t>Antony is swept off and he surrenders to her</a:t>
            </a:r>
          </a:p>
          <a:p>
            <a:r>
              <a:rPr lang="en-IN" sz="2800" dirty="0"/>
              <a:t>Antony pledges to defeat Octavius </a:t>
            </a:r>
            <a:r>
              <a:rPr lang="en-IN" sz="2800" dirty="0" err="1"/>
              <a:t>Ceaser</a:t>
            </a:r>
            <a:r>
              <a:rPr lang="en-IN" sz="2800" dirty="0"/>
              <a:t> in an encounter</a:t>
            </a:r>
          </a:p>
        </p:txBody>
      </p:sp>
    </p:spTree>
    <p:extLst>
      <p:ext uri="{BB962C8B-B14F-4D97-AF65-F5344CB8AC3E}">
        <p14:creationId xmlns:p14="http://schemas.microsoft.com/office/powerpoint/2010/main" val="2196039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60455-10F2-4A91-A019-4E3902CF9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Dolabella</a:t>
            </a: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his unsuccessful    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5CF62-3320-468E-BB73-23324F21D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Dolabella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friend of Antony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Antony feels Cleopatra may fall for this young roman </a:t>
            </a:r>
          </a:p>
          <a:p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Ventidius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requests him to convince Antony to leave the Egyptian Queen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tries hard to make Antony aware of his loss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loss of legions, empire and above all honour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arguments seem to fall flat on Antony</a:t>
            </a:r>
          </a:p>
          <a:p>
            <a:pPr marL="0" indent="0">
              <a:buNone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8668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8C2F3-B754-49F7-A73B-909C89E1B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Appearance of Octavia, wife of Antony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3E024-02DD-402B-A290-70E386F72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92072"/>
          </a:xfrm>
        </p:spPr>
        <p:txBody>
          <a:bodyPr>
            <a:normAutofit fontScale="92500"/>
          </a:bodyPr>
          <a:lstStyle/>
          <a:p>
            <a:r>
              <a:rPr lang="en-IN" sz="2800" dirty="0"/>
              <a:t>Octavia, who was leaving separately with her two children meets Antony</a:t>
            </a:r>
          </a:p>
          <a:p>
            <a:r>
              <a:rPr lang="en-IN" sz="2800" dirty="0"/>
              <a:t>She asks for her recognition as his wife</a:t>
            </a:r>
          </a:p>
          <a:p>
            <a:r>
              <a:rPr lang="en-IN" sz="2800" dirty="0"/>
              <a:t>She also offers that her brother wants  a truce</a:t>
            </a:r>
          </a:p>
          <a:p>
            <a:r>
              <a:rPr lang="en-IN" sz="2800" dirty="0"/>
              <a:t>She tries to convince her husband that the truce shall not effect their relationship</a:t>
            </a:r>
          </a:p>
          <a:p>
            <a:r>
              <a:rPr lang="en-IN" sz="2800" dirty="0"/>
              <a:t>He can leave her if he wants so</a:t>
            </a:r>
          </a:p>
          <a:p>
            <a:r>
              <a:rPr lang="en-IN" sz="2800" dirty="0"/>
              <a:t>This scene seems melodramatic when Octavia asks her two sons to clasp around their father’s knee and not to loosen their hold even if he shakes them off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212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3C3FF-6B38-4DC7-ACAC-B8853D5E3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16637"/>
            <a:ext cx="8596668" cy="1343951"/>
          </a:xfrm>
        </p:spPr>
        <p:txBody>
          <a:bodyPr>
            <a:noAutofit/>
          </a:bodyPr>
          <a:lstStyle/>
          <a:p>
            <a:pPr algn="ctr"/>
            <a:r>
              <a:rPr lang="en-I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Antony is shaken for the time being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901D6-B25B-4667-97BD-E1F269FE5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86000"/>
            <a:ext cx="8596668" cy="3755362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next scene we find a heart  broken Cleopatra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undying love foe Antony hopes that he cannot abandon her</a:t>
            </a:r>
          </a:p>
          <a:p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Dollabella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communicates the message of Antony’s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depature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Antony asks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Dollabela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couch it in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sftest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possible mood and language</a:t>
            </a:r>
          </a:p>
        </p:txBody>
      </p:sp>
    </p:spTree>
    <p:extLst>
      <p:ext uri="{BB962C8B-B14F-4D97-AF65-F5344CB8AC3E}">
        <p14:creationId xmlns:p14="http://schemas.microsoft.com/office/powerpoint/2010/main" val="2462168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1489A-D4B4-4EFB-BBE8-93F0566C2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8982"/>
          </a:xfrm>
        </p:spPr>
        <p:txBody>
          <a:bodyPr>
            <a:normAutofit/>
          </a:bodyPr>
          <a:lstStyle/>
          <a:p>
            <a:pPr algn="ctr"/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Alexa tricks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A353B-9195-4C89-9F70-2B44C6D74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02326"/>
            <a:ext cx="8596668" cy="4821383"/>
          </a:xfrm>
        </p:spPr>
        <p:txBody>
          <a:bodyPr>
            <a:no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Alexa, the eunuch, the attendant of the Queen does villainy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asks Cleopatra to flirt with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Dolabella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Alexa argues that such a politic flirtation shall inflame Antony and revive his love for her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Cleopatra’s behaviour impresses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Dolbella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much so that he too plays a trick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Instead of conveying the message of Antony’s betrayal in a soft mood he said that Antony uttered his parting words in stern, angry mood </a:t>
            </a:r>
          </a:p>
        </p:txBody>
      </p:sp>
    </p:spTree>
    <p:extLst>
      <p:ext uri="{BB962C8B-B14F-4D97-AF65-F5344CB8AC3E}">
        <p14:creationId xmlns:p14="http://schemas.microsoft.com/office/powerpoint/2010/main" val="3500767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5F976-540C-4129-B693-030FF28B8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B49D2-492B-4FF7-9257-C92E0C63D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drama is Dryden’s Masterpiece</a:t>
            </a:r>
          </a:p>
          <a:p>
            <a:pPr>
              <a:lnSpc>
                <a:spcPct val="150000"/>
              </a:lnSpc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imitation of Shakespeare</a:t>
            </a:r>
          </a:p>
          <a:p>
            <a:pPr>
              <a:lnSpc>
                <a:spcPct val="150000"/>
              </a:lnSpc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heroic play</a:t>
            </a:r>
          </a:p>
          <a:p>
            <a:pPr>
              <a:lnSpc>
                <a:spcPct val="150000"/>
              </a:lnSpc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Drama cannot be just a replica of past thus both Shakespeare and Dryden have made necessary changes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980759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00176-4747-45EF-AF8B-7086517CF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Cleopatra trapped by Alexa and </a:t>
            </a:r>
            <a:r>
              <a:rPr lang="en-IN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Ventidius</a:t>
            </a:r>
            <a:b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23817-3702-488D-B91D-ED884C93D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Cleopatra finds it unbearable and faints</a:t>
            </a:r>
          </a:p>
          <a:p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Dolabella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her forgiveness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Ventidius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other plans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conspires with Alexa 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convinces Antony that Cleopatra is flirting with </a:t>
            </a:r>
            <a:r>
              <a:rPr lang="en-I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Dolabella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is least bothered about him</a:t>
            </a:r>
          </a:p>
        </p:txBody>
      </p:sp>
    </p:spTree>
    <p:extLst>
      <p:ext uri="{BB962C8B-B14F-4D97-AF65-F5344CB8AC3E}">
        <p14:creationId xmlns:p14="http://schemas.microsoft.com/office/powerpoint/2010/main" val="32283086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58E38-7852-4D78-8ECA-B7B56923A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7418"/>
          </a:xfrm>
        </p:spPr>
        <p:txBody>
          <a:bodyPr>
            <a:normAutofit/>
          </a:bodyPr>
          <a:lstStyle/>
          <a:p>
            <a:pPr algn="ctr"/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Antony bans </a:t>
            </a:r>
            <a:r>
              <a:rPr lang="en-IN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Dolabella</a:t>
            </a:r>
            <a:endParaRPr lang="en-I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E16AD-0155-4DB7-BAC9-90EB15971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4835"/>
            <a:ext cx="8596668" cy="440652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Antony is convinced that Cleopatra is infidel</a:t>
            </a:r>
          </a:p>
          <a:p>
            <a:pPr>
              <a:lnSpc>
                <a:spcPct val="150000"/>
              </a:lnSpc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is also sure about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Dolabella’s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disloyality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Dolabella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Cleopatra tries to convince Antony </a:t>
            </a:r>
          </a:p>
          <a:p>
            <a:pPr>
              <a:lnSpc>
                <a:spcPct val="150000"/>
              </a:lnSpc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Antony does not believe</a:t>
            </a:r>
          </a:p>
          <a:p>
            <a:pPr>
              <a:lnSpc>
                <a:spcPct val="150000"/>
              </a:lnSpc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Antony broods over Cleopatra</a:t>
            </a:r>
          </a:p>
          <a:p>
            <a:pPr>
              <a:lnSpc>
                <a:spcPct val="150000"/>
              </a:lnSpc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feels pain and remorseful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7853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C3FAE-0B11-4B34-8685-FB55DAC1E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5964"/>
          </a:xfrm>
        </p:spPr>
        <p:txBody>
          <a:bodyPr>
            <a:normAutofit/>
          </a:bodyPr>
          <a:lstStyle/>
          <a:p>
            <a:pPr algn="ctr"/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Antony Abandons Octavia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24EE2-6B2C-4B86-80F4-3F37F97B6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4727"/>
            <a:ext cx="8596668" cy="4586635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Octavia reproaches her husband ,she is rebuked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Antony asks her to leave with her children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Octavia cannot bear that her husband should be so much concerned for an abandoned, faithless woman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Octavia feels insulted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is a proud roman lady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decides to live a life of a widow with her children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declares that she shall never return back to Antony</a:t>
            </a:r>
          </a:p>
        </p:txBody>
      </p:sp>
    </p:spTree>
    <p:extLst>
      <p:ext uri="{BB962C8B-B14F-4D97-AF65-F5344CB8AC3E}">
        <p14:creationId xmlns:p14="http://schemas.microsoft.com/office/powerpoint/2010/main" val="4243219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2E7AA-74CC-49D3-8174-1BC0A871A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6691"/>
          </a:xfrm>
        </p:spPr>
        <p:txBody>
          <a:bodyPr>
            <a:normAutofit/>
          </a:bodyPr>
          <a:lstStyle/>
          <a:p>
            <a:pPr algn="ctr"/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Politics and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BA93B-CCB6-48FB-B0DE-D4BB26E14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3280"/>
            <a:ext cx="8596668" cy="4600429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news of peace agreement between Egyptian fleet and Octavius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Ceaser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shocks Cleopatra</a:t>
            </a:r>
          </a:p>
          <a:p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Serapion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arch-priest of Isis, bring this news to Cleopatra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warns her that her beloved Antony will take the news as a grave betrayal on the part of Cleopatra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Alexa betrays again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conveys the false news of Cleopatra’s suicide to Antony</a:t>
            </a:r>
          </a:p>
        </p:txBody>
      </p:sp>
    </p:spTree>
    <p:extLst>
      <p:ext uri="{BB962C8B-B14F-4D97-AF65-F5344CB8AC3E}">
        <p14:creationId xmlns:p14="http://schemas.microsoft.com/office/powerpoint/2010/main" val="37844181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AC703-05CD-4F64-8CFB-2D863987B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7418"/>
          </a:xfrm>
        </p:spPr>
        <p:txBody>
          <a:bodyPr>
            <a:normAutofit/>
          </a:bodyPr>
          <a:lstStyle/>
          <a:p>
            <a:pPr algn="ctr"/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Antony is shattered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25F75-CE07-4AF8-9229-F93A19FB9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7019"/>
            <a:ext cx="8596668" cy="4614344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Antony ,now ,finds no meaning in life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feels like a weary traveller who has reached the  journey’s end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wants death to come and take him in her bosom</a:t>
            </a:r>
          </a:p>
          <a:p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Ventidius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tries to exhort him to fight with Octavius who is at the gate of Alexandria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according to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Ventidius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must fight and embrace a heroic martyrdom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Antony negates as he sees no reason for fighting</a:t>
            </a:r>
          </a:p>
        </p:txBody>
      </p:sp>
    </p:spTree>
    <p:extLst>
      <p:ext uri="{BB962C8B-B14F-4D97-AF65-F5344CB8AC3E}">
        <p14:creationId xmlns:p14="http://schemas.microsoft.com/office/powerpoint/2010/main" val="15266316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0170E-3A1A-4522-BC6B-7E8506CC6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7418"/>
          </a:xfrm>
        </p:spPr>
        <p:txBody>
          <a:bodyPr>
            <a:normAutofit/>
          </a:bodyPr>
          <a:lstStyle/>
          <a:p>
            <a:pPr algn="ctr"/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Self- Realisation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D510A-DC9E-4ACC-ADCC-8F8183434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7018"/>
            <a:ext cx="8596668" cy="46143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The death of Cleopatra has changed everything for Antony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was she for whom he had sacrificed his honour, glory and empire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asks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Ventidius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kill him and save him from the disgrace of being captive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asks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Ventidius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go to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Ceaser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settle with him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Ventidius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shocked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decides to kill Antony and then to kill himself</a:t>
            </a:r>
          </a:p>
        </p:txBody>
      </p:sp>
    </p:spTree>
    <p:extLst>
      <p:ext uri="{BB962C8B-B14F-4D97-AF65-F5344CB8AC3E}">
        <p14:creationId xmlns:p14="http://schemas.microsoft.com/office/powerpoint/2010/main" val="1172530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D9054-1D42-4095-8090-E63CEE5F4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2727"/>
          </a:xfrm>
        </p:spPr>
        <p:txBody>
          <a:bodyPr>
            <a:normAutofit fontScale="90000"/>
          </a:bodyPr>
          <a:lstStyle/>
          <a:p>
            <a:pPr algn="ctr"/>
            <a:r>
              <a:rPr lang="en-IN" sz="4400" dirty="0"/>
              <a:t>Death and The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85F8B-0960-4F84-8FCD-8C46DEC2B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4039351"/>
          </a:xfrm>
        </p:spPr>
        <p:txBody>
          <a:bodyPr>
            <a:normAutofit/>
          </a:bodyPr>
          <a:lstStyle/>
          <a:p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Ventidius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asks Antony to shut his eyes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instead of killing Antony he kills himself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Antony is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berieved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too falls on his sword to kill himself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receives a fatal wound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this moment Cleopatra arrives with her two maids,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Charmion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Iras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3733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E2F4B-204D-4F08-AF98-58600E931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Anagnorisis and Denouement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AEF6A-9B41-4B29-A693-855B35649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7019"/>
            <a:ext cx="8596668" cy="4614344"/>
          </a:xfrm>
        </p:spPr>
        <p:txBody>
          <a:bodyPr>
            <a:normAutofit lnSpcReduction="10000"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Cleopatra reveals that the Egyptian fleet has not only betrayed him but also her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also tells him about Alexa’s treachery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says that she is here to follow him to the realm of death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only way to prove her innocence and constancy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Antony dies seated on the throne with a laurel wreath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Cleopatra decks herself with ensigns of pomp and glory and sits beside him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876157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8D42B-2550-4654-8EE5-ADF81235A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>
            <a:normAutofit/>
          </a:bodyPr>
          <a:lstStyle/>
          <a:p>
            <a:pPr algn="ctr"/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Final Scene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3E9B4-A812-4522-A936-1F71626E9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0873"/>
            <a:ext cx="8596668" cy="4600489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Cleopatra, now the queen and the bride, all at once</a:t>
            </a:r>
          </a:p>
          <a:p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Serapion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announces the arrival of Octavius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Cleopatra pays no attention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is eager to join the Elysium of lovers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embraces death by getting herself stung by the deadly aspic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lovers lie dead beside each other in royal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statewitha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smile flickering on their lips</a:t>
            </a:r>
          </a:p>
        </p:txBody>
      </p:sp>
    </p:spTree>
    <p:extLst>
      <p:ext uri="{BB962C8B-B14F-4D97-AF65-F5344CB8AC3E}">
        <p14:creationId xmlns:p14="http://schemas.microsoft.com/office/powerpoint/2010/main" val="18747360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E3F1D-D5F2-40CE-95A3-8087775D7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pPr algn="ctr"/>
            <a:r>
              <a:rPr lang="en-IN" dirty="0"/>
              <a:t>“</a:t>
            </a: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lovers lived and died so well”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7B991-4B9B-4ACD-B462-B1D7FE3C5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41418"/>
            <a:ext cx="8596668" cy="17595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9600" dirty="0">
                <a:latin typeface="Algerian" panose="04020705040A02060702" pitchFamily="82" charset="0"/>
              </a:rPr>
              <a:t>    Thank you</a:t>
            </a:r>
          </a:p>
        </p:txBody>
      </p:sp>
    </p:spTree>
    <p:extLst>
      <p:ext uri="{BB962C8B-B14F-4D97-AF65-F5344CB8AC3E}">
        <p14:creationId xmlns:p14="http://schemas.microsoft.com/office/powerpoint/2010/main" val="29623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F15EC-C581-4423-B5EA-B5676ADBA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Shakespeare and Dryden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34B5B-C6C1-4B56-B74A-B9F72DC54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545" y="1468582"/>
            <a:ext cx="10515600" cy="458946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en-IN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Dryden Acknowledges Shakespeare’s superiority as a dramatist</a:t>
            </a:r>
          </a:p>
          <a:p>
            <a:pPr>
              <a:lnSpc>
                <a:spcPct val="170000"/>
              </a:lnSpc>
            </a:pPr>
            <a:r>
              <a:rPr lang="en-IN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retells the story from a new point of view</a:t>
            </a:r>
          </a:p>
          <a:p>
            <a:pPr>
              <a:lnSpc>
                <a:spcPct val="170000"/>
              </a:lnSpc>
            </a:pPr>
            <a:r>
              <a:rPr lang="en-IN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maintains dramatic unities with greater precision</a:t>
            </a:r>
          </a:p>
          <a:p>
            <a:pPr>
              <a:lnSpc>
                <a:spcPct val="170000"/>
              </a:lnSpc>
            </a:pPr>
            <a:r>
              <a:rPr lang="en-IN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for love </a:t>
            </a:r>
            <a:r>
              <a:rPr lang="en-IN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only 10 </a:t>
            </a:r>
            <a:r>
              <a:rPr lang="en-IN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charcters</a:t>
            </a:r>
            <a:r>
              <a:rPr lang="en-IN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  <a:r>
              <a:rPr lang="en-IN" sz="9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Antony and Cleopatra </a:t>
            </a:r>
            <a:r>
              <a:rPr lang="en-IN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</a:p>
          <a:p>
            <a:pPr>
              <a:lnSpc>
                <a:spcPct val="170000"/>
              </a:lnSpc>
            </a:pPr>
            <a:r>
              <a:rPr lang="en-IN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scene never shifts from Alexandria</a:t>
            </a:r>
          </a:p>
          <a:p>
            <a:pPr>
              <a:lnSpc>
                <a:spcPct val="170000"/>
              </a:lnSpc>
            </a:pPr>
            <a:r>
              <a:rPr lang="en-IN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Antony of this play is not a superman but a family man</a:t>
            </a:r>
          </a:p>
          <a:p>
            <a:pPr>
              <a:lnSpc>
                <a:spcPct val="170000"/>
              </a:lnSpc>
            </a:pPr>
            <a:r>
              <a:rPr lang="en-IN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Cleopatra too is not that fascinating paramour.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IN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I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54240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DEBAC-3DBB-4379-8F34-3363E1ADE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Structural Quality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7451A-C06D-4B6E-990B-36B0CBB2F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7855"/>
            <a:ext cx="8596668" cy="450350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subtler, surer dramatic progression in this drama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has coherence, a direction to an end, a unity.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Dryden’s poetry has been highly praised by the critics.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tragic effect is perfect.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the drama lacks spiritual quality.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drama although craftmanship reaches the highest level but the emotions expressed do not touch the heart of the spectators.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072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582AC-A34C-4C22-90C5-A3CE7FF36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Restoration Drama(1660-1700)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73AEE-BE27-404E-A92A-974B90304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Commonwealth ordinance in 1642 closed all theatres in England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Charles II in 1660 reopened them with his restoration to throne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viewers were the courtiers and their entourage.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communication with common men/women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forms of drama became popular-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comedy of manners ii) heroic tragedy. 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310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682DE-6AFC-40AE-BCCB-A3BDD1D1D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Restoration Dramatist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9A2DB-5B53-44BC-875C-2A44AC05D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George Etherege</a:t>
            </a:r>
          </a:p>
          <a:p>
            <a:pPr>
              <a:lnSpc>
                <a:spcPct val="150000"/>
              </a:lnSpc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William Wycherley</a:t>
            </a:r>
          </a:p>
          <a:p>
            <a:pPr>
              <a:lnSpc>
                <a:spcPct val="150000"/>
              </a:lnSpc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William Congreve- </a:t>
            </a:r>
            <a:r>
              <a:rPr lang="en-IN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Way of The World</a:t>
            </a:r>
          </a:p>
          <a:p>
            <a:pPr>
              <a:lnSpc>
                <a:spcPct val="150000"/>
              </a:lnSpc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Dryden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518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12430-5248-47BA-A48F-C6DEFCAF5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411248" cy="983673"/>
          </a:xfrm>
        </p:spPr>
        <p:txBody>
          <a:bodyPr>
            <a:normAutofit/>
          </a:bodyPr>
          <a:lstStyle/>
          <a:p>
            <a:pPr algn="ctr"/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Dryden : The Dramatist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54AF0-E9CA-4755-9FDE-8A789C95F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3273"/>
            <a:ext cx="8596668" cy="4448090"/>
          </a:xfrm>
        </p:spPr>
        <p:txBody>
          <a:bodyPr>
            <a:no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Born in Northamptonshire on August 9,1631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Eldest son of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Rev.Erasmus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Dryden and Mary Pickering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made his debut in poetry by an elegy written in the memory of his school fellow, Lord Hastings.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1664 he married Elizabeth Howard, daughter of Earl of Berkshire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restoration of Charles ii brought a sudden change not only in his political leanings but also in his literary career.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reopening of theatre transformed Dryden into a dramatist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wrote 20 plays. </a:t>
            </a:r>
          </a:p>
        </p:txBody>
      </p:sp>
    </p:spTree>
    <p:extLst>
      <p:ext uri="{BB962C8B-B14F-4D97-AF65-F5344CB8AC3E}">
        <p14:creationId xmlns:p14="http://schemas.microsoft.com/office/powerpoint/2010/main" val="4259795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680FC-02A0-442B-81FC-A726F619B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544" y="609600"/>
            <a:ext cx="8373457" cy="1052945"/>
          </a:xfrm>
        </p:spPr>
        <p:txBody>
          <a:bodyPr>
            <a:normAutofit/>
          </a:bodyPr>
          <a:lstStyle/>
          <a:p>
            <a:pPr algn="ctr"/>
            <a:r>
              <a:rPr lang="en-I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works by Dryden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1F58A-5E26-4D85-912C-E002B9C07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2545"/>
            <a:ext cx="8596668" cy="4378817"/>
          </a:xfrm>
        </p:spPr>
        <p:txBody>
          <a:bodyPr>
            <a:noAutofit/>
          </a:bodyPr>
          <a:lstStyle/>
          <a:p>
            <a:r>
              <a:rPr lang="en-I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Annus</a:t>
            </a:r>
            <a:r>
              <a:rPr lang="en-I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Mirabilis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1666, a long poem on the great fire and the naval fight with Holland.</a:t>
            </a:r>
          </a:p>
          <a:p>
            <a:r>
              <a:rPr lang="en-I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Essay on Dramatic Poesy ,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defence of rhyme in Drama.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an perfect example of Dryden’s penetrating analysis and delightful style.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Dramatist, poet and literary critic, he is the foremost man of letters of the England of the last quarter of the 17</a:t>
            </a:r>
            <a:r>
              <a:rPr lang="en-I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century’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gave English poetry the qualities it lacked-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ease,flexibility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lucidity.</a:t>
            </a:r>
          </a:p>
        </p:txBody>
      </p:sp>
    </p:spTree>
    <p:extLst>
      <p:ext uri="{BB962C8B-B14F-4D97-AF65-F5344CB8AC3E}">
        <p14:creationId xmlns:p14="http://schemas.microsoft.com/office/powerpoint/2010/main" val="2857514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57446-18A5-4163-B639-E34718AAD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504" y="457200"/>
            <a:ext cx="8596668" cy="1025235"/>
          </a:xfrm>
        </p:spPr>
        <p:txBody>
          <a:bodyPr>
            <a:normAutofit/>
          </a:bodyPr>
          <a:lstStyle/>
          <a:p>
            <a:pPr algn="ctr"/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About John Dryden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9A4D4-DA6A-47DF-9807-B44DCE008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2436"/>
            <a:ext cx="8596668" cy="4918363"/>
          </a:xfrm>
        </p:spPr>
        <p:txBody>
          <a:bodyPr>
            <a:noAutofit/>
          </a:bodyPr>
          <a:lstStyle/>
          <a:p>
            <a:r>
              <a:rPr lang="en-IN" sz="2800" dirty="0"/>
              <a:t>He is an unequalled satirist</a:t>
            </a:r>
          </a:p>
          <a:p>
            <a:r>
              <a:rPr lang="en-IN" sz="2800" dirty="0"/>
              <a:t>As a literary critic he is forceful, lucid and perceptive</a:t>
            </a:r>
          </a:p>
          <a:p>
            <a:r>
              <a:rPr lang="en-IN" sz="2800" dirty="0"/>
              <a:t>He is an inaugurator of an age of prose and reason.</a:t>
            </a:r>
          </a:p>
          <a:p>
            <a:r>
              <a:rPr lang="en-IN" sz="2800" dirty="0"/>
              <a:t>His treatment of subject was strikingly new .</a:t>
            </a:r>
          </a:p>
          <a:p>
            <a:r>
              <a:rPr lang="en-IN" sz="2800" dirty="0"/>
              <a:t>He was a great versatile writer.</a:t>
            </a:r>
          </a:p>
          <a:p>
            <a:r>
              <a:rPr lang="en-IN" sz="2800" dirty="0"/>
              <a:t>Alexander Pope and Joseph Addison the two literary geniuses of English literature followed his footsteps.</a:t>
            </a:r>
          </a:p>
        </p:txBody>
      </p:sp>
    </p:spTree>
    <p:extLst>
      <p:ext uri="{BB962C8B-B14F-4D97-AF65-F5344CB8AC3E}">
        <p14:creationId xmlns:p14="http://schemas.microsoft.com/office/powerpoint/2010/main" val="26959192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flec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40000"/>
                <a:lumMod val="105000"/>
              </a:schemeClr>
            </a:gs>
            <a:gs pos="41000">
              <a:schemeClr val="phClr">
                <a:tint val="57000"/>
                <a:satMod val="160000"/>
                <a:lumMod val="99000"/>
              </a:schemeClr>
            </a:gs>
            <a:gs pos="100000">
              <a:schemeClr val="phClr">
                <a:tint val="80000"/>
                <a:satMod val="18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15000"/>
                <a:lumMod val="114000"/>
              </a:schemeClr>
            </a:gs>
            <a:gs pos="60000">
              <a:schemeClr val="phClr">
                <a:tint val="100000"/>
                <a:shade val="96000"/>
                <a:satMod val="100000"/>
                <a:lumMod val="108000"/>
              </a:schemeClr>
            </a:gs>
            <a:gs pos="100000">
              <a:schemeClr val="phClr">
                <a:shade val="91000"/>
                <a:sat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50800" dist="31750" dir="5400000" sy="98000" rotWithShape="0">
              <a:srgbClr val="000000">
                <a:alpha val="4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4800000"/>
            </a:lightRig>
          </a:scene3d>
          <a:sp3d prstMaterial="matte">
            <a:bevelT w="25400" h="44450"/>
          </a:sp3d>
        </a:effectStyle>
        <a:effectStyle>
          <a:effectLst>
            <a:reflection blurRad="25400" stA="32000" endPos="28000" dist="8889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508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249</TotalTime>
  <Words>1659</Words>
  <Application>Microsoft Office PowerPoint</Application>
  <PresentationFormat>Widescreen</PresentationFormat>
  <Paragraphs>182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Algerian</vt:lpstr>
      <vt:lpstr>Arial</vt:lpstr>
      <vt:lpstr>Times New Roman</vt:lpstr>
      <vt:lpstr>Trebuchet MS</vt:lpstr>
      <vt:lpstr>Wingdings</vt:lpstr>
      <vt:lpstr>Wingdings 3</vt:lpstr>
      <vt:lpstr>Facet</vt:lpstr>
      <vt:lpstr>    All for Love by John Dryden </vt:lpstr>
      <vt:lpstr>Introduction</vt:lpstr>
      <vt:lpstr>Shakespeare and Dryden</vt:lpstr>
      <vt:lpstr>Structural Quality </vt:lpstr>
      <vt:lpstr>Restoration Drama(1660-1700)</vt:lpstr>
      <vt:lpstr>Restoration Dramatist</vt:lpstr>
      <vt:lpstr>Dryden : The Dramatist</vt:lpstr>
      <vt:lpstr>Important works by Dryden</vt:lpstr>
      <vt:lpstr>More About John Dryden</vt:lpstr>
      <vt:lpstr>The Theme of the Drama</vt:lpstr>
      <vt:lpstr> Ventidius and his Proposal </vt:lpstr>
      <vt:lpstr>Antony’s Dilemma</vt:lpstr>
      <vt:lpstr>Cleopatra and her pleadings</vt:lpstr>
      <vt:lpstr>Antony meets Cleopatra</vt:lpstr>
      <vt:lpstr> Cleopatra Convinces Antony</vt:lpstr>
      <vt:lpstr>Dolabella and his unsuccessful     efforts</vt:lpstr>
      <vt:lpstr>Appearance of Octavia, wife of Antony</vt:lpstr>
      <vt:lpstr>Antony is shaken for the time being</vt:lpstr>
      <vt:lpstr>Alexa tricks</vt:lpstr>
      <vt:lpstr>Cleopatra trapped by Alexa and Ventidius </vt:lpstr>
      <vt:lpstr>Antony bans Dolabella</vt:lpstr>
      <vt:lpstr>Antony Abandons Octavia</vt:lpstr>
      <vt:lpstr>Politics and Love</vt:lpstr>
      <vt:lpstr>Antony is shattered</vt:lpstr>
      <vt:lpstr> Self- Realisation</vt:lpstr>
      <vt:lpstr>Death and The End</vt:lpstr>
      <vt:lpstr>Anagnorisis and Denouement</vt:lpstr>
      <vt:lpstr>The Final Scene</vt:lpstr>
      <vt:lpstr>“No lovers lived and died so well”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All for Love by John Dryden </dc:title>
  <dc:creator>jaba.k.singh@gmail.com</dc:creator>
  <cp:lastModifiedBy>jaba.k.singh@gmail.com</cp:lastModifiedBy>
  <cp:revision>57</cp:revision>
  <dcterms:created xsi:type="dcterms:W3CDTF">2020-06-09T18:19:42Z</dcterms:created>
  <dcterms:modified xsi:type="dcterms:W3CDTF">2020-06-10T07:54:09Z</dcterms:modified>
</cp:coreProperties>
</file>