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0" r:id="rId4"/>
    <p:sldId id="261" r:id="rId5"/>
    <p:sldId id="257" r:id="rId6"/>
    <p:sldId id="259" r:id="rId7"/>
    <p:sldId id="258" r:id="rId8"/>
    <p:sldId id="266" r:id="rId9"/>
    <p:sldId id="263" r:id="rId10"/>
    <p:sldId id="262" r:id="rId11"/>
    <p:sldId id="264" r:id="rId12"/>
    <p:sldId id="270" r:id="rId13"/>
    <p:sldId id="268" r:id="rId14"/>
    <p:sldId id="271" r:id="rId15"/>
    <p:sldId id="269" r:id="rId16"/>
    <p:sldId id="267" r:id="rId17"/>
    <p:sldId id="272" r:id="rId18"/>
    <p:sldId id="273" r:id="rId19"/>
    <p:sldId id="274" r:id="rId20"/>
    <p:sldId id="278" r:id="rId21"/>
    <p:sldId id="279" r:id="rId22"/>
    <p:sldId id="275" r:id="rId23"/>
    <p:sldId id="276" r:id="rId24"/>
    <p:sldId id="280" r:id="rId25"/>
    <p:sldId id="277" r:id="rId26"/>
    <p:sldId id="281" r:id="rId27"/>
    <p:sldId id="283" r:id="rId28"/>
    <p:sldId id="282"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263D02-5BB1-4DF4-A8F0-5034ECD7E750}"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36953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63D02-5BB1-4DF4-A8F0-5034ECD7E750}"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430628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63D02-5BB1-4DF4-A8F0-5034ECD7E750}"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305012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63D02-5BB1-4DF4-A8F0-5034ECD7E750}"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585409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63D02-5BB1-4DF4-A8F0-5034ECD7E750}"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297471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263D02-5BB1-4DF4-A8F0-5034ECD7E750}"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3461434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263D02-5BB1-4DF4-A8F0-5034ECD7E750}"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393431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263D02-5BB1-4DF4-A8F0-5034ECD7E750}"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2713123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3D02-5BB1-4DF4-A8F0-5034ECD7E750}" type="datetimeFigureOut">
              <a:rPr lang="en-US" smtClean="0"/>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2940177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63D02-5BB1-4DF4-A8F0-5034ECD7E750}"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308262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63D02-5BB1-4DF4-A8F0-5034ECD7E750}"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4FE17-F8D6-4784-B0AC-7886E54B8D4F}" type="slidenum">
              <a:rPr lang="en-US" smtClean="0"/>
              <a:t>‹#›</a:t>
            </a:fld>
            <a:endParaRPr lang="en-US"/>
          </a:p>
        </p:txBody>
      </p:sp>
    </p:spTree>
    <p:extLst>
      <p:ext uri="{BB962C8B-B14F-4D97-AF65-F5344CB8AC3E}">
        <p14:creationId xmlns:p14="http://schemas.microsoft.com/office/powerpoint/2010/main" val="348341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63D02-5BB1-4DF4-A8F0-5034ECD7E750}" type="datetimeFigureOut">
              <a:rPr lang="en-US" smtClean="0"/>
              <a:t>11/22/2021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4FE17-F8D6-4784-B0AC-7886E54B8D4F}" type="slidenum">
              <a:rPr lang="en-US" smtClean="0"/>
              <a:t>‹#›</a:t>
            </a:fld>
            <a:endParaRPr lang="en-US"/>
          </a:p>
        </p:txBody>
      </p:sp>
    </p:spTree>
    <p:extLst>
      <p:ext uri="{BB962C8B-B14F-4D97-AF65-F5344CB8AC3E}">
        <p14:creationId xmlns:p14="http://schemas.microsoft.com/office/powerpoint/2010/main" val="303396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0676" y="374574"/>
            <a:ext cx="10300771" cy="6237295"/>
          </a:xfrm>
          <a:prstGeom prst="rect">
            <a:avLst/>
          </a:prstGeom>
        </p:spPr>
      </p:pic>
    </p:spTree>
    <p:extLst>
      <p:ext uri="{BB962C8B-B14F-4D97-AF65-F5344CB8AC3E}">
        <p14:creationId xmlns:p14="http://schemas.microsoft.com/office/powerpoint/2010/main" val="2281139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3530" y="1135138"/>
            <a:ext cx="4588115" cy="400110"/>
          </a:xfrm>
          <a:prstGeom prst="rect">
            <a:avLst/>
          </a:prstGeom>
        </p:spPr>
        <p:txBody>
          <a:bodyPr wrap="none">
            <a:spAutoFit/>
          </a:bodyPr>
          <a:lstStyle/>
          <a:p>
            <a:r>
              <a:rPr lang="en-US" sz="2000" b="1" i="0" dirty="0" smtClean="0">
                <a:effectLst/>
                <a:latin typeface="Arial" panose="020B0604020202020204" pitchFamily="34" charset="0"/>
              </a:rPr>
              <a:t>Planck's law of black-body radiation</a:t>
            </a:r>
            <a:endParaRPr lang="en-US" sz="2000" b="1" i="0" dirty="0">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1244905" y="1685581"/>
                <a:ext cx="3084724" cy="1070358"/>
              </a:xfrm>
              <a:prstGeom prst="rect">
                <a:avLst/>
              </a:prstGeom>
              <a:noFill/>
            </p:spPr>
            <p:txBody>
              <a:bodyPr wrap="square" rtlCol="0">
                <a:spAutoFit/>
              </a:bodyPr>
              <a:lstStyle/>
              <a:p>
                <a14:m>
                  <m:oMath xmlns:m="http://schemas.openxmlformats.org/officeDocument/2006/math">
                    <m:f>
                      <m:fPr>
                        <m:ctrlPr>
                          <a:rPr lang="en-US" sz="4400" b="1" i="1" smtClean="0">
                            <a:solidFill>
                              <a:srgbClr val="0000FF"/>
                            </a:solidFill>
                            <a:latin typeface="Cambria Math" panose="02040503050406030204" pitchFamily="18" charset="0"/>
                          </a:rPr>
                        </m:ctrlPr>
                      </m:fPr>
                      <m:num>
                        <m:r>
                          <a:rPr lang="en-US" sz="4400" b="1" i="1" smtClean="0">
                            <a:solidFill>
                              <a:srgbClr val="0000FF"/>
                            </a:solidFill>
                            <a:latin typeface="Cambria Math" panose="02040503050406030204" pitchFamily="18" charset="0"/>
                          </a:rPr>
                          <m:t>𝟏</m:t>
                        </m:r>
                      </m:num>
                      <m:den>
                        <m:r>
                          <a:rPr lang="en-US" sz="4400" b="1" i="1" smtClean="0">
                            <a:solidFill>
                              <a:srgbClr val="0000FF"/>
                            </a:solidFill>
                            <a:latin typeface="Cambria Math" panose="02040503050406030204" pitchFamily="18" charset="0"/>
                          </a:rPr>
                          <m:t>𝟐</m:t>
                        </m:r>
                        <m:r>
                          <a:rPr lang="en-US" sz="4400" b="1" i="1" smtClean="0">
                            <a:solidFill>
                              <a:srgbClr val="0000FF"/>
                            </a:solidFill>
                            <a:latin typeface="Cambria Math" panose="02040503050406030204" pitchFamily="18" charset="0"/>
                          </a:rPr>
                          <m:t>𝒎</m:t>
                        </m:r>
                        <m:sSup>
                          <m:sSupPr>
                            <m:ctrlPr>
                              <a:rPr lang="en-US" sz="4400" b="1" i="1" smtClean="0">
                                <a:solidFill>
                                  <a:srgbClr val="0000FF"/>
                                </a:solidFill>
                                <a:latin typeface="Cambria Math" panose="02040503050406030204" pitchFamily="18" charset="0"/>
                              </a:rPr>
                            </m:ctrlPr>
                          </m:sSupPr>
                          <m:e>
                            <m:r>
                              <a:rPr lang="en-US" sz="4400" b="1" i="1" smtClean="0">
                                <a:solidFill>
                                  <a:srgbClr val="0000FF"/>
                                </a:solidFill>
                                <a:latin typeface="Cambria Math" panose="02040503050406030204" pitchFamily="18" charset="0"/>
                              </a:rPr>
                              <m:t>𝒗</m:t>
                            </m:r>
                          </m:e>
                          <m:sup>
                            <m:r>
                              <a:rPr lang="en-US" sz="4400" b="1" i="1" smtClean="0">
                                <a:solidFill>
                                  <a:srgbClr val="0000FF"/>
                                </a:solidFill>
                                <a:latin typeface="Cambria Math" panose="02040503050406030204" pitchFamily="18" charset="0"/>
                              </a:rPr>
                              <m:t>𝟐</m:t>
                            </m:r>
                          </m:sup>
                        </m:sSup>
                      </m:den>
                    </m:f>
                  </m:oMath>
                </a14:m>
                <a:r>
                  <a:rPr lang="en-US" sz="4400" b="1" dirty="0" smtClean="0">
                    <a:solidFill>
                      <a:srgbClr val="0000FF"/>
                    </a:solidFill>
                  </a:rPr>
                  <a:t>=</a:t>
                </a:r>
                <a:r>
                  <a:rPr lang="en-US" sz="4000" b="1" dirty="0" smtClean="0">
                    <a:solidFill>
                      <a:srgbClr val="0000FF"/>
                    </a:solidFill>
                  </a:rPr>
                  <a:t>h</a:t>
                </a:r>
                <a:r>
                  <a:rPr lang="el-GR" sz="4000" b="1" dirty="0" smtClean="0">
                    <a:solidFill>
                      <a:srgbClr val="0000FF"/>
                    </a:solidFill>
                  </a:rPr>
                  <a:t>ν</a:t>
                </a:r>
                <a:r>
                  <a:rPr lang="en-US" sz="4000" b="1" dirty="0" smtClean="0">
                    <a:solidFill>
                      <a:srgbClr val="0000FF"/>
                    </a:solidFill>
                  </a:rPr>
                  <a:t>-h</a:t>
                </a:r>
                <a14:m>
                  <m:oMath xmlns:m="http://schemas.openxmlformats.org/officeDocument/2006/math">
                    <m:sSub>
                      <m:sSubPr>
                        <m:ctrlPr>
                          <a:rPr lang="en-US" sz="4000" b="1" i="1" smtClean="0">
                            <a:solidFill>
                              <a:srgbClr val="0000FF"/>
                            </a:solidFill>
                            <a:latin typeface="Cambria Math" panose="02040503050406030204" pitchFamily="18" charset="0"/>
                          </a:rPr>
                        </m:ctrlPr>
                      </m:sSubPr>
                      <m:e>
                        <m:r>
                          <a:rPr lang="el-GR" sz="4000" b="1" i="1" smtClean="0">
                            <a:solidFill>
                              <a:srgbClr val="0000FF"/>
                            </a:solidFill>
                            <a:latin typeface="Cambria Math" panose="02040503050406030204" pitchFamily="18" charset="0"/>
                          </a:rPr>
                          <m:t>𝝂</m:t>
                        </m:r>
                      </m:e>
                      <m:sub>
                        <m:r>
                          <a:rPr lang="en-US" sz="4000" b="1" i="1" smtClean="0">
                            <a:solidFill>
                              <a:srgbClr val="0000FF"/>
                            </a:solidFill>
                            <a:latin typeface="Cambria Math" panose="02040503050406030204" pitchFamily="18" charset="0"/>
                          </a:rPr>
                          <m:t>𝒐</m:t>
                        </m:r>
                      </m:sub>
                    </m:sSub>
                  </m:oMath>
                </a14:m>
                <a:endParaRPr lang="en-US" sz="4000" b="1" dirty="0">
                  <a:solidFill>
                    <a:srgbClr val="0000FF"/>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244905" y="1685581"/>
                <a:ext cx="3084724" cy="1070358"/>
              </a:xfrm>
              <a:prstGeom prst="rect">
                <a:avLst/>
              </a:prstGeom>
              <a:blipFill>
                <a:blip r:embed="rId2"/>
                <a:stretch>
                  <a:fillRect b="-13714"/>
                </a:stretch>
              </a:blipFill>
            </p:spPr>
            <p:txBody>
              <a:bodyPr/>
              <a:lstStyle/>
              <a:p>
                <a:r>
                  <a:rPr lang="en-US">
                    <a:noFill/>
                  </a:rPr>
                  <a:t> </a:t>
                </a:r>
              </a:p>
            </p:txBody>
          </p:sp>
        </mc:Fallback>
      </mc:AlternateContent>
      <p:sp>
        <p:nvSpPr>
          <p:cNvPr id="4" name="Rectangle 3"/>
          <p:cNvSpPr/>
          <p:nvPr/>
        </p:nvSpPr>
        <p:spPr>
          <a:xfrm>
            <a:off x="918803" y="461585"/>
            <a:ext cx="4937570" cy="523220"/>
          </a:xfrm>
          <a:prstGeom prst="rect">
            <a:avLst/>
          </a:prstGeom>
        </p:spPr>
        <p:txBody>
          <a:bodyPr wrap="none">
            <a:spAutoFit/>
          </a:bodyPr>
          <a:lstStyle/>
          <a:p>
            <a:r>
              <a:rPr lang="en-US" sz="2800" b="1" i="0" dirty="0" smtClean="0">
                <a:solidFill>
                  <a:srgbClr val="C00000"/>
                </a:solidFill>
                <a:effectLst/>
                <a:latin typeface="Arial" panose="020B0604020202020204" pitchFamily="34" charset="0"/>
              </a:rPr>
              <a:t>The quantum theory of light</a:t>
            </a:r>
            <a:endParaRPr lang="en-US" sz="2800" b="1" i="0" dirty="0">
              <a:solidFill>
                <a:srgbClr val="C00000"/>
              </a:solidFill>
              <a:effectLst/>
              <a:latin typeface="Arial" panose="020B0604020202020204" pitchFamily="34" charset="0"/>
            </a:endParaRPr>
          </a:p>
        </p:txBody>
      </p:sp>
      <p:sp>
        <p:nvSpPr>
          <p:cNvPr id="5" name="AutoShape 2" descr="B(\nu, T)= \frac {2h\nu^3}{c^2} \frac {1}{\frac {hv}{e k_B T}-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9" name="Group 8"/>
          <p:cNvGrpSpPr/>
          <p:nvPr/>
        </p:nvGrpSpPr>
        <p:grpSpPr>
          <a:xfrm>
            <a:off x="1244905" y="3096644"/>
            <a:ext cx="3492832" cy="885825"/>
            <a:chOff x="1344604" y="3525913"/>
            <a:chExt cx="3492832" cy="885825"/>
          </a:xfrm>
        </p:grpSpPr>
        <p:pic>
          <p:nvPicPr>
            <p:cNvPr id="6" name="Picture 5"/>
            <p:cNvPicPr>
              <a:picLocks noChangeAspect="1"/>
            </p:cNvPicPr>
            <p:nvPr/>
          </p:nvPicPr>
          <p:blipFill rotWithShape="1">
            <a:blip r:embed="rId3"/>
            <a:srcRect l="7246"/>
            <a:stretch/>
          </p:blipFill>
          <p:spPr>
            <a:xfrm>
              <a:off x="1674563" y="3525913"/>
              <a:ext cx="3162873" cy="885825"/>
            </a:xfrm>
            <a:prstGeom prst="rect">
              <a:avLst/>
            </a:prstGeom>
          </p:spPr>
        </p:pic>
        <p:sp>
          <p:nvSpPr>
            <p:cNvPr id="8" name="TextBox 7"/>
            <p:cNvSpPr txBox="1"/>
            <p:nvPr/>
          </p:nvSpPr>
          <p:spPr>
            <a:xfrm>
              <a:off x="1344604" y="3636083"/>
              <a:ext cx="385042" cy="584775"/>
            </a:xfrm>
            <a:prstGeom prst="rect">
              <a:avLst/>
            </a:prstGeom>
            <a:noFill/>
          </p:spPr>
          <p:txBody>
            <a:bodyPr wrap="none" rtlCol="0">
              <a:spAutoFit/>
            </a:bodyPr>
            <a:lstStyle/>
            <a:p>
              <a:r>
                <a:rPr lang="en-US" sz="3200" b="1" dirty="0" smtClean="0"/>
                <a:t>E</a:t>
              </a:r>
              <a:endParaRPr lang="en-US" sz="1600" b="1" dirty="0"/>
            </a:p>
          </p:txBody>
        </p:sp>
      </p:grpSp>
      <mc:AlternateContent xmlns:mc="http://schemas.openxmlformats.org/markup-compatibility/2006" xmlns:a14="http://schemas.microsoft.com/office/drawing/2010/main">
        <mc:Choice Requires="a14">
          <p:sp>
            <p:nvSpPr>
              <p:cNvPr id="17" name="TextBox 16"/>
              <p:cNvSpPr txBox="1"/>
              <p:nvPr/>
            </p:nvSpPr>
            <p:spPr>
              <a:xfrm>
                <a:off x="1244905" y="4323174"/>
                <a:ext cx="4611468" cy="2246769"/>
              </a:xfrm>
              <a:prstGeom prst="rect">
                <a:avLst/>
              </a:prstGeom>
              <a:noFill/>
            </p:spPr>
            <p:txBody>
              <a:bodyPr wrap="square" rtlCol="0">
                <a:spAutoFit/>
              </a:bodyPr>
              <a:lstStyle/>
              <a:p>
                <a:r>
                  <a:rPr lang="en-US" sz="2000" b="1" dirty="0" smtClean="0"/>
                  <a:t>E(</a:t>
                </a:r>
                <a:r>
                  <a:rPr lang="el-GR" sz="2000" b="1" dirty="0" smtClean="0"/>
                  <a:t>ν</a:t>
                </a:r>
                <a:r>
                  <a:rPr lang="en-US" sz="2000" b="1" dirty="0" smtClean="0"/>
                  <a:t>,T) is the spectral radiance of the body</a:t>
                </a:r>
              </a:p>
              <a:p>
                <a:endParaRPr lang="en-US" sz="2000" b="1" dirty="0" smtClean="0"/>
              </a:p>
              <a:p>
                <a:r>
                  <a:rPr lang="en-US" sz="2000" b="1" dirty="0" smtClean="0"/>
                  <a:t>h=Planck’s constant,</a:t>
                </a:r>
              </a:p>
              <a:p>
                <a:endParaRPr lang="en-US" sz="2000" b="1" dirty="0" smtClean="0"/>
              </a:p>
              <a:p>
                <a:r>
                  <a:rPr lang="en-US" sz="2000" b="1" dirty="0" smtClean="0"/>
                  <a:t>c= light velocity, T= absolute temperature,</a:t>
                </a:r>
              </a:p>
              <a:p>
                <a:endParaRPr lang="en-US" sz="2000" b="1" dirty="0" smtClean="0"/>
              </a:p>
              <a:p>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𝒌</m:t>
                        </m:r>
                      </m:e>
                      <m:sub>
                        <m:r>
                          <a:rPr lang="en-US" sz="2000" b="1" i="1" smtClean="0">
                            <a:latin typeface="Cambria Math" panose="02040503050406030204" pitchFamily="18" charset="0"/>
                          </a:rPr>
                          <m:t>𝑩</m:t>
                        </m:r>
                      </m:sub>
                    </m:sSub>
                  </m:oMath>
                </a14:m>
                <a:r>
                  <a:rPr lang="en-US" sz="2000" b="1" dirty="0" smtClean="0"/>
                  <a:t>= Boltzmann constant</a:t>
                </a:r>
                <a:endParaRPr lang="en-US" sz="2000" b="1" dirty="0"/>
              </a:p>
            </p:txBody>
          </p:sp>
        </mc:Choice>
        <mc:Fallback xmlns="">
          <p:sp>
            <p:nvSpPr>
              <p:cNvPr id="17" name="TextBox 16"/>
              <p:cNvSpPr txBox="1">
                <a:spLocks noRot="1" noChangeAspect="1" noMove="1" noResize="1" noEditPoints="1" noAdjustHandles="1" noChangeArrowheads="1" noChangeShapeType="1" noTextEdit="1"/>
              </p:cNvSpPr>
              <p:nvPr/>
            </p:nvSpPr>
            <p:spPr>
              <a:xfrm>
                <a:off x="1244905" y="4323174"/>
                <a:ext cx="4611468" cy="2246769"/>
              </a:xfrm>
              <a:prstGeom prst="rect">
                <a:avLst/>
              </a:prstGeom>
              <a:blipFill>
                <a:blip r:embed="rId4"/>
                <a:stretch>
                  <a:fillRect l="-1321" t="-1355" r="-1321" b="-3794"/>
                </a:stretch>
              </a:blipFill>
            </p:spPr>
            <p:txBody>
              <a:bodyPr/>
              <a:lstStyle/>
              <a:p>
                <a:r>
                  <a:rPr lang="en-US">
                    <a:noFill/>
                  </a:rPr>
                  <a:t> </a:t>
                </a:r>
              </a:p>
            </p:txBody>
          </p:sp>
        </mc:Fallback>
      </mc:AlternateContent>
    </p:spTree>
    <p:extLst>
      <p:ext uri="{BB962C8B-B14F-4D97-AF65-F5344CB8AC3E}">
        <p14:creationId xmlns:p14="http://schemas.microsoft.com/office/powerpoint/2010/main" val="373914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1"/>
          <p:cNvSpPr/>
          <p:nvPr/>
        </p:nvSpPr>
        <p:spPr>
          <a:xfrm>
            <a:off x="509262" y="507538"/>
            <a:ext cx="2771490" cy="523220"/>
          </a:xfrm>
          <a:prstGeom prst="rect">
            <a:avLst/>
          </a:prstGeom>
        </p:spPr>
        <p:txBody>
          <a:bodyPr wrap="square">
            <a:spAutoFit/>
          </a:bodyPr>
          <a:lstStyle/>
          <a:p>
            <a:r>
              <a:rPr lang="en-US" sz="2800" b="1" i="0" dirty="0" smtClean="0">
                <a:solidFill>
                  <a:srgbClr val="C00000"/>
                </a:solidFill>
                <a:effectLst/>
                <a:latin typeface="Arial" panose="020B0604020202020204" pitchFamily="34" charset="0"/>
                <a:cs typeface="Arial" panose="020B0604020202020204" pitchFamily="34" charset="0"/>
              </a:rPr>
              <a:t>Applications</a:t>
            </a:r>
            <a:r>
              <a:rPr lang="en-US" sz="2800" b="1" i="0" dirty="0" smtClean="0">
                <a:solidFill>
                  <a:srgbClr val="C00000"/>
                </a:solidFill>
                <a:effectLst/>
                <a:latin typeface="Linux Libertine"/>
              </a:rPr>
              <a:t>:</a:t>
            </a:r>
            <a:endParaRPr lang="en-US" sz="2800" b="1" dirty="0">
              <a:solidFill>
                <a:srgbClr val="C00000"/>
              </a:solidFill>
            </a:endParaRPr>
          </a:p>
        </p:txBody>
      </p:sp>
      <p:sp>
        <p:nvSpPr>
          <p:cNvPr id="3" name="Rectangle 2"/>
          <p:cNvSpPr/>
          <p:nvPr/>
        </p:nvSpPr>
        <p:spPr>
          <a:xfrm>
            <a:off x="307975" y="1209542"/>
            <a:ext cx="3772186" cy="461665"/>
          </a:xfrm>
          <a:prstGeom prst="rect">
            <a:avLst/>
          </a:prstGeom>
        </p:spPr>
        <p:txBody>
          <a:bodyPr wrap="none">
            <a:spAutoFit/>
          </a:bodyPr>
          <a:lstStyle/>
          <a:p>
            <a:pPr marL="285750" indent="-285750">
              <a:buFont typeface="Arial" panose="020B0604020202020204" pitchFamily="34" charset="0"/>
              <a:buChar char="•"/>
            </a:pPr>
            <a:r>
              <a:rPr lang="en-US" sz="2400" b="1" i="0" dirty="0" smtClean="0">
                <a:solidFill>
                  <a:srgbClr val="0000FF"/>
                </a:solidFill>
                <a:effectLst/>
                <a:latin typeface="Arial" panose="020B0604020202020204" pitchFamily="34" charset="0"/>
              </a:rPr>
              <a:t>Human-body emission</a:t>
            </a:r>
            <a:endParaRPr lang="en-US" sz="2400" b="1" i="0" dirty="0">
              <a:solidFill>
                <a:srgbClr val="0000FF"/>
              </a:solidFill>
              <a:effectLst/>
              <a:latin typeface="Arial" panose="020B0604020202020204" pitchFamily="34" charset="0"/>
            </a:endParaRPr>
          </a:p>
        </p:txBody>
      </p:sp>
      <p:sp>
        <p:nvSpPr>
          <p:cNvPr id="5" name="AutoShape 3" descr="{\displaystyle \lambda _{\text{peak}}={\frac {2.898\times 10^{-3}~{\text{K}}\cdot {\text{m}}}{305~{\text{K}}}}=9.50~\mu {\text{m}}.}"/>
          <p:cNvSpPr>
            <a:spLocks noChangeAspect="1" noChangeArrowheads="1"/>
          </p:cNvSpPr>
          <p:nvPr/>
        </p:nvSpPr>
        <p:spPr bwMode="auto">
          <a:xfrm>
            <a:off x="509262" y="26281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 descr="{\displaystyle \lambda _{\text{peak}}={\frac {2.898\times 10^{-3}~{\text{K}}\cdot {\text{m}}}{305~{\text{K}}}}=9.50~\mu {\text{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stretch>
            <a:fillRect/>
          </a:stretch>
        </p:blipFill>
        <p:spPr>
          <a:xfrm>
            <a:off x="814062" y="2404279"/>
            <a:ext cx="3009900" cy="447675"/>
          </a:xfrm>
          <a:prstGeom prst="rect">
            <a:avLst/>
          </a:prstGeom>
        </p:spPr>
      </p:pic>
      <p:sp>
        <p:nvSpPr>
          <p:cNvPr id="8" name="Rectangle 7"/>
          <p:cNvSpPr/>
          <p:nvPr/>
        </p:nvSpPr>
        <p:spPr>
          <a:xfrm>
            <a:off x="509261" y="1667713"/>
            <a:ext cx="9582189" cy="369332"/>
          </a:xfrm>
          <a:prstGeom prst="rect">
            <a:avLst/>
          </a:prstGeom>
        </p:spPr>
        <p:txBody>
          <a:bodyPr wrap="square">
            <a:spAutoFit/>
          </a:bodyPr>
          <a:lstStyle/>
          <a:p>
            <a:r>
              <a:rPr lang="en-US" dirty="0" smtClean="0"/>
              <a:t>When Wein's Law is applied to human-body emission, a peak wavelength of</a:t>
            </a:r>
            <a:endParaRPr lang="en-US" dirty="0"/>
          </a:p>
        </p:txBody>
      </p:sp>
      <p:sp>
        <p:nvSpPr>
          <p:cNvPr id="9" name="Rectangle 8"/>
          <p:cNvSpPr/>
          <p:nvPr/>
        </p:nvSpPr>
        <p:spPr>
          <a:xfrm>
            <a:off x="509260" y="3075792"/>
            <a:ext cx="9780493" cy="369332"/>
          </a:xfrm>
          <a:prstGeom prst="rect">
            <a:avLst/>
          </a:prstGeom>
        </p:spPr>
        <p:txBody>
          <a:bodyPr wrap="square">
            <a:spAutoFit/>
          </a:bodyPr>
          <a:lstStyle/>
          <a:p>
            <a:r>
              <a:rPr lang="en-US" dirty="0" smtClean="0"/>
              <a:t>As a result, human thermal imaging systems are most sensitive in the 7–14 micrometer range.</a:t>
            </a:r>
            <a:endParaRPr lang="en-US" dirty="0"/>
          </a:p>
        </p:txBody>
      </p:sp>
      <p:sp>
        <p:nvSpPr>
          <p:cNvPr id="10" name="Rectangle 9"/>
          <p:cNvSpPr/>
          <p:nvPr/>
        </p:nvSpPr>
        <p:spPr>
          <a:xfrm>
            <a:off x="509260" y="3971664"/>
            <a:ext cx="7801751" cy="2677656"/>
          </a:xfrm>
          <a:prstGeom prst="rect">
            <a:avLst/>
          </a:prstGeom>
        </p:spPr>
        <p:txBody>
          <a:bodyPr wrap="none">
            <a:spAutoFit/>
          </a:bodyPr>
          <a:lstStyle/>
          <a:p>
            <a:pPr marL="285750" indent="-285750">
              <a:buFont typeface="Arial" panose="020B0604020202020204" pitchFamily="34" charset="0"/>
              <a:buChar char="•"/>
            </a:pPr>
            <a:r>
              <a:rPr lang="en-US" sz="2400" b="1" i="0" dirty="0" smtClean="0">
                <a:solidFill>
                  <a:srgbClr val="0000FF"/>
                </a:solidFill>
                <a:effectLst/>
                <a:latin typeface="Arial" panose="020B0604020202020204" pitchFamily="34" charset="0"/>
                <a:cs typeface="Arial" panose="020B0604020202020204" pitchFamily="34" charset="0"/>
              </a:rPr>
              <a:t>Temperature relation between a planet and its star</a:t>
            </a:r>
          </a:p>
          <a:p>
            <a:pPr marL="285750" indent="-285750">
              <a:buFont typeface="Arial" panose="020B0604020202020204" pitchFamily="34" charset="0"/>
              <a:buChar char="•"/>
            </a:pPr>
            <a:endParaRPr lang="en-US" sz="2400" b="1" i="0" dirty="0" smtClean="0">
              <a:solidFill>
                <a:srgbClr val="0000FF"/>
              </a:solidFill>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b="1" dirty="0">
                <a:solidFill>
                  <a:srgbClr val="0000FF"/>
                </a:solidFill>
              </a:rPr>
              <a:t>Effective temperature of </a:t>
            </a:r>
            <a:r>
              <a:rPr lang="en-US" sz="2400" b="1" dirty="0" smtClean="0">
                <a:solidFill>
                  <a:srgbClr val="0000FF"/>
                </a:solidFill>
              </a:rPr>
              <a:t>Earth</a:t>
            </a:r>
          </a:p>
          <a:p>
            <a:pPr marL="285750" indent="-285750">
              <a:buFont typeface="Arial" panose="020B0604020202020204" pitchFamily="34" charset="0"/>
              <a:buChar char="•"/>
            </a:pPr>
            <a:endParaRPr lang="en-US" sz="2400" b="1" dirty="0" smtClean="0">
              <a:solidFill>
                <a:srgbClr val="0000FF"/>
              </a:solidFill>
            </a:endParaRPr>
          </a:p>
          <a:p>
            <a:pPr marL="285750" indent="-285750">
              <a:buFont typeface="Arial" panose="020B0604020202020204" pitchFamily="34" charset="0"/>
              <a:buChar char="•"/>
            </a:pPr>
            <a:r>
              <a:rPr lang="en-US" sz="2400" b="1" dirty="0">
                <a:solidFill>
                  <a:srgbClr val="0000FF"/>
                </a:solidFill>
              </a:rPr>
              <a:t>Cosmology</a:t>
            </a:r>
          </a:p>
          <a:p>
            <a:pPr marL="285750" indent="-285750">
              <a:buFont typeface="Arial" panose="020B0604020202020204" pitchFamily="34" charset="0"/>
              <a:buChar char="•"/>
            </a:pPr>
            <a:endParaRPr lang="en-US" sz="2400" b="1" dirty="0">
              <a:solidFill>
                <a:srgbClr val="0000FF"/>
              </a:solidFill>
            </a:endParaRPr>
          </a:p>
          <a:p>
            <a:pPr marL="285750" indent="-285750">
              <a:buFont typeface="Arial" panose="020B0604020202020204" pitchFamily="34" charset="0"/>
              <a:buChar char="•"/>
            </a:pPr>
            <a:endParaRPr lang="en-US" sz="2400" b="1" i="0" dirty="0">
              <a:solidFill>
                <a:srgbClr val="0000FF"/>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28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5586" y="528810"/>
            <a:ext cx="1872867" cy="584775"/>
          </a:xfrm>
          <a:prstGeom prst="rect">
            <a:avLst/>
          </a:prstGeom>
          <a:noFill/>
        </p:spPr>
        <p:txBody>
          <a:bodyPr wrap="square" rtlCol="0">
            <a:spAutoFit/>
          </a:bodyPr>
          <a:lstStyle/>
          <a:p>
            <a:r>
              <a:rPr lang="en-US" sz="3200" b="1" dirty="0" smtClean="0"/>
              <a:t>Lecture 4</a:t>
            </a:r>
            <a:endParaRPr lang="en-US" sz="3200" b="1" dirty="0"/>
          </a:p>
        </p:txBody>
      </p:sp>
      <p:sp>
        <p:nvSpPr>
          <p:cNvPr id="3" name="Rectangle 2"/>
          <p:cNvSpPr/>
          <p:nvPr/>
        </p:nvSpPr>
        <p:spPr>
          <a:xfrm>
            <a:off x="3151447" y="2836710"/>
            <a:ext cx="6058069" cy="707886"/>
          </a:xfrm>
          <a:prstGeom prst="rect">
            <a:avLst/>
          </a:prstGeom>
        </p:spPr>
        <p:txBody>
          <a:bodyPr wrap="none">
            <a:spAutoFit/>
          </a:bodyPr>
          <a:lstStyle/>
          <a:p>
            <a:r>
              <a:rPr lang="en-US" sz="4000" b="1" dirty="0">
                <a:solidFill>
                  <a:srgbClr val="C00000"/>
                </a:solidFill>
                <a:latin typeface="Arial" panose="020B0604020202020204" pitchFamily="34" charset="0"/>
              </a:rPr>
              <a:t>Light–matter interaction</a:t>
            </a:r>
            <a:endParaRPr lang="en-US" sz="4000" dirty="0">
              <a:solidFill>
                <a:srgbClr val="C00000"/>
              </a:solidFill>
            </a:endParaRPr>
          </a:p>
        </p:txBody>
      </p:sp>
      <p:sp>
        <p:nvSpPr>
          <p:cNvPr id="4" name="Rectangle 3"/>
          <p:cNvSpPr/>
          <p:nvPr/>
        </p:nvSpPr>
        <p:spPr>
          <a:xfrm>
            <a:off x="7492876" y="5403638"/>
            <a:ext cx="3348545" cy="646331"/>
          </a:xfrm>
          <a:prstGeom prst="rect">
            <a:avLst/>
          </a:prstGeom>
        </p:spPr>
        <p:txBody>
          <a:bodyPr wrap="none">
            <a:spAutoFit/>
          </a:bodyPr>
          <a:lstStyle/>
          <a:p>
            <a:r>
              <a:rPr lang="en-US" sz="3600" b="1" dirty="0" err="1" smtClean="0"/>
              <a:t>Bhoomika</a:t>
            </a:r>
            <a:r>
              <a:rPr lang="en-US" sz="3600" b="1" dirty="0" smtClean="0"/>
              <a:t> Yadav</a:t>
            </a:r>
            <a:endParaRPr lang="en-US" sz="3600" b="1" dirty="0"/>
          </a:p>
        </p:txBody>
      </p:sp>
      <p:sp>
        <p:nvSpPr>
          <p:cNvPr id="5" name="Rectangle 4"/>
          <p:cNvSpPr/>
          <p:nvPr/>
        </p:nvSpPr>
        <p:spPr>
          <a:xfrm>
            <a:off x="4430831" y="3504620"/>
            <a:ext cx="4043094" cy="646331"/>
          </a:xfrm>
          <a:prstGeom prst="rect">
            <a:avLst/>
          </a:prstGeom>
        </p:spPr>
        <p:txBody>
          <a:bodyPr wrap="none">
            <a:spAutoFit/>
          </a:bodyPr>
          <a:lstStyle/>
          <a:p>
            <a:r>
              <a:rPr lang="en-US" sz="3600" b="1" dirty="0" smtClean="0">
                <a:solidFill>
                  <a:srgbClr val="0000FF"/>
                </a:solidFill>
              </a:rPr>
              <a:t>Photoelectric </a:t>
            </a:r>
            <a:r>
              <a:rPr lang="en-US" sz="3600" b="1" dirty="0">
                <a:solidFill>
                  <a:srgbClr val="0000FF"/>
                </a:solidFill>
              </a:rPr>
              <a:t>effect </a:t>
            </a:r>
          </a:p>
        </p:txBody>
      </p:sp>
    </p:spTree>
    <p:extLst>
      <p:ext uri="{BB962C8B-B14F-4D97-AF65-F5344CB8AC3E}">
        <p14:creationId xmlns:p14="http://schemas.microsoft.com/office/powerpoint/2010/main" val="3753892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7962" y="319490"/>
            <a:ext cx="7460697" cy="523220"/>
          </a:xfrm>
          <a:prstGeom prst="rect">
            <a:avLst/>
          </a:prstGeom>
          <a:noFill/>
        </p:spPr>
        <p:txBody>
          <a:bodyPr wrap="none" rtlCol="0">
            <a:spAutoFit/>
          </a:bodyPr>
          <a:lstStyle/>
          <a:p>
            <a:r>
              <a:rPr lang="en-US" sz="2800" b="1" dirty="0" smtClean="0">
                <a:solidFill>
                  <a:srgbClr val="0000FF"/>
                </a:solidFill>
                <a:latin typeface="Arial" panose="020B0604020202020204" pitchFamily="34" charset="0"/>
                <a:cs typeface="Arial" panose="020B0604020202020204" pitchFamily="34" charset="0"/>
              </a:rPr>
              <a:t>De-Broglie hypothesis: </a:t>
            </a:r>
            <a:r>
              <a:rPr lang="en-US" sz="2800" dirty="0" smtClean="0">
                <a:latin typeface="Arial" panose="020B0604020202020204" pitchFamily="34" charset="0"/>
                <a:cs typeface="Arial" panose="020B0604020202020204" pitchFamily="34" charset="0"/>
              </a:rPr>
              <a:t>wave particle duality</a:t>
            </a:r>
            <a:endParaRPr lang="en-US" sz="28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4842023" y="842710"/>
                <a:ext cx="1713013" cy="1170449"/>
              </a:xfrm>
              <a:prstGeom prst="rect">
                <a:avLst/>
              </a:prstGeom>
              <a:noFill/>
            </p:spPr>
            <p:txBody>
              <a:bodyPr wrap="square" rtlCol="0">
                <a:spAutoFit/>
              </a:bodyPr>
              <a:lstStyle/>
              <a:p>
                <a:r>
                  <a:rPr lang="el-GR" sz="5400" b="1" dirty="0" smtClean="0">
                    <a:solidFill>
                      <a:srgbClr val="C00000"/>
                    </a:solidFill>
                  </a:rPr>
                  <a:t>λ</a:t>
                </a:r>
                <a:r>
                  <a:rPr lang="en-US" sz="5400" b="1" dirty="0" smtClean="0">
                    <a:solidFill>
                      <a:srgbClr val="C00000"/>
                    </a:solidFill>
                  </a:rPr>
                  <a:t>=</a:t>
                </a:r>
                <a14:m>
                  <m:oMath xmlns:m="http://schemas.openxmlformats.org/officeDocument/2006/math">
                    <m:f>
                      <m:fPr>
                        <m:ctrlPr>
                          <a:rPr lang="en-US" sz="4800" b="1" i="1" smtClean="0">
                            <a:solidFill>
                              <a:srgbClr val="C00000"/>
                            </a:solidFill>
                            <a:latin typeface="Cambria Math" panose="02040503050406030204" pitchFamily="18" charset="0"/>
                          </a:rPr>
                        </m:ctrlPr>
                      </m:fPr>
                      <m:num>
                        <m:r>
                          <a:rPr lang="en-US" sz="4800" b="1" i="1" smtClean="0">
                            <a:solidFill>
                              <a:srgbClr val="C00000"/>
                            </a:solidFill>
                            <a:latin typeface="Cambria Math" panose="02040503050406030204" pitchFamily="18" charset="0"/>
                          </a:rPr>
                          <m:t>𝒉</m:t>
                        </m:r>
                      </m:num>
                      <m:den>
                        <m:r>
                          <a:rPr lang="en-US" sz="4800" b="1" i="1" smtClean="0">
                            <a:solidFill>
                              <a:srgbClr val="C00000"/>
                            </a:solidFill>
                            <a:latin typeface="Cambria Math" panose="02040503050406030204" pitchFamily="18" charset="0"/>
                          </a:rPr>
                          <m:t>𝒎𝒗</m:t>
                        </m:r>
                      </m:den>
                    </m:f>
                  </m:oMath>
                </a14:m>
                <a:endParaRPr lang="en-US" sz="5400" b="1" dirty="0">
                  <a:solidFill>
                    <a:srgbClr val="C00000"/>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842023" y="842710"/>
                <a:ext cx="1713013" cy="1170449"/>
              </a:xfrm>
              <a:prstGeom prst="rect">
                <a:avLst/>
              </a:prstGeom>
              <a:blipFill>
                <a:blip r:embed="rId2"/>
                <a:stretch>
                  <a:fillRect l="-18861" t="-4688" b="-197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84742" y="1736920"/>
                <a:ext cx="10234670" cy="4893647"/>
              </a:xfrm>
              <a:prstGeom prst="rect">
                <a:avLst/>
              </a:prstGeom>
              <a:noFill/>
            </p:spPr>
            <p:txBody>
              <a:bodyPr wrap="square" rtlCol="0">
                <a:spAutoFit/>
              </a:bodyPr>
              <a:lstStyle/>
              <a:p>
                <a:pPr>
                  <a:lnSpc>
                    <a:spcPct val="200000"/>
                  </a:lnSpc>
                </a:pPr>
                <a:r>
                  <a:rPr lang="en-US" sz="2400" b="1" dirty="0" smtClean="0">
                    <a:solidFill>
                      <a:srgbClr val="C00000"/>
                    </a:solidFill>
                    <a:latin typeface="Arial" panose="020B0604020202020204" pitchFamily="34" charset="0"/>
                    <a:cs typeface="Arial" panose="020B0604020202020204" pitchFamily="34" charset="0"/>
                  </a:rPr>
                  <a:t>Photon: </a:t>
                </a:r>
                <a:r>
                  <a:rPr lang="en-US" sz="2400" b="1" dirty="0" smtClean="0">
                    <a:latin typeface="Arial" panose="020B0604020202020204" pitchFamily="34" charset="0"/>
                    <a:cs typeface="Arial" panose="020B0604020202020204" pitchFamily="34" charset="0"/>
                  </a:rPr>
                  <a:t>smallest unit/quanta of energy.</a:t>
                </a:r>
              </a:p>
              <a:p>
                <a:pPr>
                  <a:lnSpc>
                    <a:spcPct val="200000"/>
                  </a:lnSpc>
                </a:pPr>
                <a:r>
                  <a:rPr lang="en-US" sz="2400" b="1" dirty="0" smtClean="0">
                    <a:latin typeface="Arial" panose="020B0604020202020204" pitchFamily="34" charset="0"/>
                    <a:cs typeface="Arial" panose="020B0604020202020204" pitchFamily="34" charset="0"/>
                  </a:rPr>
                  <a:t>Energy of photon, E=h</a:t>
                </a:r>
                <a:r>
                  <a:rPr lang="el-GR" sz="2400" b="1" dirty="0" smtClean="0">
                    <a:latin typeface="Arial" panose="020B0604020202020204" pitchFamily="34" charset="0"/>
                    <a:cs typeface="Arial" panose="020B0604020202020204" pitchFamily="34" charset="0"/>
                  </a:rPr>
                  <a:t>ν</a:t>
                </a:r>
                <a:r>
                  <a:rPr lang="en-US" sz="2400" b="1" dirty="0" smtClean="0">
                    <a:latin typeface="Arial" panose="020B0604020202020204" pitchFamily="34" charset="0"/>
                    <a:cs typeface="Arial" panose="020B0604020202020204" pitchFamily="34" charset="0"/>
                  </a:rPr>
                  <a:t>=</a:t>
                </a:r>
                <a:r>
                  <a:rPr lang="en-US" sz="2400" b="1" dirty="0" err="1" smtClean="0">
                    <a:latin typeface="Arial" panose="020B0604020202020204" pitchFamily="34" charset="0"/>
                    <a:cs typeface="Arial" panose="020B0604020202020204" pitchFamily="34" charset="0"/>
                  </a:rPr>
                  <a:t>hc</a:t>
                </a:r>
                <a:r>
                  <a:rPr lang="en-US" sz="2400" b="1" dirty="0" smtClean="0">
                    <a:latin typeface="Arial" panose="020B0604020202020204" pitchFamily="34" charset="0"/>
                    <a:cs typeface="Arial" panose="020B0604020202020204" pitchFamily="34" charset="0"/>
                  </a:rPr>
                  <a:t>/</a:t>
                </a:r>
                <a:r>
                  <a:rPr lang="el-GR" sz="2400" b="1" dirty="0" smtClean="0">
                    <a:latin typeface="Arial" panose="020B0604020202020204" pitchFamily="34" charset="0"/>
                    <a:cs typeface="Arial" panose="020B0604020202020204" pitchFamily="34" charset="0"/>
                  </a:rPr>
                  <a:t>λ</a:t>
                </a:r>
                <a:endParaRPr lang="en-US" sz="2400" b="1" dirty="0" smtClean="0">
                  <a:latin typeface="Arial" panose="020B0604020202020204" pitchFamily="34" charset="0"/>
                  <a:cs typeface="Arial" panose="020B0604020202020204" pitchFamily="34" charset="0"/>
                </a:endParaRPr>
              </a:p>
              <a:p>
                <a:pPr>
                  <a:lnSpc>
                    <a:spcPct val="200000"/>
                  </a:lnSpc>
                </a:pPr>
                <a:r>
                  <a:rPr lang="en-US" sz="2400" b="1" dirty="0" smtClean="0">
                    <a:latin typeface="Arial" panose="020B0604020202020204" pitchFamily="34" charset="0"/>
                    <a:cs typeface="Arial" panose="020B0604020202020204" pitchFamily="34" charset="0"/>
                  </a:rPr>
                  <a:t>where h=Planck’s constant, c=light velocity, </a:t>
                </a:r>
                <a:r>
                  <a:rPr lang="el-GR" sz="2400" b="1" dirty="0" smtClean="0">
                    <a:latin typeface="Arial" panose="020B0604020202020204" pitchFamily="34" charset="0"/>
                    <a:cs typeface="Arial" panose="020B0604020202020204" pitchFamily="34" charset="0"/>
                  </a:rPr>
                  <a:t>λ</a:t>
                </a:r>
                <a:r>
                  <a:rPr lang="en-US" sz="2400" b="1" dirty="0" smtClean="0">
                    <a:latin typeface="Arial" panose="020B0604020202020204" pitchFamily="34" charset="0"/>
                    <a:cs typeface="Arial" panose="020B0604020202020204" pitchFamily="34" charset="0"/>
                  </a:rPr>
                  <a:t> is wavelength of light</a:t>
                </a:r>
              </a:p>
              <a:p>
                <a:pPr>
                  <a:lnSpc>
                    <a:spcPct val="200000"/>
                  </a:lnSpc>
                </a:pPr>
                <a:r>
                  <a:rPr lang="en-US" sz="2400" b="1" dirty="0" smtClean="0">
                    <a:latin typeface="Arial" panose="020B0604020202020204" pitchFamily="34" charset="0"/>
                    <a:cs typeface="Arial" panose="020B0604020202020204" pitchFamily="34" charset="0"/>
                  </a:rPr>
                  <a:t>Properties of photons:</a:t>
                </a:r>
              </a:p>
              <a:p>
                <a:pPr marL="457200" indent="-457200">
                  <a:lnSpc>
                    <a:spcPct val="200000"/>
                  </a:lnSpc>
                  <a:buFont typeface="+mj-lt"/>
                  <a:buAutoNum type="arabicPeriod"/>
                </a:pPr>
                <a:r>
                  <a:rPr lang="en-US" sz="2400" b="1" dirty="0" smtClean="0">
                    <a:latin typeface="Arial" panose="020B0604020202020204" pitchFamily="34" charset="0"/>
                    <a:cs typeface="Arial" panose="020B0604020202020204" pitchFamily="34" charset="0"/>
                  </a:rPr>
                  <a:t>Photons travels at a speed of  light (c=3</a:t>
                </a:r>
                <a14:m>
                  <m:oMath xmlns:m="http://schemas.openxmlformats.org/officeDocument/2006/math">
                    <m:r>
                      <a:rPr lang="en-US" sz="2400" b="1" i="1" smtClean="0">
                        <a:latin typeface="Cambria Math" panose="02040503050406030204" pitchFamily="18" charset="0"/>
                        <a:ea typeface="Cambria Math" panose="02040503050406030204" pitchFamily="18" charset="0"/>
                      </a:rPr>
                      <m:t>×</m:t>
                    </m:r>
                    <m:r>
                      <a:rPr lang="en-US" sz="2400" b="1" i="1" smtClean="0">
                        <a:latin typeface="Cambria Math" panose="02040503050406030204" pitchFamily="18" charset="0"/>
                        <a:ea typeface="Cambria Math" panose="02040503050406030204" pitchFamily="18" charset="0"/>
                      </a:rPr>
                      <m:t>𝟏</m:t>
                    </m:r>
                  </m:oMath>
                </a14:m>
                <a:r>
                  <a:rPr lang="en-US" sz="2400" b="1" dirty="0" smtClean="0">
                    <a:latin typeface="Arial" panose="020B0604020202020204" pitchFamily="34" charset="0"/>
                    <a:cs typeface="Arial" panose="020B0604020202020204" pitchFamily="34" charset="0"/>
                  </a:rPr>
                  <a:t>0</a:t>
                </a:r>
                <a:r>
                  <a:rPr lang="en-US" sz="2400" b="1" baseline="30000" dirty="0" smtClean="0">
                    <a:latin typeface="Arial" panose="020B0604020202020204" pitchFamily="34" charset="0"/>
                    <a:cs typeface="Arial" panose="020B0604020202020204" pitchFamily="34" charset="0"/>
                  </a:rPr>
                  <a:t>8</a:t>
                </a:r>
                <a:r>
                  <a:rPr lang="en-US" sz="2400" b="1" dirty="0" smtClean="0">
                    <a:latin typeface="Arial" panose="020B0604020202020204" pitchFamily="34" charset="0"/>
                    <a:cs typeface="Arial" panose="020B0604020202020204" pitchFamily="34" charset="0"/>
                  </a:rPr>
                  <a:t> m/s) in vacuum.</a:t>
                </a:r>
              </a:p>
              <a:p>
                <a:pPr marL="457200" indent="-457200">
                  <a:lnSpc>
                    <a:spcPct val="200000"/>
                  </a:lnSpc>
                  <a:buFont typeface="+mj-lt"/>
                  <a:buAutoNum type="arabicPeriod"/>
                </a:pPr>
                <a:r>
                  <a:rPr lang="en-US" sz="2400" b="1" dirty="0" smtClean="0">
                    <a:latin typeface="Arial" panose="020B0604020202020204" pitchFamily="34" charset="0"/>
                    <a:cs typeface="Arial" panose="020B0604020202020204" pitchFamily="34" charset="0"/>
                  </a:rPr>
                  <a:t>The rest mass m</a:t>
                </a:r>
                <a:r>
                  <a:rPr lang="en-US" sz="2400" b="1" baseline="-25000" dirty="0" smtClean="0">
                    <a:latin typeface="Arial" panose="020B0604020202020204" pitchFamily="34" charset="0"/>
                    <a:cs typeface="Arial" panose="020B0604020202020204" pitchFamily="34" charset="0"/>
                  </a:rPr>
                  <a:t>0</a:t>
                </a:r>
                <a:r>
                  <a:rPr lang="en-US" sz="2400" b="1" dirty="0" smtClean="0">
                    <a:latin typeface="Arial" panose="020B0604020202020204" pitchFamily="34" charset="0"/>
                    <a:cs typeface="Arial" panose="020B0604020202020204" pitchFamily="34" charset="0"/>
                  </a:rPr>
                  <a:t> of photon is zero i.e. photon never exist in rest.</a:t>
                </a:r>
              </a:p>
              <a:p>
                <a:pPr marL="457200" indent="-457200">
                  <a:buFont typeface="+mj-lt"/>
                  <a:buAutoNum type="arabicPeriod"/>
                </a:pPr>
                <a:endParaRPr lang="en-US" sz="2400" b="1" dirty="0"/>
              </a:p>
            </p:txBody>
          </p:sp>
        </mc:Choice>
        <mc:Fallback xmlns="">
          <p:sp>
            <p:nvSpPr>
              <p:cNvPr id="4" name="TextBox 3"/>
              <p:cNvSpPr txBox="1">
                <a:spLocks noRot="1" noChangeAspect="1" noMove="1" noResize="1" noEditPoints="1" noAdjustHandles="1" noChangeArrowheads="1" noChangeShapeType="1" noTextEdit="1"/>
              </p:cNvSpPr>
              <p:nvPr/>
            </p:nvSpPr>
            <p:spPr>
              <a:xfrm>
                <a:off x="484742" y="1736920"/>
                <a:ext cx="10234670" cy="4893647"/>
              </a:xfrm>
              <a:prstGeom prst="rect">
                <a:avLst/>
              </a:prstGeom>
              <a:blipFill>
                <a:blip r:embed="rId3"/>
                <a:stretch>
                  <a:fillRect l="-954"/>
                </a:stretch>
              </a:blipFill>
            </p:spPr>
            <p:txBody>
              <a:bodyPr/>
              <a:lstStyle/>
              <a:p>
                <a:r>
                  <a:rPr lang="en-US">
                    <a:noFill/>
                  </a:rPr>
                  <a:t> </a:t>
                </a:r>
              </a:p>
            </p:txBody>
          </p:sp>
        </mc:Fallback>
      </mc:AlternateContent>
    </p:spTree>
    <p:extLst>
      <p:ext uri="{BB962C8B-B14F-4D97-AF65-F5344CB8AC3E}">
        <p14:creationId xmlns:p14="http://schemas.microsoft.com/office/powerpoint/2010/main" val="134409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583893" y="738130"/>
                <a:ext cx="11347374" cy="5887317"/>
              </a:xfrm>
              <a:prstGeom prst="rect">
                <a:avLst/>
              </a:prstGeom>
              <a:noFill/>
            </p:spPr>
            <p:txBody>
              <a:bodyPr wrap="square" rtlCol="0">
                <a:spAutoFit/>
              </a:bodyPr>
              <a:lstStyle/>
              <a:p>
                <a:pPr>
                  <a:lnSpc>
                    <a:spcPct val="150000"/>
                  </a:lnSpc>
                </a:pPr>
                <a:r>
                  <a:rPr lang="en-US" sz="2400" b="1" dirty="0" smtClean="0">
                    <a:latin typeface="Arial" panose="020B0604020202020204" pitchFamily="34" charset="0"/>
                    <a:cs typeface="Arial" panose="020B0604020202020204" pitchFamily="34" charset="0"/>
                  </a:rPr>
                  <a:t>3. The kinetic mass m0 </a:t>
                </a:r>
                <a:r>
                  <a:rPr lang="en-US" sz="2400" b="1" dirty="0">
                    <a:latin typeface="Arial" panose="020B0604020202020204" pitchFamily="34" charset="0"/>
                    <a:cs typeface="Arial" panose="020B0604020202020204" pitchFamily="34" charset="0"/>
                  </a:rPr>
                  <a:t>of </a:t>
                </a:r>
                <a:r>
                  <a:rPr lang="en-US" sz="2400" b="1" dirty="0" smtClean="0">
                    <a:latin typeface="Arial" panose="020B0604020202020204" pitchFamily="34" charset="0"/>
                    <a:cs typeface="Arial" panose="020B0604020202020204" pitchFamily="34" charset="0"/>
                  </a:rPr>
                  <a:t>photon  = E/ m</a:t>
                </a:r>
                <a:r>
                  <a:rPr lang="en-US" sz="2400" b="1" baseline="-25000" dirty="0" smtClean="0">
                    <a:latin typeface="Arial" panose="020B0604020202020204" pitchFamily="34" charset="0"/>
                    <a:cs typeface="Arial" panose="020B0604020202020204" pitchFamily="34" charset="0"/>
                  </a:rPr>
                  <a:t>0</a:t>
                </a:r>
                <a:r>
                  <a:rPr lang="en-US" sz="2400" b="1" dirty="0" smtClean="0">
                    <a:latin typeface="Arial" panose="020B0604020202020204" pitchFamily="34" charset="0"/>
                    <a:cs typeface="Arial" panose="020B0604020202020204" pitchFamily="34" charset="0"/>
                  </a:rPr>
                  <a:t>c</a:t>
                </a:r>
                <a:r>
                  <a:rPr lang="en-US" sz="2400" b="1" baseline="30000" dirty="0" smtClean="0">
                    <a:latin typeface="Arial" panose="020B0604020202020204" pitchFamily="34" charset="0"/>
                    <a:cs typeface="Arial" panose="020B0604020202020204" pitchFamily="34" charset="0"/>
                  </a:rPr>
                  <a:t>2</a:t>
                </a:r>
              </a:p>
              <a:p>
                <a:pPr marL="457200" indent="-457200">
                  <a:lnSpc>
                    <a:spcPct val="150000"/>
                  </a:lnSpc>
                  <a:buAutoNum type="arabicPeriod" startAt="4"/>
                </a:pPr>
                <a:r>
                  <a:rPr lang="en-US" sz="2400" b="1" dirty="0" smtClean="0">
                    <a:latin typeface="Arial" panose="020B0604020202020204" pitchFamily="34" charset="0"/>
                    <a:cs typeface="Arial" panose="020B0604020202020204" pitchFamily="34" charset="0"/>
                  </a:rPr>
                  <a:t>The momentum of photon, p =</a:t>
                </a:r>
                <a14:m>
                  <m:oMath xmlns:m="http://schemas.openxmlformats.org/officeDocument/2006/math">
                    <m:f>
                      <m:fPr>
                        <m:ctrlPr>
                          <a:rPr lang="en-US" sz="2400" b="1" i="1" smtClean="0">
                            <a:latin typeface="Cambria Math" panose="02040503050406030204" pitchFamily="18" charset="0"/>
                            <a:cs typeface="Arial" panose="020B0604020202020204" pitchFamily="34" charset="0"/>
                          </a:rPr>
                        </m:ctrlPr>
                      </m:fPr>
                      <m:num>
                        <m:r>
                          <a:rPr lang="en-US" sz="2400" b="1" i="1" smtClean="0">
                            <a:latin typeface="Cambria Math" panose="02040503050406030204" pitchFamily="18" charset="0"/>
                            <a:cs typeface="Arial" panose="020B0604020202020204" pitchFamily="34" charset="0"/>
                          </a:rPr>
                          <m:t> </m:t>
                        </m:r>
                        <m:r>
                          <a:rPr lang="en-US" sz="2400" b="1" i="1" smtClean="0">
                            <a:latin typeface="Cambria Math" panose="02040503050406030204" pitchFamily="18" charset="0"/>
                            <a:cs typeface="Arial" panose="020B0604020202020204" pitchFamily="34" charset="0"/>
                          </a:rPr>
                          <m:t>𝑬</m:t>
                        </m:r>
                      </m:num>
                      <m:den>
                        <m:r>
                          <a:rPr lang="en-US" sz="2400" b="1" i="1" smtClean="0">
                            <a:latin typeface="Cambria Math" panose="02040503050406030204" pitchFamily="18" charset="0"/>
                            <a:cs typeface="Arial" panose="020B0604020202020204" pitchFamily="34" charset="0"/>
                          </a:rPr>
                          <m:t>𝑪</m:t>
                        </m:r>
                      </m:den>
                    </m:f>
                  </m:oMath>
                </a14:m>
                <a:r>
                  <a:rPr lang="en-US" sz="2400" b="1" dirty="0" smtClean="0">
                    <a:latin typeface="Arial" panose="020B0604020202020204" pitchFamily="34" charset="0"/>
                    <a:cs typeface="Arial" panose="020B0604020202020204" pitchFamily="34" charset="0"/>
                  </a:rPr>
                  <a:t> = </a:t>
                </a:r>
                <a14:m>
                  <m:oMath xmlns:m="http://schemas.openxmlformats.org/officeDocument/2006/math">
                    <m:f>
                      <m:fPr>
                        <m:ctrlPr>
                          <a:rPr lang="en-US" sz="2400" b="1" i="1" dirty="0" smtClean="0">
                            <a:latin typeface="Cambria Math" panose="02040503050406030204" pitchFamily="18" charset="0"/>
                            <a:cs typeface="Arial" panose="020B0604020202020204" pitchFamily="34" charset="0"/>
                          </a:rPr>
                        </m:ctrlPr>
                      </m:fPr>
                      <m:num>
                        <m:r>
                          <a:rPr lang="en-US" sz="2400" b="1" i="1" dirty="0" smtClean="0">
                            <a:latin typeface="Cambria Math" panose="02040503050406030204" pitchFamily="18" charset="0"/>
                            <a:cs typeface="Arial" panose="020B0604020202020204" pitchFamily="34" charset="0"/>
                          </a:rPr>
                          <m:t>𝒉</m:t>
                        </m:r>
                      </m:num>
                      <m:den>
                        <m:r>
                          <m:rPr>
                            <m:sty m:val="p"/>
                          </m:rPr>
                          <a:rPr lang="el-GR" sz="2400" b="1" i="1" dirty="0" smtClean="0">
                            <a:latin typeface="Cambria Math" panose="02040503050406030204" pitchFamily="18" charset="0"/>
                            <a:cs typeface="Arial" panose="020B0604020202020204" pitchFamily="34" charset="0"/>
                          </a:rPr>
                          <m:t>λ</m:t>
                        </m:r>
                      </m:den>
                    </m:f>
                  </m:oMath>
                </a14:m>
                <a:endParaRPr lang="en-US" sz="2400" dirty="0" smtClean="0">
                  <a:latin typeface="Arial" panose="020B0604020202020204" pitchFamily="34" charset="0"/>
                  <a:cs typeface="Arial" panose="020B0604020202020204" pitchFamily="34" charset="0"/>
                </a:endParaRPr>
              </a:p>
              <a:p>
                <a:pPr marL="457200" indent="-457200">
                  <a:lnSpc>
                    <a:spcPct val="150000"/>
                  </a:lnSpc>
                  <a:buAutoNum type="arabicPeriod" startAt="4"/>
                </a:pPr>
                <a:r>
                  <a:rPr lang="en-US" sz="2400" b="1" dirty="0" smtClean="0">
                    <a:latin typeface="Arial" panose="020B0604020202020204" pitchFamily="34" charset="0"/>
                    <a:cs typeface="Arial" panose="020B0604020202020204" pitchFamily="34" charset="0"/>
                  </a:rPr>
                  <a:t>Photons are electrically neutral.</a:t>
                </a:r>
              </a:p>
              <a:p>
                <a:pPr marL="457200" indent="-457200">
                  <a:lnSpc>
                    <a:spcPct val="150000"/>
                  </a:lnSpc>
                  <a:buAutoNum type="arabicPeriod" startAt="4"/>
                </a:pPr>
                <a:r>
                  <a:rPr lang="en-US" sz="2400" b="1" dirty="0" smtClean="0">
                    <a:latin typeface="Arial" panose="020B0604020202020204" pitchFamily="34" charset="0"/>
                    <a:cs typeface="Arial" panose="020B0604020202020204" pitchFamily="34" charset="0"/>
                  </a:rPr>
                  <a:t>The energy of photon depends upon frequency of photon; so photons energy  do not change when photon travels from one medium to another.</a:t>
                </a:r>
              </a:p>
              <a:p>
                <a:pPr marL="457200" indent="-457200">
                  <a:lnSpc>
                    <a:spcPct val="150000"/>
                  </a:lnSpc>
                  <a:buAutoNum type="arabicPeriod" startAt="4"/>
                </a:pPr>
                <a:r>
                  <a:rPr lang="en-US" sz="2400" b="1" dirty="0" smtClean="0">
                    <a:latin typeface="Arial" panose="020B0604020202020204" pitchFamily="34" charset="0"/>
                    <a:cs typeface="Arial" panose="020B0604020202020204" pitchFamily="34" charset="0"/>
                  </a:rPr>
                  <a:t>As the wavelength of photon changes in different media, the velocity of photon too changes in varying media.</a:t>
                </a:r>
              </a:p>
              <a:p>
                <a:pPr marL="457200" indent="-457200">
                  <a:lnSpc>
                    <a:spcPct val="150000"/>
                  </a:lnSpc>
                  <a:buAutoNum type="arabicPeriod" startAt="4"/>
                </a:pPr>
                <a:r>
                  <a:rPr lang="en-US" sz="2400" b="1" dirty="0" smtClean="0">
                    <a:latin typeface="Arial" panose="020B0604020202020204" pitchFamily="34" charset="0"/>
                    <a:cs typeface="Arial" panose="020B0604020202020204" pitchFamily="34" charset="0"/>
                  </a:rPr>
                  <a:t>Photons may show diffraction under given conditions.</a:t>
                </a:r>
              </a:p>
              <a:p>
                <a:pPr marL="457200" indent="-457200">
                  <a:lnSpc>
                    <a:spcPct val="150000"/>
                  </a:lnSpc>
                  <a:buAutoNum type="arabicPeriod" startAt="4"/>
                </a:pPr>
                <a:r>
                  <a:rPr lang="en-US" sz="2400" b="1" dirty="0" smtClean="0">
                    <a:latin typeface="Arial" panose="020B0604020202020204" pitchFamily="34" charset="0"/>
                    <a:cs typeface="Arial" panose="020B0604020202020204" pitchFamily="34" charset="0"/>
                  </a:rPr>
                  <a:t>Photons are not deviated by either magnetic or electric fields.</a:t>
                </a:r>
              </a:p>
              <a:p>
                <a:pPr marL="457200" indent="-457200">
                  <a:lnSpc>
                    <a:spcPct val="150000"/>
                  </a:lnSpc>
                  <a:buAutoNum type="arabicPeriod" startAt="4"/>
                </a:pPr>
                <a:endParaRPr lang="en-US" sz="2400" b="1" dirty="0">
                  <a:latin typeface="Arial" panose="020B0604020202020204" pitchFamily="34" charset="0"/>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583893" y="738130"/>
                <a:ext cx="11347374" cy="5887317"/>
              </a:xfrm>
              <a:prstGeom prst="rect">
                <a:avLst/>
              </a:prstGeom>
              <a:blipFill>
                <a:blip r:embed="rId2"/>
                <a:stretch>
                  <a:fillRect l="-860"/>
                </a:stretch>
              </a:blipFill>
            </p:spPr>
            <p:txBody>
              <a:bodyPr/>
              <a:lstStyle/>
              <a:p>
                <a:r>
                  <a:rPr lang="en-US">
                    <a:noFill/>
                  </a:rPr>
                  <a:t> </a:t>
                </a:r>
              </a:p>
            </p:txBody>
          </p:sp>
        </mc:Fallback>
      </mc:AlternateContent>
    </p:spTree>
    <p:extLst>
      <p:ext uri="{BB962C8B-B14F-4D97-AF65-F5344CB8AC3E}">
        <p14:creationId xmlns:p14="http://schemas.microsoft.com/office/powerpoint/2010/main" val="806307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1: Diagram illustrating the photoelectric eff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128" y="183557"/>
            <a:ext cx="8426511" cy="543504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83046" y="6222032"/>
            <a:ext cx="11093986" cy="461665"/>
          </a:xfrm>
          <a:prstGeom prst="rect">
            <a:avLst/>
          </a:prstGeom>
        </p:spPr>
        <p:txBody>
          <a:bodyPr wrap="square">
            <a:spAutoFit/>
          </a:bodyPr>
          <a:lstStyle/>
          <a:p>
            <a:r>
              <a:rPr lang="en-US" sz="1200" b="1" dirty="0">
                <a:latin typeface="Times New Roman" panose="02020603050405020304" pitchFamily="18" charset="0"/>
                <a:ea typeface="Calibri" panose="020F0502020204030204" pitchFamily="34" charset="0"/>
              </a:rPr>
              <a:t>C. </a:t>
            </a:r>
            <a:r>
              <a:rPr lang="en-US" sz="1200" b="1" dirty="0" err="1">
                <a:latin typeface="Times New Roman" panose="02020603050405020304" pitchFamily="18" charset="0"/>
                <a:ea typeface="Calibri" panose="020F0502020204030204" pitchFamily="34" charset="0"/>
              </a:rPr>
              <a:t>Mahuvava</a:t>
            </a:r>
            <a:r>
              <a:rPr lang="en-US" sz="1200" b="1" dirty="0">
                <a:latin typeface="Times New Roman" panose="02020603050405020304" pitchFamily="18" charset="0"/>
                <a:ea typeface="Calibri" panose="020F0502020204030204" pitchFamily="34" charset="0"/>
              </a:rPr>
              <a:t>, F.C.P. Du Plessis, Monte Carlo evaluation of the dose perturbation effect of hip prostheses for megavoltage photon radiotherapy, Phys. </a:t>
            </a:r>
            <a:r>
              <a:rPr lang="en-US" sz="1200" b="1" dirty="0" err="1">
                <a:latin typeface="Times New Roman" panose="02020603050405020304" pitchFamily="18" charset="0"/>
                <a:ea typeface="Calibri" panose="020F0502020204030204" pitchFamily="34" charset="0"/>
              </a:rPr>
              <a:t>Medica</a:t>
            </a:r>
            <a:r>
              <a:rPr lang="en-US" sz="1200" b="1" dirty="0">
                <a:latin typeface="Times New Roman" panose="02020603050405020304" pitchFamily="18" charset="0"/>
                <a:ea typeface="Calibri" panose="020F0502020204030204" pitchFamily="34" charset="0"/>
              </a:rPr>
              <a:t>. 31 (2015) S7. https://doi.org/10.1016/j.ejmp.2015.07.108.</a:t>
            </a:r>
            <a:endParaRPr lang="en-US" sz="1200" b="1" dirty="0"/>
          </a:p>
        </p:txBody>
      </p:sp>
      <p:sp>
        <p:nvSpPr>
          <p:cNvPr id="3" name="TextBox 2"/>
          <p:cNvSpPr txBox="1"/>
          <p:nvPr/>
        </p:nvSpPr>
        <p:spPr>
          <a:xfrm>
            <a:off x="3750697" y="5506917"/>
            <a:ext cx="3985771" cy="523220"/>
          </a:xfrm>
          <a:prstGeom prst="rect">
            <a:avLst/>
          </a:prstGeom>
          <a:noFill/>
        </p:spPr>
        <p:txBody>
          <a:bodyPr wrap="none" rtlCol="0">
            <a:spAutoFit/>
          </a:bodyPr>
          <a:lstStyle/>
          <a:p>
            <a:r>
              <a:rPr lang="en-US" sz="2800" b="1" dirty="0" smtClean="0"/>
              <a:t>Fig.1. </a:t>
            </a:r>
            <a:r>
              <a:rPr lang="en-US" sz="2800" b="1" dirty="0" smtClean="0"/>
              <a:t>Photoelectric effect</a:t>
            </a:r>
            <a:endParaRPr lang="en-US" sz="2800" b="1" dirty="0"/>
          </a:p>
        </p:txBody>
      </p:sp>
    </p:spTree>
    <p:extLst>
      <p:ext uri="{BB962C8B-B14F-4D97-AF65-F5344CB8AC3E}">
        <p14:creationId xmlns:p14="http://schemas.microsoft.com/office/powerpoint/2010/main" val="192903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760" y="294489"/>
            <a:ext cx="9716121" cy="954107"/>
          </a:xfrm>
          <a:prstGeom prst="rect">
            <a:avLst/>
          </a:prstGeom>
        </p:spPr>
        <p:txBody>
          <a:bodyPr wrap="none">
            <a:spAutoFit/>
          </a:bodyPr>
          <a:lstStyle/>
          <a:p>
            <a:r>
              <a:rPr lang="en-US" sz="2800" b="1" dirty="0" smtClean="0">
                <a:solidFill>
                  <a:srgbClr val="0000FF"/>
                </a:solidFill>
                <a:latin typeface="Arial" panose="020B0604020202020204" pitchFamily="34" charset="0"/>
                <a:cs typeface="Arial" panose="020B0604020202020204" pitchFamily="34" charset="0"/>
              </a:rPr>
              <a:t>Photoelectric effect: </a:t>
            </a:r>
            <a:r>
              <a:rPr lang="en-US" sz="2800" b="1" dirty="0" smtClean="0">
                <a:latin typeface="Arial" panose="020B0604020202020204" pitchFamily="34" charset="0"/>
                <a:cs typeface="Arial" panose="020B0604020202020204" pitchFamily="34" charset="0"/>
              </a:rPr>
              <a:t>emission of photon by an electron;</a:t>
            </a:r>
          </a:p>
          <a:p>
            <a:r>
              <a:rPr lang="en-US" sz="2800" b="1" dirty="0" smtClean="0">
                <a:solidFill>
                  <a:srgbClr val="C00000"/>
                </a:solidFill>
                <a:latin typeface="Arial" panose="020B0604020202020204" pitchFamily="34" charset="0"/>
                <a:cs typeface="Arial" panose="020B0604020202020204" pitchFamily="34" charset="0"/>
              </a:rPr>
              <a:t>Dual nature of waves confirmed </a:t>
            </a:r>
            <a:endParaRPr lang="en-US" sz="2800" b="1" dirty="0">
              <a:solidFill>
                <a:srgbClr val="C00000"/>
              </a:solidFill>
              <a:latin typeface="Arial" panose="020B0604020202020204" pitchFamily="34" charset="0"/>
              <a:cs typeface="Arial" panose="020B0604020202020204" pitchFamily="34" charset="0"/>
            </a:endParaRPr>
          </a:p>
        </p:txBody>
      </p:sp>
      <p:pic>
        <p:nvPicPr>
          <p:cNvPr id="6146" name="Picture 2" descr="https://cdn.entrance360.com/media/uploads/2020/11/07/capture-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4287" y="1395966"/>
            <a:ext cx="5218034" cy="39018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386377" y="5722192"/>
            <a:ext cx="3949671" cy="369332"/>
          </a:xfrm>
          <a:prstGeom prst="rect">
            <a:avLst/>
          </a:prstGeom>
        </p:spPr>
        <p:txBody>
          <a:bodyPr wrap="none">
            <a:spAutoFit/>
          </a:bodyPr>
          <a:lstStyle/>
          <a:p>
            <a:r>
              <a:rPr lang="en-US" b="1" dirty="0" smtClean="0"/>
              <a:t>Fig.2. Schematic </a:t>
            </a:r>
            <a:r>
              <a:rPr lang="en-US" b="1" dirty="0" smtClean="0"/>
              <a:t>of Photoelectric </a:t>
            </a:r>
            <a:r>
              <a:rPr lang="en-US" b="1" dirty="0"/>
              <a:t>effect </a:t>
            </a:r>
          </a:p>
        </p:txBody>
      </p:sp>
      <p:sp>
        <p:nvSpPr>
          <p:cNvPr id="5" name="TextBox 4"/>
          <p:cNvSpPr txBox="1"/>
          <p:nvPr/>
        </p:nvSpPr>
        <p:spPr>
          <a:xfrm>
            <a:off x="10088731" y="6449894"/>
            <a:ext cx="1688604" cy="307777"/>
          </a:xfrm>
          <a:prstGeom prst="rect">
            <a:avLst/>
          </a:prstGeom>
          <a:noFill/>
        </p:spPr>
        <p:txBody>
          <a:bodyPr wrap="none" rtlCol="0">
            <a:spAutoFit/>
          </a:bodyPr>
          <a:lstStyle/>
          <a:p>
            <a:r>
              <a:rPr lang="en-US" sz="1400" b="1" dirty="0" smtClean="0"/>
              <a:t>Image </a:t>
            </a:r>
            <a:r>
              <a:rPr lang="en-US" sz="1400" b="1" dirty="0" err="1" smtClean="0"/>
              <a:t>source:online</a:t>
            </a:r>
            <a:endParaRPr lang="en-US" sz="1400" b="1" dirty="0"/>
          </a:p>
        </p:txBody>
      </p:sp>
      <p:sp>
        <p:nvSpPr>
          <p:cNvPr id="6" name="TextBox 5"/>
          <p:cNvSpPr txBox="1"/>
          <p:nvPr/>
        </p:nvSpPr>
        <p:spPr>
          <a:xfrm>
            <a:off x="7389329" y="5583693"/>
            <a:ext cx="5033366" cy="646331"/>
          </a:xfrm>
          <a:prstGeom prst="rect">
            <a:avLst/>
          </a:prstGeom>
          <a:noFill/>
        </p:spPr>
        <p:txBody>
          <a:bodyPr wrap="none" rtlCol="0">
            <a:spAutoFit/>
          </a:bodyPr>
          <a:lstStyle/>
          <a:p>
            <a:r>
              <a:rPr lang="en-US" dirty="0" smtClean="0"/>
              <a:t>Assignment 1: Do all questions from Arthur </a:t>
            </a:r>
            <a:r>
              <a:rPr lang="en-US" dirty="0" err="1" smtClean="0"/>
              <a:t>Beiser</a:t>
            </a:r>
            <a:endParaRPr lang="en-US" dirty="0" smtClean="0"/>
          </a:p>
          <a:p>
            <a:r>
              <a:rPr lang="en-US" dirty="0" smtClean="0"/>
              <a:t>Due date: 21 Oct. 21 </a:t>
            </a:r>
            <a:endParaRPr lang="en-IN" dirty="0"/>
          </a:p>
        </p:txBody>
      </p:sp>
    </p:spTree>
    <p:extLst>
      <p:ext uri="{BB962C8B-B14F-4D97-AF65-F5344CB8AC3E}">
        <p14:creationId xmlns:p14="http://schemas.microsoft.com/office/powerpoint/2010/main" val="1185059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2876" y="5403638"/>
            <a:ext cx="3348545" cy="646331"/>
          </a:xfrm>
          <a:prstGeom prst="rect">
            <a:avLst/>
          </a:prstGeom>
        </p:spPr>
        <p:txBody>
          <a:bodyPr wrap="none">
            <a:spAutoFit/>
          </a:bodyPr>
          <a:lstStyle/>
          <a:p>
            <a:r>
              <a:rPr lang="en-US" sz="3600" b="1" dirty="0" err="1" smtClean="0"/>
              <a:t>Bhoomika</a:t>
            </a:r>
            <a:r>
              <a:rPr lang="en-US" sz="3600" b="1" dirty="0" smtClean="0"/>
              <a:t> Yadav</a:t>
            </a:r>
            <a:endParaRPr lang="en-US" sz="3600" b="1" dirty="0"/>
          </a:p>
        </p:txBody>
      </p:sp>
      <p:sp>
        <p:nvSpPr>
          <p:cNvPr id="3" name="Rectangle 2"/>
          <p:cNvSpPr/>
          <p:nvPr/>
        </p:nvSpPr>
        <p:spPr>
          <a:xfrm>
            <a:off x="2931110" y="2583322"/>
            <a:ext cx="6058069" cy="707886"/>
          </a:xfrm>
          <a:prstGeom prst="rect">
            <a:avLst/>
          </a:prstGeom>
        </p:spPr>
        <p:txBody>
          <a:bodyPr wrap="none">
            <a:spAutoFit/>
          </a:bodyPr>
          <a:lstStyle/>
          <a:p>
            <a:r>
              <a:rPr lang="en-US" sz="4000" b="1" i="0" dirty="0" smtClean="0">
                <a:solidFill>
                  <a:srgbClr val="C00000"/>
                </a:solidFill>
                <a:effectLst/>
                <a:latin typeface="Arial" panose="020B0604020202020204" pitchFamily="34" charset="0"/>
              </a:rPr>
              <a:t>Light–matter interaction</a:t>
            </a:r>
            <a:endParaRPr lang="en-US" sz="4000" dirty="0">
              <a:solidFill>
                <a:srgbClr val="C00000"/>
              </a:solidFill>
            </a:endParaRPr>
          </a:p>
        </p:txBody>
      </p:sp>
      <p:sp>
        <p:nvSpPr>
          <p:cNvPr id="4" name="Rectangle 3"/>
          <p:cNvSpPr/>
          <p:nvPr/>
        </p:nvSpPr>
        <p:spPr>
          <a:xfrm>
            <a:off x="986732" y="554382"/>
            <a:ext cx="1944378" cy="646331"/>
          </a:xfrm>
          <a:prstGeom prst="rect">
            <a:avLst/>
          </a:prstGeom>
        </p:spPr>
        <p:txBody>
          <a:bodyPr wrap="none">
            <a:spAutoFit/>
          </a:bodyPr>
          <a:lstStyle/>
          <a:p>
            <a:r>
              <a:rPr lang="en-US" sz="3600" b="1" dirty="0"/>
              <a:t>Lecture </a:t>
            </a:r>
            <a:r>
              <a:rPr lang="en-US" sz="3600" b="1" dirty="0" smtClean="0"/>
              <a:t>5</a:t>
            </a:r>
            <a:endParaRPr lang="en-US" sz="3600" b="1" dirty="0"/>
          </a:p>
        </p:txBody>
      </p:sp>
      <p:sp>
        <p:nvSpPr>
          <p:cNvPr id="5" name="TextBox 4"/>
          <p:cNvSpPr txBox="1"/>
          <p:nvPr/>
        </p:nvSpPr>
        <p:spPr>
          <a:xfrm>
            <a:off x="4505898" y="3172858"/>
            <a:ext cx="3154838" cy="646331"/>
          </a:xfrm>
          <a:prstGeom prst="rect">
            <a:avLst/>
          </a:prstGeom>
          <a:noFill/>
        </p:spPr>
        <p:txBody>
          <a:bodyPr wrap="none" rtlCol="0">
            <a:spAutoFit/>
          </a:bodyPr>
          <a:lstStyle/>
          <a:p>
            <a:r>
              <a:rPr lang="en-US" sz="3600" b="1" dirty="0" smtClean="0">
                <a:solidFill>
                  <a:srgbClr val="0000FF"/>
                </a:solidFill>
              </a:rPr>
              <a:t>Compton effect</a:t>
            </a:r>
            <a:endParaRPr lang="en-US" sz="3600" b="1" dirty="0">
              <a:solidFill>
                <a:srgbClr val="0000FF"/>
              </a:solidFill>
            </a:endParaRPr>
          </a:p>
        </p:txBody>
      </p:sp>
    </p:spTree>
    <p:extLst>
      <p:ext uri="{BB962C8B-B14F-4D97-AF65-F5344CB8AC3E}">
        <p14:creationId xmlns:p14="http://schemas.microsoft.com/office/powerpoint/2010/main" val="3967159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Light-matter interaction - schematic.svg"/>
          <p:cNvPicPr>
            <a:picLocks noChangeAspect="1" noChangeArrowheads="1"/>
          </p:cNvPicPr>
          <p:nvPr/>
        </p:nvPicPr>
        <p:blipFill rotWithShape="1">
          <a:blip r:embed="rId2">
            <a:extLst>
              <a:ext uri="{28A0092B-C50C-407E-A947-70E740481C1C}">
                <a14:useLocalDpi xmlns:a14="http://schemas.microsoft.com/office/drawing/2010/main" val="0"/>
              </a:ext>
            </a:extLst>
          </a:blip>
          <a:srcRect l="6651" t="9322" r="4004" b="2220"/>
          <a:stretch/>
        </p:blipFill>
        <p:spPr bwMode="auto">
          <a:xfrm>
            <a:off x="2236424" y="905554"/>
            <a:ext cx="6510969" cy="457661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1512" y="5614368"/>
            <a:ext cx="3360792" cy="523220"/>
          </a:xfrm>
          <a:prstGeom prst="rect">
            <a:avLst/>
          </a:prstGeom>
        </p:spPr>
        <p:txBody>
          <a:bodyPr wrap="none">
            <a:spAutoFit/>
          </a:bodyPr>
          <a:lstStyle/>
          <a:p>
            <a:pPr algn="ctr"/>
            <a:r>
              <a:rPr lang="en-US" sz="2800" b="1" dirty="0" smtClean="0">
                <a:solidFill>
                  <a:srgbClr val="0000FF"/>
                </a:solidFill>
              </a:rPr>
              <a:t>Fig. 1 Compton </a:t>
            </a:r>
            <a:r>
              <a:rPr lang="en-US" sz="2800" b="1" dirty="0">
                <a:solidFill>
                  <a:srgbClr val="0000FF"/>
                </a:solidFill>
              </a:rPr>
              <a:t>effect</a:t>
            </a:r>
          </a:p>
        </p:txBody>
      </p:sp>
      <p:sp>
        <p:nvSpPr>
          <p:cNvPr id="4" name="TextBox 3"/>
          <p:cNvSpPr txBox="1"/>
          <p:nvPr/>
        </p:nvSpPr>
        <p:spPr>
          <a:xfrm>
            <a:off x="9581955" y="6312665"/>
            <a:ext cx="1945084" cy="307777"/>
          </a:xfrm>
          <a:prstGeom prst="rect">
            <a:avLst/>
          </a:prstGeom>
          <a:noFill/>
        </p:spPr>
        <p:txBody>
          <a:bodyPr wrap="none" rtlCol="0">
            <a:spAutoFit/>
          </a:bodyPr>
          <a:lstStyle/>
          <a:p>
            <a:r>
              <a:rPr lang="en-US" sz="1400" b="1" dirty="0" smtClean="0"/>
              <a:t>Image </a:t>
            </a:r>
            <a:r>
              <a:rPr lang="en-US" sz="1400" b="1" dirty="0" err="1" smtClean="0"/>
              <a:t>source:wikipedia</a:t>
            </a:r>
            <a:endParaRPr lang="en-US" sz="1400" b="1" dirty="0"/>
          </a:p>
        </p:txBody>
      </p:sp>
    </p:spTree>
    <p:extLst>
      <p:ext uri="{BB962C8B-B14F-4D97-AF65-F5344CB8AC3E}">
        <p14:creationId xmlns:p14="http://schemas.microsoft.com/office/powerpoint/2010/main" val="3367444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upload.wikimedia.org/wikipedia/commons/9/94/Compton_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2004" y="424475"/>
            <a:ext cx="7839075" cy="43053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16943" y="4729776"/>
            <a:ext cx="10950765" cy="2062103"/>
          </a:xfrm>
          <a:prstGeom prst="rect">
            <a:avLst/>
          </a:prstGeom>
        </p:spPr>
        <p:txBody>
          <a:bodyPr wrap="square">
            <a:spAutoFit/>
          </a:bodyPr>
          <a:lstStyle/>
          <a:p>
            <a:pPr algn="ctr"/>
            <a:r>
              <a:rPr lang="en-US" sz="2000" b="1" i="0" dirty="0" smtClean="0">
                <a:solidFill>
                  <a:srgbClr val="0000FF"/>
                </a:solidFill>
                <a:effectLst/>
                <a:latin typeface="Arial" panose="020B0604020202020204" pitchFamily="34" charset="0"/>
              </a:rPr>
              <a:t>Fig. 2: Schematic diagram of Compton's experiment.</a:t>
            </a:r>
          </a:p>
          <a:p>
            <a:pPr>
              <a:lnSpc>
                <a:spcPct val="150000"/>
              </a:lnSpc>
            </a:pPr>
            <a:r>
              <a:rPr lang="en-US" b="0" i="0" dirty="0" smtClean="0">
                <a:solidFill>
                  <a:srgbClr val="202122"/>
                </a:solidFill>
                <a:effectLst/>
                <a:latin typeface="Arial" panose="020B0604020202020204" pitchFamily="34" charset="0"/>
              </a:rPr>
              <a:t> Compton scattering occurs in the</a:t>
            </a:r>
            <a:r>
              <a:rPr lang="en-US" b="0" i="0" dirty="0" smtClean="0">
                <a:effectLst/>
                <a:latin typeface="Arial" panose="020B0604020202020204" pitchFamily="34" charset="0"/>
              </a:rPr>
              <a:t> graphite </a:t>
            </a:r>
            <a:r>
              <a:rPr lang="en-US" b="0" i="0" dirty="0" smtClean="0">
                <a:solidFill>
                  <a:srgbClr val="202122"/>
                </a:solidFill>
                <a:effectLst/>
                <a:latin typeface="Arial" panose="020B0604020202020204" pitchFamily="34" charset="0"/>
              </a:rPr>
              <a:t>target on the left. The slit passes X-ray photons scattered at a selected angle. The energy of a scattered photon is measured using Bragg scattering in the crystal on the right in conjunction with ionization chamber; the chamber could measure total energy deposited over time, not the energy of single scattered photons</a:t>
            </a:r>
            <a:endParaRPr lang="en-US" dirty="0"/>
          </a:p>
        </p:txBody>
      </p:sp>
    </p:spTree>
    <p:extLst>
      <p:ext uri="{BB962C8B-B14F-4D97-AF65-F5344CB8AC3E}">
        <p14:creationId xmlns:p14="http://schemas.microsoft.com/office/powerpoint/2010/main" val="4007629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9868" y="782197"/>
            <a:ext cx="6644821" cy="523220"/>
          </a:xfrm>
          <a:prstGeom prst="rect">
            <a:avLst/>
          </a:prstGeom>
          <a:noFill/>
        </p:spPr>
        <p:txBody>
          <a:bodyPr wrap="square" rtlCol="0">
            <a:spAutoFit/>
          </a:bodyPr>
          <a:lstStyle/>
          <a:p>
            <a:r>
              <a:rPr lang="en-US" sz="2800" b="1" dirty="0" smtClean="0">
                <a:solidFill>
                  <a:srgbClr val="0000FF"/>
                </a:solidFill>
              </a:rPr>
              <a:t>Lecture</a:t>
            </a:r>
            <a:r>
              <a:rPr lang="en-US" sz="2400" b="1" dirty="0" smtClean="0">
                <a:solidFill>
                  <a:srgbClr val="0000FF"/>
                </a:solidFill>
              </a:rPr>
              <a:t> 1: Black-body radiation</a:t>
            </a:r>
            <a:endParaRPr lang="en-US" sz="2400" b="1" dirty="0">
              <a:solidFill>
                <a:srgbClr val="0000FF"/>
              </a:solidFill>
            </a:endParaRPr>
          </a:p>
        </p:txBody>
      </p:sp>
      <p:sp>
        <p:nvSpPr>
          <p:cNvPr id="3" name="TextBox 2"/>
          <p:cNvSpPr txBox="1"/>
          <p:nvPr/>
        </p:nvSpPr>
        <p:spPr>
          <a:xfrm>
            <a:off x="7921128" y="5486400"/>
            <a:ext cx="2644048" cy="954107"/>
          </a:xfrm>
          <a:prstGeom prst="rect">
            <a:avLst/>
          </a:prstGeom>
          <a:noFill/>
        </p:spPr>
        <p:txBody>
          <a:bodyPr wrap="square" rtlCol="0">
            <a:spAutoFit/>
          </a:bodyPr>
          <a:lstStyle/>
          <a:p>
            <a:r>
              <a:rPr lang="en-US" sz="2800" b="1" dirty="0" smtClean="0"/>
              <a:t>Instructor:</a:t>
            </a:r>
          </a:p>
          <a:p>
            <a:r>
              <a:rPr lang="en-US" sz="2800" b="1" dirty="0" err="1" smtClean="0"/>
              <a:t>Bhoomika</a:t>
            </a:r>
            <a:r>
              <a:rPr lang="en-US" sz="2800" b="1" dirty="0" smtClean="0"/>
              <a:t> Yadav</a:t>
            </a:r>
            <a:endParaRPr lang="en-US" sz="2800" b="1" dirty="0"/>
          </a:p>
        </p:txBody>
      </p:sp>
    </p:spTree>
    <p:extLst>
      <p:ext uri="{BB962C8B-B14F-4D97-AF65-F5344CB8AC3E}">
        <p14:creationId xmlns:p14="http://schemas.microsoft.com/office/powerpoint/2010/main" val="1137480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0389" y="1160552"/>
            <a:ext cx="10205292" cy="2169825"/>
          </a:xfrm>
          <a:prstGeom prst="rect">
            <a:avLst/>
          </a:prstGeom>
        </p:spPr>
        <p:txBody>
          <a:bodyPr wrap="square">
            <a:spAutoFit/>
          </a:bodyPr>
          <a:lstStyle/>
          <a:p>
            <a:pPr algn="just">
              <a:lnSpc>
                <a:spcPct val="150000"/>
              </a:lnSpc>
            </a:pP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The rest energy m</a:t>
            </a:r>
            <a:r>
              <a:rPr lang="en-US" baseline="-25000"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o</a:t>
            </a: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c</a:t>
            </a:r>
            <a:r>
              <a:rPr lang="en-US" baseline="30000"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2</a:t>
            </a: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of an </a:t>
            </a:r>
            <a:r>
              <a:rPr lang="en-US" dirty="0" err="1">
                <a:solidFill>
                  <a:srgbClr val="000000"/>
                </a:solidFill>
                <a:latin typeface="Times New Roman" panose="02020603050405020304" pitchFamily="18" charset="0"/>
                <a:ea typeface="Times New Roman" panose="02020603050405020304" pitchFamily="18" charset="0"/>
                <a:cs typeface="Mangal" panose="02040503050203030202" pitchFamily="18" charset="0"/>
              </a:rPr>
              <a:t>electrocn</a:t>
            </a: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an positron is 0.51 </a:t>
            </a:r>
            <a:r>
              <a:rPr lang="en-US" dirty="0" err="1">
                <a:solidFill>
                  <a:srgbClr val="000000"/>
                </a:solidFill>
                <a:latin typeface="Times New Roman" panose="02020603050405020304" pitchFamily="18" charset="0"/>
                <a:ea typeface="Times New Roman" panose="02020603050405020304" pitchFamily="18" charset="0"/>
                <a:cs typeface="Mangal" panose="02040503050203030202" pitchFamily="18" charset="0"/>
              </a:rPr>
              <a:t>eV,hence</a:t>
            </a: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pair production requires a photon energy of at least 1.02 </a:t>
            </a:r>
            <a:r>
              <a:rPr lang="en-US" dirty="0" err="1">
                <a:solidFill>
                  <a:srgbClr val="000000"/>
                </a:solidFill>
                <a:latin typeface="Times New Roman" panose="02020603050405020304" pitchFamily="18" charset="0"/>
                <a:ea typeface="Times New Roman" panose="02020603050405020304" pitchFamily="18" charset="0"/>
                <a:cs typeface="Mangal" panose="02040503050203030202" pitchFamily="18" charset="0"/>
              </a:rPr>
              <a:t>MeV.Any</a:t>
            </a: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additional photon energy becomes kinetic </a:t>
            </a:r>
            <a:r>
              <a:rPr lang="en-US" dirty="0" err="1">
                <a:solidFill>
                  <a:srgbClr val="000000"/>
                </a:solidFill>
                <a:latin typeface="Times New Roman" panose="02020603050405020304" pitchFamily="18" charset="0"/>
                <a:ea typeface="Times New Roman" panose="02020603050405020304" pitchFamily="18" charset="0"/>
                <a:cs typeface="Mangal" panose="02040503050203030202" pitchFamily="18" charset="0"/>
              </a:rPr>
              <a:t>enrgy</a:t>
            </a: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of the electron and </a:t>
            </a:r>
            <a:r>
              <a:rPr lang="en-US" dirty="0" err="1">
                <a:solidFill>
                  <a:srgbClr val="000000"/>
                </a:solidFill>
                <a:latin typeface="Times New Roman" panose="02020603050405020304" pitchFamily="18" charset="0"/>
                <a:ea typeface="Times New Roman" panose="02020603050405020304" pitchFamily="18" charset="0"/>
                <a:cs typeface="Mangal" panose="02040503050203030202" pitchFamily="18" charset="0"/>
              </a:rPr>
              <a:t>positron.Any</a:t>
            </a: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additional photon energy becomes kinetic energy of the electron and </a:t>
            </a:r>
            <a:r>
              <a:rPr lang="en-US" dirty="0" err="1">
                <a:solidFill>
                  <a:srgbClr val="000000"/>
                </a:solidFill>
                <a:latin typeface="Times New Roman" panose="02020603050405020304" pitchFamily="18" charset="0"/>
                <a:ea typeface="Times New Roman" panose="02020603050405020304" pitchFamily="18" charset="0"/>
                <a:cs typeface="Mangal" panose="02040503050203030202" pitchFamily="18" charset="0"/>
              </a:rPr>
              <a:t>positron.The</a:t>
            </a: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corresponding maximum photon wavelength is 1.2 pm. Electromagnetic waves with such wavelength are called gamma </a:t>
            </a:r>
            <a:r>
              <a:rPr lang="en-US" dirty="0" err="1">
                <a:solidFill>
                  <a:srgbClr val="000000"/>
                </a:solidFill>
                <a:latin typeface="Times New Roman" panose="02020603050405020304" pitchFamily="18" charset="0"/>
                <a:ea typeface="Times New Roman" panose="02020603050405020304" pitchFamily="18" charset="0"/>
                <a:cs typeface="Mangal" panose="02040503050203030202" pitchFamily="18" charset="0"/>
              </a:rPr>
              <a:t>rays,γ</a:t>
            </a:r>
            <a:r>
              <a:rPr lang="en-US"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rays and are found in nature as one of the emissions fro radioactive nuclei and in cosmic rays.      </a:t>
            </a:r>
            <a:endParaRPr lang="en-US" sz="11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585033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3720" y="1079653"/>
            <a:ext cx="1872867" cy="584775"/>
          </a:xfrm>
          <a:prstGeom prst="rect">
            <a:avLst/>
          </a:prstGeom>
          <a:noFill/>
        </p:spPr>
        <p:txBody>
          <a:bodyPr wrap="square" rtlCol="0">
            <a:spAutoFit/>
          </a:bodyPr>
          <a:lstStyle/>
          <a:p>
            <a:r>
              <a:rPr lang="en-US" sz="3200" b="1" dirty="0" smtClean="0"/>
              <a:t>Lecture 6</a:t>
            </a:r>
            <a:endParaRPr lang="en-US" sz="3200" b="1" dirty="0"/>
          </a:p>
        </p:txBody>
      </p:sp>
      <p:sp>
        <p:nvSpPr>
          <p:cNvPr id="4" name="Rectangle 3"/>
          <p:cNvSpPr/>
          <p:nvPr/>
        </p:nvSpPr>
        <p:spPr>
          <a:xfrm>
            <a:off x="3791208" y="2660387"/>
            <a:ext cx="3146759" cy="646331"/>
          </a:xfrm>
          <a:prstGeom prst="rect">
            <a:avLst/>
          </a:prstGeom>
        </p:spPr>
        <p:txBody>
          <a:bodyPr wrap="none">
            <a:spAutoFit/>
          </a:bodyPr>
          <a:lstStyle/>
          <a:p>
            <a:r>
              <a:rPr lang="en-US" sz="3600" b="1" dirty="0" smtClean="0">
                <a:solidFill>
                  <a:srgbClr val="0000FF"/>
                </a:solidFill>
              </a:rPr>
              <a:t>Pair production</a:t>
            </a:r>
            <a:endParaRPr lang="en-US" sz="3600" b="1" dirty="0">
              <a:solidFill>
                <a:srgbClr val="0000FF"/>
              </a:solidFill>
            </a:endParaRPr>
          </a:p>
        </p:txBody>
      </p:sp>
      <p:sp>
        <p:nvSpPr>
          <p:cNvPr id="5" name="Rectangle 4"/>
          <p:cNvSpPr/>
          <p:nvPr/>
        </p:nvSpPr>
        <p:spPr>
          <a:xfrm>
            <a:off x="7645276" y="5556038"/>
            <a:ext cx="3348545" cy="646331"/>
          </a:xfrm>
          <a:prstGeom prst="rect">
            <a:avLst/>
          </a:prstGeom>
        </p:spPr>
        <p:txBody>
          <a:bodyPr wrap="none">
            <a:spAutoFit/>
          </a:bodyPr>
          <a:lstStyle/>
          <a:p>
            <a:r>
              <a:rPr lang="en-US" sz="3600" b="1" dirty="0" err="1" smtClean="0"/>
              <a:t>Bhoomika</a:t>
            </a:r>
            <a:r>
              <a:rPr lang="en-US" sz="3600" b="1" dirty="0" smtClean="0"/>
              <a:t> Yadav</a:t>
            </a:r>
            <a:endParaRPr lang="en-US" sz="3600" b="1" dirty="0"/>
          </a:p>
        </p:txBody>
      </p:sp>
      <p:sp>
        <p:nvSpPr>
          <p:cNvPr id="6" name="Rectangle 5"/>
          <p:cNvSpPr/>
          <p:nvPr/>
        </p:nvSpPr>
        <p:spPr>
          <a:xfrm>
            <a:off x="2237047" y="2131630"/>
            <a:ext cx="6058069" cy="707886"/>
          </a:xfrm>
          <a:prstGeom prst="rect">
            <a:avLst/>
          </a:prstGeom>
        </p:spPr>
        <p:txBody>
          <a:bodyPr wrap="none">
            <a:spAutoFit/>
          </a:bodyPr>
          <a:lstStyle/>
          <a:p>
            <a:r>
              <a:rPr lang="en-US" sz="4000" b="1" i="0" dirty="0" smtClean="0">
                <a:solidFill>
                  <a:srgbClr val="C00000"/>
                </a:solidFill>
                <a:effectLst/>
                <a:latin typeface="Arial" panose="020B0604020202020204" pitchFamily="34" charset="0"/>
              </a:rPr>
              <a:t>Light–matter interaction</a:t>
            </a:r>
            <a:endParaRPr lang="en-US" sz="4000" dirty="0">
              <a:solidFill>
                <a:srgbClr val="C00000"/>
              </a:solidFill>
            </a:endParaRPr>
          </a:p>
        </p:txBody>
      </p:sp>
    </p:spTree>
    <p:extLst>
      <p:ext uri="{BB962C8B-B14F-4D97-AF65-F5344CB8AC3E}">
        <p14:creationId xmlns:p14="http://schemas.microsoft.com/office/powerpoint/2010/main" val="455865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9513" t="933" r="12244"/>
          <a:stretch/>
        </p:blipFill>
        <p:spPr>
          <a:xfrm>
            <a:off x="2368625" y="550845"/>
            <a:ext cx="6962661" cy="4498681"/>
          </a:xfrm>
          <a:prstGeom prst="rect">
            <a:avLst/>
          </a:prstGeom>
        </p:spPr>
      </p:pic>
      <p:sp>
        <p:nvSpPr>
          <p:cNvPr id="3" name="Rectangle 2"/>
          <p:cNvSpPr/>
          <p:nvPr/>
        </p:nvSpPr>
        <p:spPr>
          <a:xfrm>
            <a:off x="1211856" y="6467284"/>
            <a:ext cx="10873648" cy="307777"/>
          </a:xfrm>
          <a:prstGeom prst="rect">
            <a:avLst/>
          </a:prstGeom>
        </p:spPr>
        <p:txBody>
          <a:bodyPr wrap="square">
            <a:spAutoFit/>
          </a:bodyPr>
          <a:lstStyle/>
          <a:p>
            <a:r>
              <a:rPr lang="en-US" sz="1400" b="1" dirty="0" smtClean="0">
                <a:latin typeface="Times New Roman" panose="02020603050405020304" pitchFamily="18" charset="0"/>
                <a:ea typeface="Calibri" panose="020F0502020204030204" pitchFamily="34" charset="0"/>
              </a:rPr>
              <a:t>Fig  </a:t>
            </a:r>
            <a:r>
              <a:rPr lang="en-US" sz="1400" b="1" dirty="0" err="1" smtClean="0">
                <a:latin typeface="Times New Roman" panose="02020603050405020304" pitchFamily="18" charset="0"/>
                <a:ea typeface="Calibri" panose="020F0502020204030204" pitchFamily="34" charset="0"/>
              </a:rPr>
              <a:t>courtsy</a:t>
            </a:r>
            <a:r>
              <a:rPr lang="en-US" sz="1400" b="1" dirty="0" smtClean="0">
                <a:latin typeface="Times New Roman" panose="02020603050405020304" pitchFamily="18" charset="0"/>
                <a:ea typeface="Calibri" panose="020F0502020204030204" pitchFamily="34" charset="0"/>
              </a:rPr>
              <a:t>: </a:t>
            </a:r>
            <a:r>
              <a:rPr lang="en-US" sz="1400" b="1" dirty="0" err="1">
                <a:latin typeface="Times New Roman" panose="02020603050405020304" pitchFamily="18" charset="0"/>
                <a:ea typeface="Calibri" panose="020F0502020204030204" pitchFamily="34" charset="0"/>
              </a:rPr>
              <a:t>Beiser</a:t>
            </a:r>
            <a:r>
              <a:rPr lang="en-US" sz="1400" b="1" dirty="0">
                <a:latin typeface="Times New Roman" panose="02020603050405020304" pitchFamily="18" charset="0"/>
                <a:ea typeface="Calibri" panose="020F0502020204030204" pitchFamily="34" charset="0"/>
              </a:rPr>
              <a:t>, R.T. </a:t>
            </a:r>
            <a:r>
              <a:rPr lang="en-US" sz="1400" b="1" dirty="0" err="1">
                <a:latin typeface="Times New Roman" panose="02020603050405020304" pitchFamily="18" charset="0"/>
                <a:ea typeface="Calibri" panose="020F0502020204030204" pitchFamily="34" charset="0"/>
              </a:rPr>
              <a:t>Lagemann</a:t>
            </a:r>
            <a:r>
              <a:rPr lang="en-US" sz="1400" b="1" dirty="0">
                <a:latin typeface="Times New Roman" panose="02020603050405020304" pitchFamily="18" charset="0"/>
                <a:ea typeface="Calibri" panose="020F0502020204030204" pitchFamily="34" charset="0"/>
              </a:rPr>
              <a:t>, BOOKS: Concepts of Modern Physics, Phys. Teach. 6 (1968) 43–43. https://doi.org/10.1119/1.2352394.</a:t>
            </a:r>
            <a:endParaRPr lang="en-US" sz="1400" b="1" dirty="0"/>
          </a:p>
        </p:txBody>
      </p:sp>
      <p:sp>
        <p:nvSpPr>
          <p:cNvPr id="5" name="TextBox 4"/>
          <p:cNvSpPr txBox="1"/>
          <p:nvPr/>
        </p:nvSpPr>
        <p:spPr>
          <a:xfrm>
            <a:off x="213384" y="5558350"/>
            <a:ext cx="12001683" cy="400110"/>
          </a:xfrm>
          <a:prstGeom prst="rect">
            <a:avLst/>
          </a:prstGeom>
          <a:noFill/>
        </p:spPr>
        <p:txBody>
          <a:bodyPr wrap="none" rtlCol="0">
            <a:spAutoFit/>
          </a:bodyPr>
          <a:lstStyle/>
          <a:p>
            <a:r>
              <a:rPr lang="en-US" sz="2000" b="1" dirty="0" smtClean="0"/>
              <a:t>Fig.1 In the process of pair production, a photon of sufficient energy materializes into an electron and positron</a:t>
            </a:r>
            <a:endParaRPr lang="en-US" sz="2000" b="1" dirty="0"/>
          </a:p>
        </p:txBody>
      </p:sp>
    </p:spTree>
    <p:extLst>
      <p:ext uri="{BB962C8B-B14F-4D97-AF65-F5344CB8AC3E}">
        <p14:creationId xmlns:p14="http://schemas.microsoft.com/office/powerpoint/2010/main" val="1150853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1181" y="760163"/>
            <a:ext cx="6630918" cy="369332"/>
          </a:xfrm>
          <a:prstGeom prst="rect">
            <a:avLst/>
          </a:prstGeom>
          <a:noFill/>
        </p:spPr>
        <p:txBody>
          <a:bodyPr wrap="none" rtlCol="0">
            <a:spAutoFit/>
          </a:bodyPr>
          <a:lstStyle/>
          <a:p>
            <a:r>
              <a:rPr lang="en-US" b="1" dirty="0" smtClean="0"/>
              <a:t> Question 1: Show that pair production cannot occur in empty space</a:t>
            </a:r>
            <a:endParaRPr lang="en-US" b="1" dirty="0"/>
          </a:p>
        </p:txBody>
      </p:sp>
      <p:sp>
        <p:nvSpPr>
          <p:cNvPr id="3" name="Rectangle 2"/>
          <p:cNvSpPr/>
          <p:nvPr/>
        </p:nvSpPr>
        <p:spPr>
          <a:xfrm>
            <a:off x="848300" y="1451721"/>
            <a:ext cx="9727894" cy="1338828"/>
          </a:xfrm>
          <a:prstGeom prst="rect">
            <a:avLst/>
          </a:prstGeom>
        </p:spPr>
        <p:txBody>
          <a:bodyPr wrap="square">
            <a:spAutoFit/>
          </a:bodyPr>
          <a:lstStyle/>
          <a:p>
            <a:pPr algn="just">
              <a:lnSpc>
                <a:spcPct val="150000"/>
              </a:lnSpc>
            </a:pPr>
            <a:r>
              <a:rPr lang="en-US" b="1" dirty="0" smtClean="0"/>
              <a:t>Question 2: </a:t>
            </a:r>
            <a:r>
              <a:rPr lang="en-US" b="1" dirty="0" smtClean="0">
                <a:solidFill>
                  <a:srgbClr val="000000"/>
                </a:solidFill>
                <a:latin typeface="Times New Roman" panose="02020603050405020304" pitchFamily="18" charset="0"/>
                <a:ea typeface="Times New Roman" panose="02020603050405020304" pitchFamily="18" charset="0"/>
                <a:cs typeface="Mangal" panose="02040503050203030202" pitchFamily="18" charset="0"/>
              </a:rPr>
              <a:t>An </a:t>
            </a:r>
            <a:r>
              <a:rPr lang="en-US" b="1"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electron and a positron are moving side by side in the +x direction at a 0.500c when they annihilate each </a:t>
            </a:r>
            <a:r>
              <a:rPr lang="en-US" b="1" dirty="0" err="1">
                <a:solidFill>
                  <a:srgbClr val="000000"/>
                </a:solidFill>
                <a:latin typeface="Times New Roman" panose="02020603050405020304" pitchFamily="18" charset="0"/>
                <a:ea typeface="Times New Roman" panose="02020603050405020304" pitchFamily="18" charset="0"/>
                <a:cs typeface="Mangal" panose="02040503050203030202" pitchFamily="18" charset="0"/>
              </a:rPr>
              <a:t>other.The</a:t>
            </a:r>
            <a:r>
              <a:rPr lang="en-US" b="1"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photons are produced that </a:t>
            </a:r>
            <a:r>
              <a:rPr lang="en-US" b="1" dirty="0" err="1">
                <a:solidFill>
                  <a:srgbClr val="000000"/>
                </a:solidFill>
                <a:latin typeface="Times New Roman" panose="02020603050405020304" pitchFamily="18" charset="0"/>
                <a:ea typeface="Times New Roman" panose="02020603050405020304" pitchFamily="18" charset="0"/>
                <a:cs typeface="Mangal" panose="02040503050203030202" pitchFamily="18" charset="0"/>
              </a:rPr>
              <a:t>nove</a:t>
            </a:r>
            <a:r>
              <a:rPr lang="en-US" b="1"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along the x axis.(a)  Do both photons move in the +x direction (b) what is the energy of each photon.    </a:t>
            </a:r>
            <a:endParaRPr lang="en-US" sz="1100" b="1"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908200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399" y="782198"/>
            <a:ext cx="1872867" cy="584775"/>
          </a:xfrm>
          <a:prstGeom prst="rect">
            <a:avLst/>
          </a:prstGeom>
          <a:noFill/>
        </p:spPr>
        <p:txBody>
          <a:bodyPr wrap="square" rtlCol="0">
            <a:spAutoFit/>
          </a:bodyPr>
          <a:lstStyle/>
          <a:p>
            <a:r>
              <a:rPr lang="en-US" sz="3200" b="1" dirty="0" smtClean="0"/>
              <a:t>Lecture 7</a:t>
            </a:r>
            <a:endParaRPr lang="en-US" sz="3200" b="1" dirty="0"/>
          </a:p>
        </p:txBody>
      </p:sp>
      <p:sp>
        <p:nvSpPr>
          <p:cNvPr id="3" name="Rectangle 2"/>
          <p:cNvSpPr/>
          <p:nvPr/>
        </p:nvSpPr>
        <p:spPr>
          <a:xfrm>
            <a:off x="2655689" y="2009244"/>
            <a:ext cx="6058069" cy="707886"/>
          </a:xfrm>
          <a:prstGeom prst="rect">
            <a:avLst/>
          </a:prstGeom>
        </p:spPr>
        <p:txBody>
          <a:bodyPr wrap="none">
            <a:spAutoFit/>
          </a:bodyPr>
          <a:lstStyle/>
          <a:p>
            <a:r>
              <a:rPr lang="en-US" sz="4000" b="1" i="0" dirty="0" smtClean="0">
                <a:solidFill>
                  <a:srgbClr val="C00000"/>
                </a:solidFill>
                <a:effectLst/>
                <a:latin typeface="Arial" panose="020B0604020202020204" pitchFamily="34" charset="0"/>
              </a:rPr>
              <a:t>Light–matter interaction</a:t>
            </a:r>
            <a:endParaRPr lang="en-US" sz="4000" dirty="0">
              <a:solidFill>
                <a:srgbClr val="C00000"/>
              </a:solidFill>
            </a:endParaRPr>
          </a:p>
        </p:txBody>
      </p:sp>
      <p:sp>
        <p:nvSpPr>
          <p:cNvPr id="4" name="Rectangle 3"/>
          <p:cNvSpPr/>
          <p:nvPr/>
        </p:nvSpPr>
        <p:spPr>
          <a:xfrm>
            <a:off x="4072198" y="2713070"/>
            <a:ext cx="3225050" cy="646331"/>
          </a:xfrm>
          <a:prstGeom prst="rect">
            <a:avLst/>
          </a:prstGeom>
        </p:spPr>
        <p:txBody>
          <a:bodyPr wrap="none">
            <a:spAutoFit/>
          </a:bodyPr>
          <a:lstStyle/>
          <a:p>
            <a:r>
              <a:rPr lang="en-US" sz="3600" b="1" dirty="0" smtClean="0">
                <a:solidFill>
                  <a:srgbClr val="0000FF"/>
                </a:solidFill>
              </a:rPr>
              <a:t>Pair </a:t>
            </a:r>
            <a:r>
              <a:rPr lang="en-US" sz="3600" b="1" dirty="0" err="1" smtClean="0">
                <a:solidFill>
                  <a:srgbClr val="0000FF"/>
                </a:solidFill>
              </a:rPr>
              <a:t>annhilation</a:t>
            </a:r>
            <a:endParaRPr lang="en-US" sz="3600" b="1" dirty="0">
              <a:solidFill>
                <a:srgbClr val="0000FF"/>
              </a:solidFill>
            </a:endParaRPr>
          </a:p>
        </p:txBody>
      </p:sp>
      <p:sp>
        <p:nvSpPr>
          <p:cNvPr id="5" name="Rectangle 4"/>
          <p:cNvSpPr/>
          <p:nvPr/>
        </p:nvSpPr>
        <p:spPr>
          <a:xfrm>
            <a:off x="8185103" y="5600105"/>
            <a:ext cx="3348545" cy="646331"/>
          </a:xfrm>
          <a:prstGeom prst="rect">
            <a:avLst/>
          </a:prstGeom>
        </p:spPr>
        <p:txBody>
          <a:bodyPr wrap="none">
            <a:spAutoFit/>
          </a:bodyPr>
          <a:lstStyle/>
          <a:p>
            <a:r>
              <a:rPr lang="en-US" sz="3600" b="1" dirty="0" err="1" smtClean="0"/>
              <a:t>Bhoomika</a:t>
            </a:r>
            <a:r>
              <a:rPr lang="en-US" sz="3600" b="1" dirty="0" smtClean="0"/>
              <a:t> Yadav</a:t>
            </a:r>
            <a:endParaRPr lang="en-US" sz="3600" b="1" dirty="0"/>
          </a:p>
        </p:txBody>
      </p:sp>
    </p:spTree>
    <p:extLst>
      <p:ext uri="{BB962C8B-B14F-4D97-AF65-F5344CB8AC3E}">
        <p14:creationId xmlns:p14="http://schemas.microsoft.com/office/powerpoint/2010/main" val="2920871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3100" y="1182101"/>
            <a:ext cx="9654448" cy="1675267"/>
          </a:xfrm>
          <a:prstGeom prst="rect">
            <a:avLst/>
          </a:prstGeom>
        </p:spPr>
        <p:txBody>
          <a:bodyPr wrap="square">
            <a:spAutoFit/>
          </a:bodyPr>
          <a:lstStyle/>
          <a:p>
            <a:pPr algn="just">
              <a:lnSpc>
                <a:spcPct val="200000"/>
              </a:lnSpc>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The inverse of pair production occurs when a positron is near an electron and the two come together under the influence of their opposite electric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charge.Both</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particles vanish simultaneously, with the lost mass becoming energy in the form of  two gamma ray photons</a:t>
            </a:r>
            <a:endParaRPr lang="en-US" dirty="0">
              <a:latin typeface="Arial" panose="020B0604020202020204" pitchFamily="34" charset="0"/>
              <a:cs typeface="Arial" panose="020B0604020202020204" pitchFamily="34" charset="0"/>
            </a:endParaRPr>
          </a:p>
        </p:txBody>
      </p:sp>
      <p:sp>
        <p:nvSpPr>
          <p:cNvPr id="4" name="Rectangle 3"/>
          <p:cNvSpPr/>
          <p:nvPr/>
        </p:nvSpPr>
        <p:spPr>
          <a:xfrm>
            <a:off x="1064964" y="2975192"/>
            <a:ext cx="9522246" cy="2923877"/>
          </a:xfrm>
          <a:prstGeom prst="rect">
            <a:avLst/>
          </a:prstGeom>
        </p:spPr>
        <p:txBody>
          <a:bodyPr wrap="square">
            <a:spAutoFit/>
          </a:bodyPr>
          <a:lstStyle/>
          <a:p>
            <a:pPr algn="ctr">
              <a:lnSpc>
                <a:spcPct val="200000"/>
              </a:lnSpc>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e</a:t>
            </a:r>
            <a:r>
              <a:rPr lang="en-US" sz="2000"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 e</a:t>
            </a:r>
            <a:r>
              <a:rPr lang="en-US" sz="2000"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γ + γ</a:t>
            </a:r>
            <a:endParaRPr lang="en-US" sz="12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200000"/>
              </a:lnSpc>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The total mass of the positron and electron is equivalent to 1.02 eV and each photon has an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energy,hν</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of 0.51 MeV plus half the kinetic energy of the particle relative to their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centre</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of mass.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Thje</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directions of the photons are such as to conserve both energy and linear momentum and no nucleus or other particle is needed for this pair annihilation to take place.</a:t>
            </a:r>
            <a:endParaRPr lang="en-US"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Rectangle 4"/>
          <p:cNvSpPr/>
          <p:nvPr/>
        </p:nvSpPr>
        <p:spPr>
          <a:xfrm>
            <a:off x="1153100" y="514585"/>
            <a:ext cx="2548390" cy="523220"/>
          </a:xfrm>
          <a:prstGeom prst="rect">
            <a:avLst/>
          </a:prstGeom>
        </p:spPr>
        <p:txBody>
          <a:bodyPr wrap="none">
            <a:spAutoFit/>
          </a:bodyPr>
          <a:lstStyle/>
          <a:p>
            <a:r>
              <a:rPr lang="en-US" sz="2800" b="1" dirty="0">
                <a:solidFill>
                  <a:srgbClr val="0000FF"/>
                </a:solidFill>
              </a:rPr>
              <a:t>Pair </a:t>
            </a:r>
            <a:r>
              <a:rPr lang="en-US" sz="2800" b="1" dirty="0" err="1">
                <a:solidFill>
                  <a:srgbClr val="0000FF"/>
                </a:solidFill>
              </a:rPr>
              <a:t>annhilation</a:t>
            </a:r>
            <a:endParaRPr lang="en-US" sz="2800" b="1" dirty="0">
              <a:solidFill>
                <a:srgbClr val="0000FF"/>
              </a:solidFill>
            </a:endParaRPr>
          </a:p>
        </p:txBody>
      </p:sp>
    </p:spTree>
    <p:extLst>
      <p:ext uri="{BB962C8B-B14F-4D97-AF65-F5344CB8AC3E}">
        <p14:creationId xmlns:p14="http://schemas.microsoft.com/office/powerpoint/2010/main" val="854354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9935" y="787573"/>
            <a:ext cx="8257453" cy="1466235"/>
          </a:xfrm>
          <a:prstGeom prst="rect">
            <a:avLst/>
          </a:prstGeom>
        </p:spPr>
        <p:txBody>
          <a:bodyPr wrap="none">
            <a:spAutoFit/>
          </a:bodyPr>
          <a:lstStyle/>
          <a:p>
            <a:pPr>
              <a:lnSpc>
                <a:spcPct val="200000"/>
              </a:lnSpc>
            </a:pPr>
            <a:r>
              <a:rPr lang="en-US" sz="2400" b="1" dirty="0">
                <a:solidFill>
                  <a:srgbClr val="0000FF"/>
                </a:solidFill>
              </a:rPr>
              <a:t>Pair </a:t>
            </a:r>
            <a:r>
              <a:rPr lang="en-US" sz="2400" b="1" dirty="0" smtClean="0">
                <a:solidFill>
                  <a:srgbClr val="0000FF"/>
                </a:solidFill>
              </a:rPr>
              <a:t>annihilation and pair production  Assignment: </a:t>
            </a:r>
          </a:p>
          <a:p>
            <a:pPr>
              <a:lnSpc>
                <a:spcPct val="200000"/>
              </a:lnSpc>
            </a:pPr>
            <a:r>
              <a:rPr lang="en-US" sz="2400" b="1" dirty="0" smtClean="0">
                <a:solidFill>
                  <a:srgbClr val="0000FF"/>
                </a:solidFill>
              </a:rPr>
              <a:t>All questions from Concepts of Modern Physics: </a:t>
            </a:r>
            <a:r>
              <a:rPr lang="en-US" sz="2400" b="1" dirty="0" err="1" smtClean="0">
                <a:solidFill>
                  <a:srgbClr val="0000FF"/>
                </a:solidFill>
              </a:rPr>
              <a:t>Aurther</a:t>
            </a:r>
            <a:r>
              <a:rPr lang="en-US" sz="2400" b="1" dirty="0" smtClean="0">
                <a:solidFill>
                  <a:srgbClr val="0000FF"/>
                </a:solidFill>
              </a:rPr>
              <a:t> </a:t>
            </a:r>
            <a:r>
              <a:rPr lang="en-US" sz="2400" b="1" dirty="0" err="1" smtClean="0">
                <a:solidFill>
                  <a:srgbClr val="0000FF"/>
                </a:solidFill>
              </a:rPr>
              <a:t>Beiser</a:t>
            </a:r>
            <a:r>
              <a:rPr lang="en-US" sz="2400" b="1" dirty="0" smtClean="0">
                <a:solidFill>
                  <a:srgbClr val="0000FF"/>
                </a:solidFill>
              </a:rPr>
              <a:t> </a:t>
            </a:r>
            <a:endParaRPr lang="en-US" sz="2400" b="1" dirty="0">
              <a:solidFill>
                <a:srgbClr val="0000FF"/>
              </a:solidFill>
            </a:endParaRPr>
          </a:p>
        </p:txBody>
      </p:sp>
    </p:spTree>
    <p:extLst>
      <p:ext uri="{BB962C8B-B14F-4D97-AF65-F5344CB8AC3E}">
        <p14:creationId xmlns:p14="http://schemas.microsoft.com/office/powerpoint/2010/main" val="3827961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399" y="782198"/>
            <a:ext cx="1872867" cy="584775"/>
          </a:xfrm>
          <a:prstGeom prst="rect">
            <a:avLst/>
          </a:prstGeom>
          <a:noFill/>
        </p:spPr>
        <p:txBody>
          <a:bodyPr wrap="square" rtlCol="0">
            <a:spAutoFit/>
          </a:bodyPr>
          <a:lstStyle/>
          <a:p>
            <a:r>
              <a:rPr lang="en-US" sz="3200" b="1" dirty="0" smtClean="0"/>
              <a:t>Lecture 8</a:t>
            </a:r>
            <a:endParaRPr lang="en-US" sz="3200" b="1" dirty="0"/>
          </a:p>
        </p:txBody>
      </p:sp>
      <p:sp>
        <p:nvSpPr>
          <p:cNvPr id="3" name="TextBox 2"/>
          <p:cNvSpPr txBox="1"/>
          <p:nvPr/>
        </p:nvSpPr>
        <p:spPr>
          <a:xfrm>
            <a:off x="627962" y="2554078"/>
            <a:ext cx="11038901" cy="1077218"/>
          </a:xfrm>
          <a:prstGeom prst="rect">
            <a:avLst/>
          </a:prstGeom>
          <a:noFill/>
        </p:spPr>
        <p:txBody>
          <a:bodyPr wrap="square" rtlCol="0">
            <a:spAutoFit/>
          </a:bodyPr>
          <a:lstStyle/>
          <a:p>
            <a:pPr algn="ctr"/>
            <a:r>
              <a:rPr lang="en-US" sz="3200" b="1" dirty="0" smtClean="0">
                <a:solidFill>
                  <a:srgbClr val="0000FF"/>
                </a:solidFill>
              </a:rPr>
              <a:t>Uncertainty Principle</a:t>
            </a:r>
          </a:p>
          <a:p>
            <a:r>
              <a:rPr lang="en-US" sz="3200" dirty="0" smtClean="0"/>
              <a:t>We cannot know the future because we cannot know the present</a:t>
            </a:r>
            <a:endParaRPr lang="en-US" sz="3200" dirty="0"/>
          </a:p>
        </p:txBody>
      </p:sp>
      <p:sp>
        <p:nvSpPr>
          <p:cNvPr id="4" name="Rectangle 3"/>
          <p:cNvSpPr/>
          <p:nvPr/>
        </p:nvSpPr>
        <p:spPr>
          <a:xfrm>
            <a:off x="8229171" y="5522987"/>
            <a:ext cx="3348545" cy="646331"/>
          </a:xfrm>
          <a:prstGeom prst="rect">
            <a:avLst/>
          </a:prstGeom>
        </p:spPr>
        <p:txBody>
          <a:bodyPr wrap="none">
            <a:spAutoFit/>
          </a:bodyPr>
          <a:lstStyle/>
          <a:p>
            <a:r>
              <a:rPr lang="en-US" sz="3600" b="1" dirty="0" err="1" smtClean="0"/>
              <a:t>Bhoomika</a:t>
            </a:r>
            <a:r>
              <a:rPr lang="en-US" sz="3600" b="1" dirty="0" smtClean="0"/>
              <a:t> Yadav</a:t>
            </a:r>
            <a:endParaRPr lang="en-US" sz="3600" b="1" dirty="0"/>
          </a:p>
        </p:txBody>
      </p:sp>
    </p:spTree>
    <p:extLst>
      <p:ext uri="{BB962C8B-B14F-4D97-AF65-F5344CB8AC3E}">
        <p14:creationId xmlns:p14="http://schemas.microsoft.com/office/powerpoint/2010/main" val="1498449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54347"/>
          <a:stretch/>
        </p:blipFill>
        <p:spPr>
          <a:xfrm>
            <a:off x="0" y="125723"/>
            <a:ext cx="5463427" cy="3037088"/>
          </a:xfrm>
          <a:prstGeom prst="rect">
            <a:avLst/>
          </a:prstGeom>
        </p:spPr>
      </p:pic>
      <p:pic>
        <p:nvPicPr>
          <p:cNvPr id="3" name="Picture 2"/>
          <p:cNvPicPr>
            <a:picLocks noChangeAspect="1"/>
          </p:cNvPicPr>
          <p:nvPr/>
        </p:nvPicPr>
        <p:blipFill rotWithShape="1">
          <a:blip r:embed="rId2"/>
          <a:srcRect t="50124" b="-1461"/>
          <a:stretch/>
        </p:blipFill>
        <p:spPr>
          <a:xfrm>
            <a:off x="5793977" y="212074"/>
            <a:ext cx="5463427" cy="3415229"/>
          </a:xfrm>
          <a:prstGeom prst="rect">
            <a:avLst/>
          </a:prstGeom>
        </p:spPr>
      </p:pic>
      <p:sp>
        <p:nvSpPr>
          <p:cNvPr id="4" name="Rectangle 3"/>
          <p:cNvSpPr/>
          <p:nvPr/>
        </p:nvSpPr>
        <p:spPr>
          <a:xfrm>
            <a:off x="594912" y="3974584"/>
            <a:ext cx="9992298" cy="2169825"/>
          </a:xfrm>
          <a:prstGeom prst="rect">
            <a:avLst/>
          </a:prstGeom>
        </p:spPr>
        <p:txBody>
          <a:bodyPr wrap="square">
            <a:spAutoFit/>
          </a:bodyPr>
          <a:lstStyle/>
          <a:p>
            <a:pPr algn="just">
              <a:lnSpc>
                <a:spcPct val="150000"/>
              </a:lnSpc>
            </a:pPr>
            <a:r>
              <a:rPr lang="en-US" dirty="0" smtClean="0">
                <a:latin typeface="Times New Roman" panose="02020603050405020304" pitchFamily="18" charset="0"/>
                <a:ea typeface="Calibri" panose="020F0502020204030204" pitchFamily="34" charset="0"/>
                <a:cs typeface="Mangal" panose="02040503050203030202" pitchFamily="18" charset="0"/>
              </a:rPr>
              <a:t>Fig 1 (a) A narrow de-Broglie wave group. The </a:t>
            </a:r>
            <a:r>
              <a:rPr lang="en-US" dirty="0" err="1" smtClean="0">
                <a:latin typeface="Times New Roman" panose="02020603050405020304" pitchFamily="18" charset="0"/>
                <a:ea typeface="Calibri" panose="020F0502020204030204" pitchFamily="34" charset="0"/>
                <a:cs typeface="Mangal" panose="02040503050203030202" pitchFamily="18" charset="0"/>
              </a:rPr>
              <a:t>postion</a:t>
            </a:r>
            <a:r>
              <a:rPr lang="en-US" dirty="0" smtClean="0">
                <a:latin typeface="Times New Roman" panose="02020603050405020304" pitchFamily="18" charset="0"/>
                <a:ea typeface="Calibri" panose="020F0502020204030204" pitchFamily="34" charset="0"/>
                <a:cs typeface="Mangal" panose="02040503050203030202" pitchFamily="18" charset="0"/>
              </a:rPr>
              <a:t> of the particle can be precisely </a:t>
            </a:r>
            <a:r>
              <a:rPr lang="en-US" dirty="0" err="1" smtClean="0">
                <a:latin typeface="Times New Roman" panose="02020603050405020304" pitchFamily="18" charset="0"/>
                <a:ea typeface="Calibri" panose="020F0502020204030204" pitchFamily="34" charset="0"/>
                <a:cs typeface="Mangal" panose="02040503050203030202" pitchFamily="18" charset="0"/>
              </a:rPr>
              <a:t>determined,but</a:t>
            </a:r>
            <a:r>
              <a:rPr lang="en-US" dirty="0" smtClean="0">
                <a:latin typeface="Times New Roman" panose="02020603050405020304" pitchFamily="18" charset="0"/>
                <a:ea typeface="Calibri" panose="020F0502020204030204" pitchFamily="34" charset="0"/>
                <a:cs typeface="Mangal" panose="02040503050203030202" pitchFamily="18" charset="0"/>
              </a:rPr>
              <a:t> the wavelength (and hence the particle’s momentum) can not be established because there are not enough waves to measure accurately. </a:t>
            </a:r>
          </a:p>
          <a:p>
            <a:pPr algn="just">
              <a:lnSpc>
                <a:spcPct val="150000"/>
              </a:lnSpc>
            </a:pPr>
            <a:r>
              <a:rPr lang="en-US" dirty="0" smtClean="0">
                <a:latin typeface="Times New Roman" panose="02020603050405020304" pitchFamily="18" charset="0"/>
                <a:ea typeface="Calibri" panose="020F0502020204030204" pitchFamily="34" charset="0"/>
                <a:cs typeface="Mangal" panose="02040503050203030202" pitchFamily="18" charset="0"/>
              </a:rPr>
              <a:t>(a) A wide wave group. Now the wavelength can be precisely determined but not the position of the particle.</a:t>
            </a:r>
            <a:endParaRPr lang="en-US" sz="11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005555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72" y="1005776"/>
            <a:ext cx="4858438" cy="584775"/>
          </a:xfrm>
          <a:prstGeom prst="rect">
            <a:avLst/>
          </a:prstGeom>
          <a:noFill/>
        </p:spPr>
        <p:txBody>
          <a:bodyPr wrap="square" rtlCol="0">
            <a:spAutoFit/>
          </a:bodyPr>
          <a:lstStyle/>
          <a:p>
            <a:pPr algn="ctr"/>
            <a:r>
              <a:rPr lang="en-US" sz="3200" b="1" dirty="0" smtClean="0">
                <a:solidFill>
                  <a:srgbClr val="0000FF"/>
                </a:solidFill>
              </a:rPr>
              <a:t>Uncertainty Principle:</a:t>
            </a:r>
          </a:p>
        </p:txBody>
      </p:sp>
      <p:grpSp>
        <p:nvGrpSpPr>
          <p:cNvPr id="20" name="Group 19"/>
          <p:cNvGrpSpPr/>
          <p:nvPr/>
        </p:nvGrpSpPr>
        <p:grpSpPr>
          <a:xfrm>
            <a:off x="4867307" y="1713915"/>
            <a:ext cx="2927396" cy="2835783"/>
            <a:chOff x="5045726" y="2026149"/>
            <a:chExt cx="3203933" cy="3107634"/>
          </a:xfrm>
        </p:grpSpPr>
        <p:pic>
          <p:nvPicPr>
            <p:cNvPr id="2" name="Picture 1"/>
            <p:cNvPicPr>
              <a:picLocks noChangeAspect="1"/>
            </p:cNvPicPr>
            <p:nvPr/>
          </p:nvPicPr>
          <p:blipFill rotWithShape="1">
            <a:blip r:embed="rId2"/>
            <a:srcRect l="22418" t="12210" r="14505" b="19155"/>
            <a:stretch/>
          </p:blipFill>
          <p:spPr>
            <a:xfrm>
              <a:off x="5045726" y="2026149"/>
              <a:ext cx="2049137" cy="925417"/>
            </a:xfrm>
            <a:prstGeom prst="rect">
              <a:avLst/>
            </a:prstGeom>
          </p:spPr>
        </p:pic>
        <p:grpSp>
          <p:nvGrpSpPr>
            <p:cNvPr id="10" name="Group 9"/>
            <p:cNvGrpSpPr/>
            <p:nvPr/>
          </p:nvGrpSpPr>
          <p:grpSpPr>
            <a:xfrm>
              <a:off x="5144880" y="3073632"/>
              <a:ext cx="1991867" cy="925417"/>
              <a:chOff x="5144880" y="3073632"/>
              <a:chExt cx="1991867" cy="925417"/>
            </a:xfrm>
          </p:grpSpPr>
          <p:grpSp>
            <p:nvGrpSpPr>
              <p:cNvPr id="9" name="Group 8"/>
              <p:cNvGrpSpPr/>
              <p:nvPr/>
            </p:nvGrpSpPr>
            <p:grpSpPr>
              <a:xfrm>
                <a:off x="5144880" y="3327090"/>
                <a:ext cx="1044416" cy="472685"/>
                <a:chOff x="5144880" y="3327090"/>
                <a:chExt cx="1044416" cy="472685"/>
              </a:xfrm>
            </p:grpSpPr>
            <p:sp>
              <p:nvSpPr>
                <p:cNvPr id="4" name="TextBox 3"/>
                <p:cNvSpPr txBox="1"/>
                <p:nvPr/>
              </p:nvSpPr>
              <p:spPr>
                <a:xfrm>
                  <a:off x="5357285" y="3338110"/>
                  <a:ext cx="282450" cy="461665"/>
                </a:xfrm>
                <a:prstGeom prst="rect">
                  <a:avLst/>
                </a:prstGeom>
                <a:noFill/>
              </p:spPr>
              <p:txBody>
                <a:bodyPr wrap="none" rtlCol="0">
                  <a:spAutoFit/>
                </a:bodyPr>
                <a:lstStyle/>
                <a:p>
                  <a:r>
                    <a:rPr lang="en-US" sz="2400" dirty="0" smtClean="0"/>
                    <a:t>J</a:t>
                  </a:r>
                  <a:endParaRPr lang="en-US" dirty="0"/>
                </a:p>
              </p:txBody>
            </p:sp>
            <p:pic>
              <p:nvPicPr>
                <p:cNvPr id="5" name="Picture 4"/>
                <p:cNvPicPr>
                  <a:picLocks noChangeAspect="1"/>
                </p:cNvPicPr>
                <p:nvPr/>
              </p:nvPicPr>
              <p:blipFill rotWithShape="1">
                <a:blip r:embed="rId2"/>
                <a:srcRect l="22813" t="33661" r="70066" b="39375"/>
                <a:stretch/>
              </p:blipFill>
              <p:spPr>
                <a:xfrm>
                  <a:off x="5144880" y="3387164"/>
                  <a:ext cx="231354" cy="363558"/>
                </a:xfrm>
                <a:prstGeom prst="rect">
                  <a:avLst/>
                </a:prstGeom>
              </p:spPr>
            </p:pic>
            <p:pic>
              <p:nvPicPr>
                <p:cNvPr id="6" name="Picture 5"/>
                <p:cNvPicPr>
                  <a:picLocks noChangeAspect="1"/>
                </p:cNvPicPr>
                <p:nvPr/>
              </p:nvPicPr>
              <p:blipFill rotWithShape="1">
                <a:blip r:embed="rId2"/>
                <a:srcRect l="22813" t="33661" r="70066" b="39375"/>
                <a:stretch/>
              </p:blipFill>
              <p:spPr>
                <a:xfrm>
                  <a:off x="5651654" y="3387164"/>
                  <a:ext cx="231354" cy="363558"/>
                </a:xfrm>
                <a:prstGeom prst="rect">
                  <a:avLst/>
                </a:prstGeom>
              </p:spPr>
            </p:pic>
            <p:sp>
              <p:nvSpPr>
                <p:cNvPr id="7" name="TextBox 6"/>
                <p:cNvSpPr txBox="1"/>
                <p:nvPr/>
              </p:nvSpPr>
              <p:spPr>
                <a:xfrm>
                  <a:off x="5841124" y="3327090"/>
                  <a:ext cx="348172" cy="461665"/>
                </a:xfrm>
                <a:prstGeom prst="rect">
                  <a:avLst/>
                </a:prstGeom>
                <a:noFill/>
              </p:spPr>
              <p:txBody>
                <a:bodyPr wrap="none" rtlCol="0">
                  <a:spAutoFit/>
                </a:bodyPr>
                <a:lstStyle/>
                <a:p>
                  <a:r>
                    <a:rPr lang="el-GR" sz="2400" dirty="0" smtClean="0"/>
                    <a:t>θ</a:t>
                  </a:r>
                  <a:endParaRPr lang="en-US" sz="2400" dirty="0"/>
                </a:p>
              </p:txBody>
            </p:sp>
          </p:grpSp>
          <p:pic>
            <p:nvPicPr>
              <p:cNvPr id="8" name="Picture 7"/>
              <p:cNvPicPr>
                <a:picLocks noChangeAspect="1"/>
              </p:cNvPicPr>
              <p:nvPr/>
            </p:nvPicPr>
            <p:blipFill rotWithShape="1">
              <a:blip r:embed="rId2"/>
              <a:srcRect l="51639" t="12210" r="19196" b="19155"/>
              <a:stretch/>
            </p:blipFill>
            <p:spPr>
              <a:xfrm>
                <a:off x="6189296" y="3073632"/>
                <a:ext cx="947451" cy="925417"/>
              </a:xfrm>
              <a:prstGeom prst="rect">
                <a:avLst/>
              </a:prstGeom>
            </p:spPr>
          </p:pic>
        </p:grpSp>
        <p:grpSp>
          <p:nvGrpSpPr>
            <p:cNvPr id="11" name="Group 10"/>
            <p:cNvGrpSpPr/>
            <p:nvPr/>
          </p:nvGrpSpPr>
          <p:grpSpPr>
            <a:xfrm>
              <a:off x="5144880" y="4208366"/>
              <a:ext cx="1991867" cy="925417"/>
              <a:chOff x="5144880" y="3073632"/>
              <a:chExt cx="1991867" cy="925417"/>
            </a:xfrm>
          </p:grpSpPr>
          <p:grpSp>
            <p:nvGrpSpPr>
              <p:cNvPr id="12" name="Group 11"/>
              <p:cNvGrpSpPr/>
              <p:nvPr/>
            </p:nvGrpSpPr>
            <p:grpSpPr>
              <a:xfrm>
                <a:off x="5144880" y="3255838"/>
                <a:ext cx="1062566" cy="563694"/>
                <a:chOff x="5144880" y="3255838"/>
                <a:chExt cx="1062566" cy="563694"/>
              </a:xfrm>
            </p:grpSpPr>
            <p:sp>
              <p:nvSpPr>
                <p:cNvPr id="14" name="TextBox 13"/>
                <p:cNvSpPr txBox="1"/>
                <p:nvPr/>
              </p:nvSpPr>
              <p:spPr>
                <a:xfrm>
                  <a:off x="5344020" y="3296312"/>
                  <a:ext cx="359394" cy="523220"/>
                </a:xfrm>
                <a:prstGeom prst="rect">
                  <a:avLst/>
                </a:prstGeom>
                <a:noFill/>
              </p:spPr>
              <p:txBody>
                <a:bodyPr wrap="none" rtlCol="0">
                  <a:spAutoFit/>
                </a:bodyPr>
                <a:lstStyle/>
                <a:p>
                  <a:r>
                    <a:rPr lang="en-US" sz="2800" b="1" dirty="0" smtClean="0"/>
                    <a:t>E</a:t>
                  </a:r>
                  <a:endParaRPr lang="en-US" sz="2800" b="1" dirty="0"/>
                </a:p>
              </p:txBody>
            </p:sp>
            <p:pic>
              <p:nvPicPr>
                <p:cNvPr id="15" name="Picture 14"/>
                <p:cNvPicPr>
                  <a:picLocks noChangeAspect="1"/>
                </p:cNvPicPr>
                <p:nvPr/>
              </p:nvPicPr>
              <p:blipFill rotWithShape="1">
                <a:blip r:embed="rId2"/>
                <a:srcRect l="22813" t="33661" r="70066" b="39375"/>
                <a:stretch/>
              </p:blipFill>
              <p:spPr>
                <a:xfrm>
                  <a:off x="5144880" y="3387164"/>
                  <a:ext cx="231354" cy="363558"/>
                </a:xfrm>
                <a:prstGeom prst="rect">
                  <a:avLst/>
                </a:prstGeom>
              </p:spPr>
            </p:pic>
            <p:pic>
              <p:nvPicPr>
                <p:cNvPr id="16" name="Picture 15"/>
                <p:cNvPicPr>
                  <a:picLocks noChangeAspect="1"/>
                </p:cNvPicPr>
                <p:nvPr/>
              </p:nvPicPr>
              <p:blipFill rotWithShape="1">
                <a:blip r:embed="rId2"/>
                <a:srcRect l="22813" t="33661" r="70066" b="39375"/>
                <a:stretch/>
              </p:blipFill>
              <p:spPr>
                <a:xfrm>
                  <a:off x="5651654" y="3387164"/>
                  <a:ext cx="231354" cy="363558"/>
                </a:xfrm>
                <a:prstGeom prst="rect">
                  <a:avLst/>
                </a:prstGeom>
              </p:spPr>
            </p:pic>
            <p:sp>
              <p:nvSpPr>
                <p:cNvPr id="17" name="TextBox 16"/>
                <p:cNvSpPr txBox="1"/>
                <p:nvPr/>
              </p:nvSpPr>
              <p:spPr>
                <a:xfrm>
                  <a:off x="5902554" y="3255838"/>
                  <a:ext cx="304892" cy="523220"/>
                </a:xfrm>
                <a:prstGeom prst="rect">
                  <a:avLst/>
                </a:prstGeom>
                <a:noFill/>
              </p:spPr>
              <p:txBody>
                <a:bodyPr wrap="none" rtlCol="0">
                  <a:spAutoFit/>
                </a:bodyPr>
                <a:lstStyle/>
                <a:p>
                  <a:r>
                    <a:rPr lang="en-US" sz="2800" dirty="0" smtClean="0"/>
                    <a:t>t</a:t>
                  </a:r>
                  <a:endParaRPr lang="en-US" sz="2800" dirty="0"/>
                </a:p>
              </p:txBody>
            </p:sp>
          </p:grpSp>
          <p:pic>
            <p:nvPicPr>
              <p:cNvPr id="13" name="Picture 12"/>
              <p:cNvPicPr>
                <a:picLocks noChangeAspect="1"/>
              </p:cNvPicPr>
              <p:nvPr/>
            </p:nvPicPr>
            <p:blipFill rotWithShape="1">
              <a:blip r:embed="rId2"/>
              <a:srcRect l="51639" t="12210" r="19196" b="19155"/>
              <a:stretch/>
            </p:blipFill>
            <p:spPr>
              <a:xfrm>
                <a:off x="6189296" y="3073632"/>
                <a:ext cx="947451" cy="925417"/>
              </a:xfrm>
              <a:prstGeom prst="rect">
                <a:avLst/>
              </a:prstGeom>
            </p:spPr>
          </p:pic>
        </p:grpSp>
        <p:sp>
          <p:nvSpPr>
            <p:cNvPr id="18" name="TextBox 17"/>
            <p:cNvSpPr txBox="1"/>
            <p:nvPr/>
          </p:nvSpPr>
          <p:spPr>
            <a:xfrm>
              <a:off x="7282150" y="2069262"/>
              <a:ext cx="967509" cy="523220"/>
            </a:xfrm>
            <a:prstGeom prst="rect">
              <a:avLst/>
            </a:prstGeom>
            <a:noFill/>
          </p:spPr>
          <p:txBody>
            <a:bodyPr wrap="none" rtlCol="0">
              <a:spAutoFit/>
            </a:bodyPr>
            <a:lstStyle/>
            <a:p>
              <a:r>
                <a:rPr lang="en-US" sz="2800" dirty="0" err="1" smtClean="0"/>
                <a:t>J.sec</a:t>
              </a:r>
              <a:r>
                <a:rPr lang="en-US" sz="2800" dirty="0" smtClean="0"/>
                <a:t>.</a:t>
              </a:r>
              <a:endParaRPr lang="en-US" sz="2800" dirty="0"/>
            </a:p>
          </p:txBody>
        </p:sp>
      </p:grpSp>
      <p:sp>
        <p:nvSpPr>
          <p:cNvPr id="19" name="TextBox 18"/>
          <p:cNvSpPr txBox="1"/>
          <p:nvPr/>
        </p:nvSpPr>
        <p:spPr>
          <a:xfrm>
            <a:off x="2194660" y="5840943"/>
            <a:ext cx="1749261" cy="523220"/>
          </a:xfrm>
          <a:prstGeom prst="rect">
            <a:avLst/>
          </a:prstGeom>
          <a:noFill/>
        </p:spPr>
        <p:txBody>
          <a:bodyPr wrap="none" rtlCol="0">
            <a:spAutoFit/>
          </a:bodyPr>
          <a:lstStyle/>
          <a:p>
            <a:r>
              <a:rPr lang="en-US" sz="2800" dirty="0" smtClean="0"/>
              <a:t>Unit: </a:t>
            </a:r>
            <a:r>
              <a:rPr lang="en-US" sz="2800" dirty="0" err="1" smtClean="0"/>
              <a:t>J.sec</a:t>
            </a:r>
            <a:r>
              <a:rPr lang="en-US" sz="2800" dirty="0" smtClean="0"/>
              <a:t>.</a:t>
            </a:r>
            <a:endParaRPr lang="en-US" sz="2800" dirty="0"/>
          </a:p>
        </p:txBody>
      </p:sp>
      <p:sp>
        <p:nvSpPr>
          <p:cNvPr id="22" name="TextBox 21"/>
          <p:cNvSpPr txBox="1"/>
          <p:nvPr/>
        </p:nvSpPr>
        <p:spPr>
          <a:xfrm>
            <a:off x="1059366" y="4839629"/>
            <a:ext cx="4766433" cy="461665"/>
          </a:xfrm>
          <a:prstGeom prst="rect">
            <a:avLst/>
          </a:prstGeom>
          <a:noFill/>
        </p:spPr>
        <p:txBody>
          <a:bodyPr wrap="none" rtlCol="0">
            <a:spAutoFit/>
          </a:bodyPr>
          <a:lstStyle/>
          <a:p>
            <a:r>
              <a:rPr lang="en-US" sz="2400" b="1" dirty="0" smtClean="0"/>
              <a:t>For canonically conjugate quantities</a:t>
            </a:r>
            <a:endParaRPr lang="en-IN" sz="2400" b="1" dirty="0"/>
          </a:p>
        </p:txBody>
      </p:sp>
      <p:sp>
        <p:nvSpPr>
          <p:cNvPr id="23" name="TextBox 22"/>
          <p:cNvSpPr txBox="1"/>
          <p:nvPr/>
        </p:nvSpPr>
        <p:spPr>
          <a:xfrm>
            <a:off x="7352702" y="5517777"/>
            <a:ext cx="4568495" cy="646331"/>
          </a:xfrm>
          <a:prstGeom prst="rect">
            <a:avLst/>
          </a:prstGeom>
          <a:noFill/>
        </p:spPr>
        <p:txBody>
          <a:bodyPr wrap="none" rtlCol="0">
            <a:spAutoFit/>
          </a:bodyPr>
          <a:lstStyle/>
          <a:p>
            <a:r>
              <a:rPr lang="en-US" dirty="0" smtClean="0"/>
              <a:t>Assignment: 2 All questions from Arthur </a:t>
            </a:r>
            <a:r>
              <a:rPr lang="en-US" dirty="0" err="1" smtClean="0"/>
              <a:t>Beiser</a:t>
            </a:r>
            <a:endParaRPr lang="en-US" dirty="0" smtClean="0"/>
          </a:p>
          <a:p>
            <a:r>
              <a:rPr lang="en-US" dirty="0" smtClean="0"/>
              <a:t>Due date: 12 Nov. 21 </a:t>
            </a:r>
            <a:endParaRPr lang="en-IN" dirty="0"/>
          </a:p>
        </p:txBody>
      </p:sp>
    </p:spTree>
    <p:extLst>
      <p:ext uri="{BB962C8B-B14F-4D97-AF65-F5344CB8AC3E}">
        <p14:creationId xmlns:p14="http://schemas.microsoft.com/office/powerpoint/2010/main" val="1464566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3895" y="492725"/>
            <a:ext cx="5181602" cy="523220"/>
          </a:xfrm>
          <a:prstGeom prst="rect">
            <a:avLst/>
          </a:prstGeom>
          <a:noFill/>
        </p:spPr>
        <p:txBody>
          <a:bodyPr wrap="square" rtlCol="0">
            <a:spAutoFit/>
          </a:bodyPr>
          <a:lstStyle/>
          <a:p>
            <a:r>
              <a:rPr lang="en-US" sz="2800" b="1" dirty="0" smtClean="0">
                <a:solidFill>
                  <a:srgbClr val="C00000"/>
                </a:solidFill>
              </a:rPr>
              <a:t>Newton's corpuscular theory:</a:t>
            </a:r>
            <a:endParaRPr lang="en-US" sz="2800" b="1" dirty="0">
              <a:solidFill>
                <a:srgbClr val="C00000"/>
              </a:solidFill>
            </a:endParaRPr>
          </a:p>
        </p:txBody>
      </p:sp>
      <p:sp>
        <p:nvSpPr>
          <p:cNvPr id="4" name="Rectangle 3"/>
          <p:cNvSpPr/>
          <p:nvPr/>
        </p:nvSpPr>
        <p:spPr>
          <a:xfrm>
            <a:off x="583895" y="1141677"/>
            <a:ext cx="11138052" cy="7294305"/>
          </a:xfrm>
          <a:prstGeom prst="rect">
            <a:avLst/>
          </a:prstGeom>
        </p:spPr>
        <p:txBody>
          <a:bodyPr wrap="square">
            <a:spAutoFit/>
          </a:bodyPr>
          <a:lstStyle/>
          <a:p>
            <a:pPr>
              <a:lnSpc>
                <a:spcPct val="150000"/>
              </a:lnSpc>
            </a:pPr>
            <a:r>
              <a:rPr lang="en-US" sz="2400" b="0" i="0" dirty="0" smtClean="0">
                <a:solidFill>
                  <a:srgbClr val="202124"/>
                </a:solidFill>
                <a:effectLst/>
                <a:latin typeface="arial" panose="020B0604020202020204" pitchFamily="34" charset="0"/>
              </a:rPr>
              <a:t>Newton's corpuscular theory was based on postulates as follows:</a:t>
            </a:r>
          </a:p>
          <a:p>
            <a:pPr>
              <a:lnSpc>
                <a:spcPct val="150000"/>
              </a:lnSpc>
            </a:pPr>
            <a:r>
              <a:rPr lang="en-US" sz="2400" b="0" i="0" dirty="0" smtClean="0">
                <a:solidFill>
                  <a:srgbClr val="202124"/>
                </a:solidFill>
                <a:effectLst/>
                <a:latin typeface="arial" panose="020B0604020202020204" pitchFamily="34" charset="0"/>
              </a:rPr>
              <a:t>1.</a:t>
            </a:r>
            <a:r>
              <a:rPr lang="en-US" sz="2400" b="1" i="0" dirty="0" smtClean="0">
                <a:solidFill>
                  <a:srgbClr val="202124"/>
                </a:solidFill>
                <a:effectLst/>
                <a:latin typeface="arial" panose="020B0604020202020204" pitchFamily="34" charset="0"/>
              </a:rPr>
              <a:t>Newton proposed that a source of light emits many minute, elastic, rigid and massless particles called corpuscles</a:t>
            </a:r>
            <a:r>
              <a:rPr lang="en-US" sz="2400" b="0" i="0" dirty="0" smtClean="0">
                <a:solidFill>
                  <a:srgbClr val="202124"/>
                </a:solidFill>
                <a:effectLst/>
                <a:latin typeface="arial" panose="020B0604020202020204" pitchFamily="34" charset="0"/>
              </a:rPr>
              <a:t>.</a:t>
            </a:r>
          </a:p>
          <a:p>
            <a:pPr>
              <a:lnSpc>
                <a:spcPct val="150000"/>
              </a:lnSpc>
            </a:pPr>
            <a:r>
              <a:rPr lang="en-US" sz="2400" b="0" i="0" dirty="0" smtClean="0">
                <a:solidFill>
                  <a:srgbClr val="202124"/>
                </a:solidFill>
                <a:effectLst/>
                <a:latin typeface="arial" panose="020B0604020202020204" pitchFamily="34" charset="0"/>
              </a:rPr>
              <a:t> 2. These particles travel through a transparent medium at very high speed in all  direction along a straight line.</a:t>
            </a:r>
          </a:p>
          <a:p>
            <a:pPr>
              <a:lnSpc>
                <a:spcPct val="150000"/>
              </a:lnSpc>
            </a:pPr>
            <a:r>
              <a:rPr lang="en-US" sz="2400" b="1" dirty="0" smtClean="0">
                <a:solidFill>
                  <a:srgbClr val="C00000"/>
                </a:solidFill>
              </a:rPr>
              <a:t>Explained phenomenon's: </a:t>
            </a:r>
            <a:r>
              <a:rPr lang="en-US" sz="2400" b="1" dirty="0" smtClean="0"/>
              <a:t>Reflection, </a:t>
            </a:r>
            <a:r>
              <a:rPr lang="en-US" sz="2400" b="1" dirty="0" err="1" smtClean="0"/>
              <a:t>refraction,etc</a:t>
            </a:r>
            <a:r>
              <a:rPr lang="en-US" sz="2400" b="1" dirty="0" smtClean="0"/>
              <a:t>.</a:t>
            </a:r>
          </a:p>
          <a:p>
            <a:pPr>
              <a:lnSpc>
                <a:spcPct val="150000"/>
              </a:lnSpc>
            </a:pPr>
            <a:r>
              <a:rPr lang="en-US" sz="2400" b="1" dirty="0" smtClean="0"/>
              <a:t>Unexplained phenomenon's:</a:t>
            </a:r>
          </a:p>
          <a:p>
            <a:pPr marL="342900" indent="-342900">
              <a:lnSpc>
                <a:spcPct val="150000"/>
              </a:lnSpc>
              <a:buAutoNum type="arabicPeriod"/>
            </a:pPr>
            <a:r>
              <a:rPr lang="en-US" sz="2400" dirty="0" smtClean="0"/>
              <a:t>Newton's </a:t>
            </a:r>
            <a:r>
              <a:rPr lang="en-US" sz="2400" dirty="0"/>
              <a:t>corpuscular theory </a:t>
            </a:r>
            <a:r>
              <a:rPr lang="en-US" sz="2400" b="1" dirty="0"/>
              <a:t>fails to explain simultaneous phenomenon of partial reflection and refraction on the surface of transparent medium</a:t>
            </a:r>
            <a:r>
              <a:rPr lang="en-US" sz="2400" dirty="0"/>
              <a:t> such as glass or water</a:t>
            </a:r>
            <a:r>
              <a:rPr lang="en-US" sz="2400" dirty="0" smtClean="0"/>
              <a:t>.</a:t>
            </a:r>
          </a:p>
          <a:p>
            <a:pPr marL="342900" indent="-342900">
              <a:lnSpc>
                <a:spcPct val="150000"/>
              </a:lnSpc>
              <a:buAutoNum type="arabicPeriod"/>
            </a:pPr>
            <a:r>
              <a:rPr lang="en-US" sz="2400" dirty="0" smtClean="0"/>
              <a:t>The </a:t>
            </a:r>
            <a:r>
              <a:rPr lang="en-US" sz="2400" dirty="0"/>
              <a:t>corpuscular theory fails to explain optical phenomena such as interference, diffraction, polarization </a:t>
            </a:r>
            <a:r>
              <a:rPr lang="en-US" sz="2400" dirty="0" smtClean="0"/>
              <a:t>etc.</a:t>
            </a:r>
          </a:p>
          <a:p>
            <a:pPr marL="342900" indent="-342900">
              <a:lnSpc>
                <a:spcPct val="150000"/>
              </a:lnSpc>
              <a:buAutoNum type="arabicPeriod"/>
            </a:pPr>
            <a:r>
              <a:rPr lang="en-US" sz="2400" b="1" dirty="0" smtClean="0"/>
              <a:t>Spectrum of H atom.</a:t>
            </a:r>
            <a:endParaRPr lang="en-US" sz="2400" b="1" dirty="0"/>
          </a:p>
        </p:txBody>
      </p:sp>
    </p:spTree>
    <p:extLst>
      <p:ext uri="{BB962C8B-B14F-4D97-AF65-F5344CB8AC3E}">
        <p14:creationId xmlns:p14="http://schemas.microsoft.com/office/powerpoint/2010/main" val="3512634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4986" y="2367821"/>
            <a:ext cx="8876371" cy="1077218"/>
          </a:xfrm>
          <a:prstGeom prst="rect">
            <a:avLst/>
          </a:prstGeom>
          <a:noFill/>
        </p:spPr>
        <p:txBody>
          <a:bodyPr wrap="square" rtlCol="0">
            <a:spAutoFit/>
          </a:bodyPr>
          <a:lstStyle/>
          <a:p>
            <a:pPr algn="ctr"/>
            <a:r>
              <a:rPr lang="en-US" sz="3200" b="1" dirty="0" err="1" smtClean="0">
                <a:solidFill>
                  <a:srgbClr val="0000FF"/>
                </a:solidFill>
              </a:rPr>
              <a:t>Davission-Garmer</a:t>
            </a:r>
            <a:r>
              <a:rPr lang="en-US" sz="3200" b="1" dirty="0" smtClean="0">
                <a:solidFill>
                  <a:srgbClr val="0000FF"/>
                </a:solidFill>
              </a:rPr>
              <a:t> experiment</a:t>
            </a:r>
          </a:p>
          <a:p>
            <a:pPr algn="ctr"/>
            <a:r>
              <a:rPr lang="en-US" sz="3200" b="1" dirty="0" smtClean="0">
                <a:solidFill>
                  <a:srgbClr val="0000FF"/>
                </a:solidFill>
              </a:rPr>
              <a:t>Wave nature of material particle confirmed</a:t>
            </a:r>
            <a:endParaRPr lang="en-US" sz="3200" b="1" dirty="0">
              <a:solidFill>
                <a:srgbClr val="0000FF"/>
              </a:solidFill>
            </a:endParaRPr>
          </a:p>
        </p:txBody>
      </p:sp>
      <p:sp>
        <p:nvSpPr>
          <p:cNvPr id="3" name="TextBox 2"/>
          <p:cNvSpPr txBox="1"/>
          <p:nvPr/>
        </p:nvSpPr>
        <p:spPr>
          <a:xfrm>
            <a:off x="914399" y="782198"/>
            <a:ext cx="1872867" cy="584775"/>
          </a:xfrm>
          <a:prstGeom prst="rect">
            <a:avLst/>
          </a:prstGeom>
          <a:noFill/>
        </p:spPr>
        <p:txBody>
          <a:bodyPr wrap="square" rtlCol="0">
            <a:spAutoFit/>
          </a:bodyPr>
          <a:lstStyle/>
          <a:p>
            <a:r>
              <a:rPr lang="en-US" sz="3200" b="1" dirty="0" smtClean="0"/>
              <a:t>Lecture 9</a:t>
            </a:r>
            <a:endParaRPr lang="en-US" sz="3200" b="1" dirty="0"/>
          </a:p>
        </p:txBody>
      </p:sp>
      <p:sp>
        <p:nvSpPr>
          <p:cNvPr id="4" name="Rectangle 3"/>
          <p:cNvSpPr/>
          <p:nvPr/>
        </p:nvSpPr>
        <p:spPr>
          <a:xfrm>
            <a:off x="8374137" y="5801767"/>
            <a:ext cx="3348545" cy="646331"/>
          </a:xfrm>
          <a:prstGeom prst="rect">
            <a:avLst/>
          </a:prstGeom>
        </p:spPr>
        <p:txBody>
          <a:bodyPr wrap="none">
            <a:spAutoFit/>
          </a:bodyPr>
          <a:lstStyle/>
          <a:p>
            <a:r>
              <a:rPr lang="en-US" sz="3600" b="1" dirty="0" err="1" smtClean="0"/>
              <a:t>Bhoomika</a:t>
            </a:r>
            <a:r>
              <a:rPr lang="en-US" sz="3600" b="1" dirty="0" smtClean="0"/>
              <a:t> Yadav</a:t>
            </a:r>
            <a:endParaRPr lang="en-US" sz="3600" b="1" dirty="0"/>
          </a:p>
        </p:txBody>
      </p:sp>
    </p:spTree>
    <p:extLst>
      <p:ext uri="{BB962C8B-B14F-4D97-AF65-F5344CB8AC3E}">
        <p14:creationId xmlns:p14="http://schemas.microsoft.com/office/powerpoint/2010/main" val="838110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4/4e/Davisson-Germer_experiment.svg/220px-Davisson-Germer_experiment.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2003" y="1012443"/>
            <a:ext cx="5621038" cy="406247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656125" y="6404372"/>
            <a:ext cx="1945084" cy="307777"/>
          </a:xfrm>
          <a:prstGeom prst="rect">
            <a:avLst/>
          </a:prstGeom>
          <a:noFill/>
        </p:spPr>
        <p:txBody>
          <a:bodyPr wrap="none" rtlCol="0">
            <a:spAutoFit/>
          </a:bodyPr>
          <a:lstStyle/>
          <a:p>
            <a:r>
              <a:rPr lang="en-US" sz="1400" b="1" dirty="0" smtClean="0"/>
              <a:t>Image </a:t>
            </a:r>
            <a:r>
              <a:rPr lang="en-US" sz="1400" b="1" dirty="0" err="1" smtClean="0"/>
              <a:t>source:wikipedia</a:t>
            </a:r>
            <a:endParaRPr lang="en-US" sz="1400" b="1" dirty="0"/>
          </a:p>
        </p:txBody>
      </p:sp>
      <p:sp>
        <p:nvSpPr>
          <p:cNvPr id="2" name="TextBox 1"/>
          <p:cNvSpPr txBox="1"/>
          <p:nvPr/>
        </p:nvSpPr>
        <p:spPr>
          <a:xfrm>
            <a:off x="3487822" y="5305753"/>
            <a:ext cx="3942426" cy="523220"/>
          </a:xfrm>
          <a:prstGeom prst="rect">
            <a:avLst/>
          </a:prstGeom>
          <a:noFill/>
        </p:spPr>
        <p:txBody>
          <a:bodyPr wrap="none" rtlCol="0">
            <a:spAutoFit/>
          </a:bodyPr>
          <a:lstStyle/>
          <a:p>
            <a:r>
              <a:rPr lang="en-US" sz="2800" b="1" dirty="0" smtClean="0"/>
              <a:t>Fig. 1 Experimental setup</a:t>
            </a:r>
            <a:endParaRPr lang="en-IN" sz="2800" b="1" dirty="0"/>
          </a:p>
        </p:txBody>
      </p:sp>
      <p:sp>
        <p:nvSpPr>
          <p:cNvPr id="5" name="TextBox 4"/>
          <p:cNvSpPr txBox="1"/>
          <p:nvPr/>
        </p:nvSpPr>
        <p:spPr>
          <a:xfrm>
            <a:off x="24532" y="196835"/>
            <a:ext cx="6000750" cy="584775"/>
          </a:xfrm>
          <a:prstGeom prst="rect">
            <a:avLst/>
          </a:prstGeom>
          <a:noFill/>
        </p:spPr>
        <p:txBody>
          <a:bodyPr wrap="square" rtlCol="0">
            <a:spAutoFit/>
          </a:bodyPr>
          <a:lstStyle/>
          <a:p>
            <a:pPr algn="ctr"/>
            <a:r>
              <a:rPr lang="en-US" sz="3200" b="1" dirty="0" err="1" smtClean="0">
                <a:solidFill>
                  <a:srgbClr val="0000FF"/>
                </a:solidFill>
              </a:rPr>
              <a:t>Davission-Garmer</a:t>
            </a:r>
            <a:r>
              <a:rPr lang="en-US" sz="3200" b="1" dirty="0" smtClean="0">
                <a:solidFill>
                  <a:srgbClr val="0000FF"/>
                </a:solidFill>
              </a:rPr>
              <a:t> experiment</a:t>
            </a:r>
          </a:p>
        </p:txBody>
      </p:sp>
      <p:sp>
        <p:nvSpPr>
          <p:cNvPr id="4" name="TextBox 3"/>
          <p:cNvSpPr txBox="1"/>
          <p:nvPr/>
        </p:nvSpPr>
        <p:spPr>
          <a:xfrm>
            <a:off x="10801350" y="6035040"/>
            <a:ext cx="741998" cy="369332"/>
          </a:xfrm>
          <a:prstGeom prst="rect">
            <a:avLst/>
          </a:prstGeom>
          <a:noFill/>
        </p:spPr>
        <p:txBody>
          <a:bodyPr wrap="none" rtlCol="0">
            <a:spAutoFit/>
          </a:bodyPr>
          <a:lstStyle/>
          <a:p>
            <a:r>
              <a:rPr lang="en-US" dirty="0" smtClean="0"/>
              <a:t>Cont..</a:t>
            </a:r>
            <a:endParaRPr lang="en-IN" dirty="0"/>
          </a:p>
        </p:txBody>
      </p:sp>
    </p:spTree>
    <p:extLst>
      <p:ext uri="{BB962C8B-B14F-4D97-AF65-F5344CB8AC3E}">
        <p14:creationId xmlns:p14="http://schemas.microsoft.com/office/powerpoint/2010/main" val="385149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7622" y="539826"/>
            <a:ext cx="10377891" cy="2031325"/>
          </a:xfrm>
          <a:prstGeom prst="rect">
            <a:avLst/>
          </a:prstGeom>
          <a:noFill/>
        </p:spPr>
        <p:txBody>
          <a:bodyPr wrap="square" rtlCol="0">
            <a:spAutoFit/>
          </a:bodyPr>
          <a:lstStyle/>
          <a:p>
            <a:pPr>
              <a:lnSpc>
                <a:spcPct val="150000"/>
              </a:lnSpc>
            </a:pPr>
            <a:r>
              <a:rPr lang="en-US" sz="2400" b="1" dirty="0"/>
              <a:t>“Hot” </a:t>
            </a:r>
            <a:r>
              <a:rPr lang="en-US" sz="2800" b="1" dirty="0" smtClean="0"/>
              <a:t>objects ,T &gt; 0 K emits electromagnetic waves.</a:t>
            </a:r>
          </a:p>
          <a:p>
            <a:pPr>
              <a:lnSpc>
                <a:spcPct val="150000"/>
              </a:lnSpc>
            </a:pPr>
            <a:r>
              <a:rPr lang="en-US" sz="2800" b="1" dirty="0" smtClean="0"/>
              <a:t>A red </a:t>
            </a:r>
            <a:r>
              <a:rPr lang="en-US" sz="2800" b="1" dirty="0"/>
              <a:t>“Hot” </a:t>
            </a:r>
            <a:r>
              <a:rPr lang="en-US" sz="2800" b="1" dirty="0" smtClean="0"/>
              <a:t>incandescent lamp is said to be hot as it emits </a:t>
            </a:r>
            <a:r>
              <a:rPr lang="en-US" sz="2800" b="1" dirty="0" err="1" smtClean="0"/>
              <a:t>em</a:t>
            </a:r>
            <a:r>
              <a:rPr lang="en-US" sz="2800" b="1" dirty="0" smtClean="0"/>
              <a:t> waves specially in IR region.  </a:t>
            </a:r>
            <a:endParaRPr lang="en-US" sz="2800" b="1" dirty="0"/>
          </a:p>
        </p:txBody>
      </p:sp>
      <p:sp>
        <p:nvSpPr>
          <p:cNvPr id="3" name="Rectangle 2"/>
          <p:cNvSpPr/>
          <p:nvPr/>
        </p:nvSpPr>
        <p:spPr>
          <a:xfrm>
            <a:off x="3505319" y="2571151"/>
            <a:ext cx="3532762" cy="584775"/>
          </a:xfrm>
          <a:prstGeom prst="rect">
            <a:avLst/>
          </a:prstGeom>
        </p:spPr>
        <p:txBody>
          <a:bodyPr wrap="none">
            <a:spAutoFit/>
          </a:bodyPr>
          <a:lstStyle/>
          <a:p>
            <a:pPr algn="ctr"/>
            <a:r>
              <a:rPr lang="en-US" sz="3200" b="1" dirty="0" smtClean="0">
                <a:solidFill>
                  <a:srgbClr val="C00000"/>
                </a:solidFill>
              </a:rPr>
              <a:t>Thermal  Radiation:</a:t>
            </a:r>
            <a:endParaRPr lang="en-US" sz="3200" b="1" dirty="0">
              <a:solidFill>
                <a:srgbClr val="C00000"/>
              </a:solidFill>
            </a:endParaRPr>
          </a:p>
        </p:txBody>
      </p:sp>
      <p:sp>
        <p:nvSpPr>
          <p:cNvPr id="4" name="Rectangle 3"/>
          <p:cNvSpPr/>
          <p:nvPr/>
        </p:nvSpPr>
        <p:spPr>
          <a:xfrm>
            <a:off x="495757" y="3264513"/>
            <a:ext cx="11534662" cy="4339650"/>
          </a:xfrm>
          <a:prstGeom prst="rect">
            <a:avLst/>
          </a:prstGeom>
        </p:spPr>
        <p:txBody>
          <a:bodyPr wrap="square">
            <a:spAutoFit/>
          </a:bodyPr>
          <a:lstStyle/>
          <a:p>
            <a:pPr marL="342900" indent="-342900">
              <a:lnSpc>
                <a:spcPct val="150000"/>
              </a:lnSpc>
              <a:buFont typeface="Wingdings" panose="05000000000000000000" pitchFamily="2" charset="2"/>
              <a:buChar char="§"/>
            </a:pPr>
            <a:r>
              <a:rPr lang="en-US" sz="2800" b="1" dirty="0" smtClean="0"/>
              <a:t>An ordinary object  can  emit and absorb an electromagnetic radiation.</a:t>
            </a:r>
          </a:p>
          <a:p>
            <a:pPr marL="342900" indent="-342900">
              <a:lnSpc>
                <a:spcPct val="150000"/>
              </a:lnSpc>
              <a:buFont typeface="Wingdings" panose="05000000000000000000" pitchFamily="2" charset="2"/>
              <a:buChar char="§"/>
            </a:pPr>
            <a:r>
              <a:rPr lang="en-US" sz="2800" b="1" dirty="0" smtClean="0"/>
              <a:t>Particles constituting an object are in constant motion.</a:t>
            </a:r>
          </a:p>
          <a:p>
            <a:pPr marL="342900" indent="-342900">
              <a:lnSpc>
                <a:spcPct val="150000"/>
              </a:lnSpc>
              <a:buFont typeface="Wingdings" panose="05000000000000000000" pitchFamily="2" charset="2"/>
              <a:buChar char="§"/>
            </a:pPr>
            <a:r>
              <a:rPr lang="en-US" sz="2800" b="1" dirty="0" smtClean="0"/>
              <a:t>These particles while interacting with </a:t>
            </a:r>
            <a:r>
              <a:rPr lang="en-US" sz="2800" b="1" dirty="0" err="1" smtClean="0"/>
              <a:t>em</a:t>
            </a:r>
            <a:r>
              <a:rPr lang="en-US" sz="2800" b="1" dirty="0" smtClean="0"/>
              <a:t> waves exchange energy with it.</a:t>
            </a:r>
          </a:p>
          <a:p>
            <a:pPr marL="342900" indent="-342900">
              <a:lnSpc>
                <a:spcPct val="150000"/>
              </a:lnSpc>
              <a:buFont typeface="Wingdings" panose="05000000000000000000" pitchFamily="2" charset="2"/>
              <a:buChar char="§"/>
            </a:pPr>
            <a:r>
              <a:rPr lang="en-US" sz="2800" b="1" dirty="0" smtClean="0"/>
              <a:t>At equilibrium, the rate of energy absorbed is equal to the energy emitted by the body.</a:t>
            </a:r>
          </a:p>
          <a:p>
            <a:pPr marL="342900" indent="-342900">
              <a:lnSpc>
                <a:spcPct val="150000"/>
              </a:lnSpc>
              <a:buFont typeface="Wingdings" panose="05000000000000000000" pitchFamily="2" charset="2"/>
              <a:buChar char="§"/>
            </a:pPr>
            <a:r>
              <a:rPr lang="en-US" sz="2800" b="1" dirty="0" smtClean="0"/>
              <a:t>At different temperature the frequency spectrum is different.  </a:t>
            </a:r>
          </a:p>
          <a:p>
            <a:pPr marL="342900" indent="-342900">
              <a:buFont typeface="Wingdings" panose="05000000000000000000" pitchFamily="2" charset="2"/>
              <a:buChar char="§"/>
            </a:pPr>
            <a:endParaRPr lang="en-US" sz="2400" b="1" dirty="0"/>
          </a:p>
        </p:txBody>
      </p:sp>
    </p:spTree>
    <p:extLst>
      <p:ext uri="{BB962C8B-B14F-4D97-AF65-F5344CB8AC3E}">
        <p14:creationId xmlns:p14="http://schemas.microsoft.com/office/powerpoint/2010/main" val="148631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descr="Blackbody and Blackbody Radiation {Examples, Intensity Distribu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34" name="Group 1033"/>
          <p:cNvGrpSpPr/>
          <p:nvPr/>
        </p:nvGrpSpPr>
        <p:grpSpPr>
          <a:xfrm>
            <a:off x="775765" y="539856"/>
            <a:ext cx="4130302" cy="3613502"/>
            <a:chOff x="1652530" y="319520"/>
            <a:chExt cx="3870482" cy="3316046"/>
          </a:xfrm>
        </p:grpSpPr>
        <p:pic>
          <p:nvPicPr>
            <p:cNvPr id="42" name="Picture 41"/>
            <p:cNvPicPr>
              <a:picLocks noChangeAspect="1"/>
            </p:cNvPicPr>
            <p:nvPr/>
          </p:nvPicPr>
          <p:blipFill rotWithShape="1">
            <a:blip r:embed="rId2"/>
            <a:srcRect l="2718" r="55013" b="62987"/>
            <a:stretch/>
          </p:blipFill>
          <p:spPr>
            <a:xfrm>
              <a:off x="1784733" y="319520"/>
              <a:ext cx="1487277" cy="1196573"/>
            </a:xfrm>
            <a:prstGeom prst="rect">
              <a:avLst/>
            </a:prstGeom>
          </p:spPr>
        </p:pic>
        <p:grpSp>
          <p:nvGrpSpPr>
            <p:cNvPr id="1033" name="Group 1032"/>
            <p:cNvGrpSpPr/>
            <p:nvPr/>
          </p:nvGrpSpPr>
          <p:grpSpPr>
            <a:xfrm>
              <a:off x="1652530" y="1593211"/>
              <a:ext cx="3870482" cy="2042355"/>
              <a:chOff x="6411817" y="449233"/>
              <a:chExt cx="4858370" cy="2655065"/>
            </a:xfrm>
          </p:grpSpPr>
          <p:sp>
            <p:nvSpPr>
              <p:cNvPr id="4" name="Oval 3"/>
              <p:cNvSpPr/>
              <p:nvPr/>
            </p:nvSpPr>
            <p:spPr>
              <a:xfrm>
                <a:off x="6411817" y="449233"/>
                <a:ext cx="2655065" cy="2655065"/>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6929610" y="705080"/>
                <a:ext cx="363556" cy="2313542"/>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7354911" y="561860"/>
                <a:ext cx="863672" cy="2456763"/>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4" idx="7"/>
              </p:cNvCxnSpPr>
              <p:nvPr/>
            </p:nvCxnSpPr>
            <p:spPr>
              <a:xfrm flipV="1">
                <a:off x="6523137" y="838058"/>
                <a:ext cx="2154920" cy="1356072"/>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6446130" y="2201506"/>
                <a:ext cx="2140603" cy="63042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236260" y="561860"/>
                <a:ext cx="319258" cy="2277443"/>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7006728" y="911909"/>
                <a:ext cx="1642628" cy="2040021"/>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7061812" y="449233"/>
                <a:ext cx="538785" cy="2502698"/>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655681" y="469026"/>
                <a:ext cx="502881" cy="2549596"/>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p:nvPicPr>
            <p:blipFill rotWithShape="1">
              <a:blip r:embed="rId2"/>
              <a:srcRect l="52271" t="39058" b="29250"/>
              <a:stretch/>
            </p:blipFill>
            <p:spPr>
              <a:xfrm>
                <a:off x="9101195" y="1038932"/>
                <a:ext cx="2168992" cy="1323298"/>
              </a:xfrm>
              <a:prstGeom prst="rect">
                <a:avLst/>
              </a:prstGeom>
            </p:spPr>
          </p:pic>
          <p:cxnSp>
            <p:nvCxnSpPr>
              <p:cNvPr id="43" name="Straight Arrow Connector 42"/>
              <p:cNvCxnSpPr>
                <a:stCxn id="4" idx="2"/>
                <a:endCxn id="4" idx="6"/>
              </p:cNvCxnSpPr>
              <p:nvPr/>
            </p:nvCxnSpPr>
            <p:spPr>
              <a:xfrm>
                <a:off x="6411817" y="1776766"/>
                <a:ext cx="2655065" cy="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035" name="TextBox 1034"/>
          <p:cNvSpPr txBox="1"/>
          <p:nvPr/>
        </p:nvSpPr>
        <p:spPr>
          <a:xfrm>
            <a:off x="3470315" y="186780"/>
            <a:ext cx="7850804" cy="461665"/>
          </a:xfrm>
          <a:prstGeom prst="rect">
            <a:avLst/>
          </a:prstGeom>
          <a:noFill/>
        </p:spPr>
        <p:txBody>
          <a:bodyPr wrap="none" rtlCol="0">
            <a:spAutoFit/>
          </a:bodyPr>
          <a:lstStyle/>
          <a:p>
            <a:r>
              <a:rPr lang="en-US" sz="2400" b="1" dirty="0" smtClean="0"/>
              <a:t>A black body is a perfect absorber as well as perfect emitter.</a:t>
            </a:r>
            <a:endParaRPr lang="en-US" sz="2400" b="1" dirty="0"/>
          </a:p>
        </p:txBody>
      </p:sp>
      <p:pic>
        <p:nvPicPr>
          <p:cNvPr id="1036" name="Picture 1035"/>
          <p:cNvPicPr>
            <a:picLocks noChangeAspect="1"/>
          </p:cNvPicPr>
          <p:nvPr/>
        </p:nvPicPr>
        <p:blipFill rotWithShape="1">
          <a:blip r:embed="rId3"/>
          <a:srcRect t="4011" r="6662" b="22982"/>
          <a:stretch/>
        </p:blipFill>
        <p:spPr>
          <a:xfrm>
            <a:off x="6078495" y="884755"/>
            <a:ext cx="4927356" cy="3547431"/>
          </a:xfrm>
          <a:prstGeom prst="rect">
            <a:avLst/>
          </a:prstGeom>
        </p:spPr>
      </p:pic>
      <p:sp>
        <p:nvSpPr>
          <p:cNvPr id="50" name="TextBox 49"/>
          <p:cNvSpPr txBox="1"/>
          <p:nvPr/>
        </p:nvSpPr>
        <p:spPr>
          <a:xfrm>
            <a:off x="633788" y="4426634"/>
            <a:ext cx="2776145" cy="400110"/>
          </a:xfrm>
          <a:prstGeom prst="rect">
            <a:avLst/>
          </a:prstGeom>
          <a:noFill/>
        </p:spPr>
        <p:txBody>
          <a:bodyPr wrap="none" rtlCol="0">
            <a:spAutoFit/>
          </a:bodyPr>
          <a:lstStyle/>
          <a:p>
            <a:r>
              <a:rPr lang="en-US" sz="2000" b="1" dirty="0" smtClean="0"/>
              <a:t>Fig.1. Perfect black body</a:t>
            </a:r>
          </a:p>
        </p:txBody>
      </p:sp>
      <p:sp>
        <p:nvSpPr>
          <p:cNvPr id="51" name="TextBox 50"/>
          <p:cNvSpPr txBox="1"/>
          <p:nvPr/>
        </p:nvSpPr>
        <p:spPr>
          <a:xfrm>
            <a:off x="5889054" y="4754826"/>
            <a:ext cx="6187143" cy="400110"/>
          </a:xfrm>
          <a:prstGeom prst="rect">
            <a:avLst/>
          </a:prstGeom>
          <a:noFill/>
        </p:spPr>
        <p:txBody>
          <a:bodyPr wrap="none" rtlCol="0">
            <a:spAutoFit/>
          </a:bodyPr>
          <a:lstStyle/>
          <a:p>
            <a:r>
              <a:rPr lang="en-US" sz="2000" b="1" dirty="0" smtClean="0"/>
              <a:t>Fig.2. Experimental set up to study  black body spectrum</a:t>
            </a:r>
          </a:p>
        </p:txBody>
      </p:sp>
      <p:sp>
        <p:nvSpPr>
          <p:cNvPr id="52" name="TextBox 51"/>
          <p:cNvSpPr txBox="1"/>
          <p:nvPr/>
        </p:nvSpPr>
        <p:spPr>
          <a:xfrm>
            <a:off x="9548904" y="6004193"/>
            <a:ext cx="1945084" cy="307777"/>
          </a:xfrm>
          <a:prstGeom prst="rect">
            <a:avLst/>
          </a:prstGeom>
          <a:noFill/>
        </p:spPr>
        <p:txBody>
          <a:bodyPr wrap="none" rtlCol="0">
            <a:spAutoFit/>
          </a:bodyPr>
          <a:lstStyle/>
          <a:p>
            <a:r>
              <a:rPr lang="en-US" sz="1400" b="1" dirty="0" smtClean="0"/>
              <a:t>Image </a:t>
            </a:r>
            <a:r>
              <a:rPr lang="en-US" sz="1400" b="1" dirty="0" err="1" smtClean="0"/>
              <a:t>source:wikipedia</a:t>
            </a:r>
            <a:endParaRPr lang="en-US" sz="1400" b="1" dirty="0"/>
          </a:p>
        </p:txBody>
      </p:sp>
    </p:spTree>
    <p:extLst>
      <p:ext uri="{BB962C8B-B14F-4D97-AF65-F5344CB8AC3E}">
        <p14:creationId xmlns:p14="http://schemas.microsoft.com/office/powerpoint/2010/main" val="154941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251" t="5602" r="25483" b="13829"/>
          <a:stretch/>
        </p:blipFill>
        <p:spPr>
          <a:xfrm>
            <a:off x="6386894" y="201829"/>
            <a:ext cx="4931779" cy="4245830"/>
          </a:xfrm>
          <a:prstGeom prst="rect">
            <a:avLst/>
          </a:prstGeom>
        </p:spPr>
      </p:pic>
      <p:pic>
        <p:nvPicPr>
          <p:cNvPr id="3" name="Picture 2"/>
          <p:cNvPicPr>
            <a:picLocks noChangeAspect="1"/>
          </p:cNvPicPr>
          <p:nvPr/>
        </p:nvPicPr>
        <p:blipFill rotWithShape="1">
          <a:blip r:embed="rId3"/>
          <a:srcRect l="6861" t="8597" r="30890" b="15366"/>
          <a:stretch/>
        </p:blipFill>
        <p:spPr>
          <a:xfrm>
            <a:off x="534165" y="201829"/>
            <a:ext cx="3580481" cy="4300808"/>
          </a:xfrm>
          <a:prstGeom prst="rect">
            <a:avLst/>
          </a:prstGeom>
        </p:spPr>
      </p:pic>
      <p:sp>
        <p:nvSpPr>
          <p:cNvPr id="4" name="TextBox 3"/>
          <p:cNvSpPr txBox="1"/>
          <p:nvPr/>
        </p:nvSpPr>
        <p:spPr>
          <a:xfrm>
            <a:off x="4114646" y="4238669"/>
            <a:ext cx="320922" cy="369332"/>
          </a:xfrm>
          <a:prstGeom prst="rect">
            <a:avLst/>
          </a:prstGeom>
          <a:noFill/>
        </p:spPr>
        <p:txBody>
          <a:bodyPr wrap="none" rtlCol="0">
            <a:spAutoFit/>
          </a:bodyPr>
          <a:lstStyle/>
          <a:p>
            <a:r>
              <a:rPr lang="en-US" b="1" dirty="0" smtClean="0"/>
              <a:t>V</a:t>
            </a:r>
            <a:endParaRPr lang="en-US" b="1" dirty="0"/>
          </a:p>
        </p:txBody>
      </p:sp>
      <p:sp>
        <p:nvSpPr>
          <p:cNvPr id="6" name="TextBox 5"/>
          <p:cNvSpPr txBox="1"/>
          <p:nvPr/>
        </p:nvSpPr>
        <p:spPr>
          <a:xfrm>
            <a:off x="128985" y="5066974"/>
            <a:ext cx="6050246" cy="923330"/>
          </a:xfrm>
          <a:prstGeom prst="rect">
            <a:avLst/>
          </a:prstGeom>
          <a:noFill/>
        </p:spPr>
        <p:txBody>
          <a:bodyPr wrap="none" rtlCol="0">
            <a:spAutoFit/>
          </a:bodyPr>
          <a:lstStyle/>
          <a:p>
            <a:r>
              <a:rPr lang="en-US" b="1" dirty="0" smtClean="0"/>
              <a:t>Fig.3.  photoelectric current is proportional to ,light intensity L</a:t>
            </a:r>
          </a:p>
          <a:p>
            <a:r>
              <a:rPr lang="en-US" b="1" dirty="0" smtClean="0"/>
              <a:t> for all retarding voltages. The extinction voltage V</a:t>
            </a:r>
            <a:r>
              <a:rPr lang="en-US" b="1" baseline="30000" dirty="0" smtClean="0"/>
              <a:t>O</a:t>
            </a:r>
            <a:r>
              <a:rPr lang="en-US" b="1" dirty="0" smtClean="0"/>
              <a:t> </a:t>
            </a:r>
          </a:p>
          <a:p>
            <a:r>
              <a:rPr lang="en-US" b="1" dirty="0" smtClean="0"/>
              <a:t>is the same for all intensities of light of a given frequency, </a:t>
            </a:r>
            <a:r>
              <a:rPr lang="el-GR" b="1" dirty="0" smtClean="0"/>
              <a:t>ν</a:t>
            </a:r>
            <a:endParaRPr lang="en-US" b="1" dirty="0" smtClean="0"/>
          </a:p>
        </p:txBody>
      </p:sp>
      <p:sp>
        <p:nvSpPr>
          <p:cNvPr id="9" name="Rectangle 8"/>
          <p:cNvSpPr/>
          <p:nvPr/>
        </p:nvSpPr>
        <p:spPr>
          <a:xfrm>
            <a:off x="6386894" y="4502637"/>
            <a:ext cx="5695720" cy="1200329"/>
          </a:xfrm>
          <a:prstGeom prst="rect">
            <a:avLst/>
          </a:prstGeom>
        </p:spPr>
        <p:txBody>
          <a:bodyPr wrap="square">
            <a:spAutoFit/>
          </a:bodyPr>
          <a:lstStyle/>
          <a:p>
            <a:r>
              <a:rPr lang="en-US" b="1" dirty="0" smtClean="0"/>
              <a:t>Fig.4. The extinction </a:t>
            </a:r>
            <a:r>
              <a:rPr lang="en-US" b="1" dirty="0" err="1" smtClean="0"/>
              <a:t>violtage,V</a:t>
            </a:r>
            <a:r>
              <a:rPr lang="en-US" b="1" baseline="30000" dirty="0" err="1" smtClean="0"/>
              <a:t>O</a:t>
            </a:r>
            <a:r>
              <a:rPr lang="en-US" b="1" dirty="0" smtClean="0"/>
              <a:t> s depends upon frequency of light. When retarding potential is V=o. The photoelectric current is the same for the light of a given intensity regardless of its frequency.</a:t>
            </a:r>
            <a:endParaRPr lang="en-US" b="1" dirty="0"/>
          </a:p>
        </p:txBody>
      </p:sp>
      <p:sp>
        <p:nvSpPr>
          <p:cNvPr id="10" name="Rectangle 9"/>
          <p:cNvSpPr/>
          <p:nvPr/>
        </p:nvSpPr>
        <p:spPr>
          <a:xfrm>
            <a:off x="1565318" y="4383288"/>
            <a:ext cx="2080441" cy="369332"/>
          </a:xfrm>
          <a:prstGeom prst="rect">
            <a:avLst/>
          </a:prstGeom>
        </p:spPr>
        <p:txBody>
          <a:bodyPr wrap="none">
            <a:spAutoFit/>
          </a:bodyPr>
          <a:lstStyle/>
          <a:p>
            <a:r>
              <a:rPr lang="en-US" b="1" dirty="0" smtClean="0"/>
              <a:t>Retarding potential </a:t>
            </a:r>
            <a:endParaRPr lang="en-US" b="1" dirty="0"/>
          </a:p>
        </p:txBody>
      </p:sp>
      <p:sp>
        <p:nvSpPr>
          <p:cNvPr id="11" name="Rectangle 10"/>
          <p:cNvSpPr/>
          <p:nvPr/>
        </p:nvSpPr>
        <p:spPr>
          <a:xfrm>
            <a:off x="877677" y="6400752"/>
            <a:ext cx="11314323" cy="307777"/>
          </a:xfrm>
          <a:prstGeom prst="rect">
            <a:avLst/>
          </a:prstGeom>
        </p:spPr>
        <p:txBody>
          <a:bodyPr wrap="square">
            <a:spAutoFit/>
          </a:bodyPr>
          <a:lstStyle/>
          <a:p>
            <a:r>
              <a:rPr lang="en-US" sz="1400" b="1" dirty="0" smtClean="0">
                <a:latin typeface="Times New Roman" panose="02020603050405020304" pitchFamily="18" charset="0"/>
                <a:ea typeface="Calibri" panose="020F0502020204030204" pitchFamily="34" charset="0"/>
              </a:rPr>
              <a:t>Fig  </a:t>
            </a:r>
            <a:r>
              <a:rPr lang="en-US" sz="1400" b="1" dirty="0" err="1" smtClean="0">
                <a:latin typeface="Times New Roman" panose="02020603050405020304" pitchFamily="18" charset="0"/>
                <a:ea typeface="Calibri" panose="020F0502020204030204" pitchFamily="34" charset="0"/>
              </a:rPr>
              <a:t>courtsy</a:t>
            </a:r>
            <a:r>
              <a:rPr lang="en-US" sz="1400" b="1" dirty="0" smtClean="0">
                <a:latin typeface="Times New Roman" panose="02020603050405020304" pitchFamily="18" charset="0"/>
                <a:ea typeface="Calibri" panose="020F0502020204030204" pitchFamily="34" charset="0"/>
              </a:rPr>
              <a:t>: </a:t>
            </a:r>
            <a:r>
              <a:rPr lang="en-US" sz="1400" b="1" dirty="0" err="1">
                <a:latin typeface="Times New Roman" panose="02020603050405020304" pitchFamily="18" charset="0"/>
                <a:ea typeface="Calibri" panose="020F0502020204030204" pitchFamily="34" charset="0"/>
              </a:rPr>
              <a:t>Beiser</a:t>
            </a:r>
            <a:r>
              <a:rPr lang="en-US" sz="1400" b="1" dirty="0">
                <a:latin typeface="Times New Roman" panose="02020603050405020304" pitchFamily="18" charset="0"/>
                <a:ea typeface="Calibri" panose="020F0502020204030204" pitchFamily="34" charset="0"/>
              </a:rPr>
              <a:t>, R.T. </a:t>
            </a:r>
            <a:r>
              <a:rPr lang="en-US" sz="1400" b="1" dirty="0" err="1">
                <a:latin typeface="Times New Roman" panose="02020603050405020304" pitchFamily="18" charset="0"/>
                <a:ea typeface="Calibri" panose="020F0502020204030204" pitchFamily="34" charset="0"/>
              </a:rPr>
              <a:t>Lagemann</a:t>
            </a:r>
            <a:r>
              <a:rPr lang="en-US" sz="1400" b="1" dirty="0">
                <a:latin typeface="Times New Roman" panose="02020603050405020304" pitchFamily="18" charset="0"/>
                <a:ea typeface="Calibri" panose="020F0502020204030204" pitchFamily="34" charset="0"/>
              </a:rPr>
              <a:t>, BOOKS: Concepts of Modern Physics, Phys. Teach. 6 (1968) 43–43. https://doi.org/10.1119/1.2352394.</a:t>
            </a:r>
            <a:endParaRPr lang="en-US" sz="1400" b="1" dirty="0"/>
          </a:p>
        </p:txBody>
      </p:sp>
    </p:spTree>
    <p:extLst>
      <p:ext uri="{BB962C8B-B14F-4D97-AF65-F5344CB8AC3E}">
        <p14:creationId xmlns:p14="http://schemas.microsoft.com/office/powerpoint/2010/main" val="3427938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898733" y="440676"/>
            <a:ext cx="3375811" cy="2190084"/>
            <a:chOff x="6605471" y="313714"/>
            <a:chExt cx="2935338" cy="1843319"/>
          </a:xfrm>
        </p:grpSpPr>
        <p:cxnSp>
          <p:nvCxnSpPr>
            <p:cNvPr id="7" name="Straight Arrow Connector 6"/>
            <p:cNvCxnSpPr/>
            <p:nvPr/>
          </p:nvCxnSpPr>
          <p:spPr>
            <a:xfrm flipV="1">
              <a:off x="7249099" y="313714"/>
              <a:ext cx="0" cy="14542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6605471" y="445916"/>
              <a:ext cx="2935338" cy="1711117"/>
              <a:chOff x="6605471" y="407624"/>
              <a:chExt cx="2935338" cy="1711117"/>
            </a:xfrm>
          </p:grpSpPr>
          <p:cxnSp>
            <p:nvCxnSpPr>
              <p:cNvPr id="9" name="Straight Arrow Connector 8"/>
              <p:cNvCxnSpPr/>
              <p:nvPr/>
            </p:nvCxnSpPr>
            <p:spPr>
              <a:xfrm flipV="1">
                <a:off x="7249099" y="1718631"/>
                <a:ext cx="2280491" cy="110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031296" y="407624"/>
                <a:ext cx="716097" cy="131100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240727" y="1718631"/>
                <a:ext cx="300082" cy="400110"/>
              </a:xfrm>
              <a:prstGeom prst="rect">
                <a:avLst/>
              </a:prstGeom>
              <a:noFill/>
            </p:spPr>
            <p:txBody>
              <a:bodyPr wrap="none" rtlCol="0">
                <a:spAutoFit/>
              </a:bodyPr>
              <a:lstStyle/>
              <a:p>
                <a:r>
                  <a:rPr lang="el-GR" sz="2000" dirty="0" smtClean="0"/>
                  <a:t>ν</a:t>
                </a:r>
                <a:endParaRPr lang="en-US" sz="2000" dirty="0"/>
              </a:p>
            </p:txBody>
          </p:sp>
          <p:sp>
            <p:nvSpPr>
              <p:cNvPr id="13" name="TextBox 12"/>
              <p:cNvSpPr txBox="1"/>
              <p:nvPr/>
            </p:nvSpPr>
            <p:spPr>
              <a:xfrm>
                <a:off x="6605471" y="599919"/>
                <a:ext cx="644407" cy="400110"/>
              </a:xfrm>
              <a:prstGeom prst="rect">
                <a:avLst/>
              </a:prstGeom>
              <a:noFill/>
            </p:spPr>
            <p:txBody>
              <a:bodyPr wrap="none" rtlCol="0">
                <a:spAutoFit/>
              </a:bodyPr>
              <a:lstStyle/>
              <a:p>
                <a:r>
                  <a:rPr lang="en-US" sz="2000" b="1" dirty="0" err="1" smtClean="0"/>
                  <a:t>T</a:t>
                </a:r>
                <a:r>
                  <a:rPr lang="en-US" sz="2000" b="1" baseline="-25000" dirty="0" err="1" smtClean="0"/>
                  <a:t>max</a:t>
                </a:r>
                <a:r>
                  <a:rPr lang="en-US" sz="2000" b="1" baseline="-25000" dirty="0" smtClean="0"/>
                  <a:t>.</a:t>
                </a:r>
                <a:endParaRPr lang="en-US" sz="2000" b="1" dirty="0"/>
              </a:p>
            </p:txBody>
          </p:sp>
        </p:grpSp>
      </p:grpSp>
      <p:sp>
        <p:nvSpPr>
          <p:cNvPr id="16" name="TextBox 15"/>
          <p:cNvSpPr txBox="1"/>
          <p:nvPr/>
        </p:nvSpPr>
        <p:spPr>
          <a:xfrm>
            <a:off x="414008" y="2859229"/>
            <a:ext cx="4719851" cy="646331"/>
          </a:xfrm>
          <a:prstGeom prst="rect">
            <a:avLst/>
          </a:prstGeom>
          <a:noFill/>
        </p:spPr>
        <p:txBody>
          <a:bodyPr wrap="square" rtlCol="0">
            <a:spAutoFit/>
          </a:bodyPr>
          <a:lstStyle/>
          <a:p>
            <a:r>
              <a:rPr lang="en-US" b="1" dirty="0" smtClean="0"/>
              <a:t>Fig.5. The maximum photoelectron energy</a:t>
            </a:r>
          </a:p>
          <a:p>
            <a:r>
              <a:rPr lang="en-US" b="1" dirty="0" smtClean="0"/>
              <a:t> as a frequency of the incident light</a:t>
            </a:r>
            <a:endParaRPr lang="en-US" b="1" dirty="0"/>
          </a:p>
        </p:txBody>
      </p:sp>
      <p:pic>
        <p:nvPicPr>
          <p:cNvPr id="2050" name="Picture 2" descr="https://upload.wikimedia.org/wikipedia/commons/thumb/1/19/Black_body.svg/303px-Black_bod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688" y="720308"/>
            <a:ext cx="5749466" cy="4591983"/>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6143739" y="5610105"/>
            <a:ext cx="5203634" cy="400110"/>
          </a:xfrm>
          <a:prstGeom prst="rect">
            <a:avLst/>
          </a:prstGeom>
        </p:spPr>
        <p:txBody>
          <a:bodyPr wrap="square">
            <a:spAutoFit/>
          </a:bodyPr>
          <a:lstStyle/>
          <a:p>
            <a:r>
              <a:rPr lang="en-US" sz="2000" b="1" dirty="0" smtClean="0"/>
              <a:t>Fig 6. spectral distribution vs. wavelength</a:t>
            </a:r>
            <a:endParaRPr lang="en-US" sz="2000" b="1" dirty="0"/>
          </a:p>
        </p:txBody>
      </p:sp>
      <p:sp>
        <p:nvSpPr>
          <p:cNvPr id="21" name="TextBox 20"/>
          <p:cNvSpPr txBox="1"/>
          <p:nvPr/>
        </p:nvSpPr>
        <p:spPr>
          <a:xfrm>
            <a:off x="10231612" y="6308029"/>
            <a:ext cx="1688604" cy="307777"/>
          </a:xfrm>
          <a:prstGeom prst="rect">
            <a:avLst/>
          </a:prstGeom>
          <a:noFill/>
        </p:spPr>
        <p:txBody>
          <a:bodyPr wrap="none" rtlCol="0">
            <a:spAutoFit/>
          </a:bodyPr>
          <a:lstStyle/>
          <a:p>
            <a:r>
              <a:rPr lang="en-US" sz="1400" b="1" dirty="0" smtClean="0"/>
              <a:t>Image </a:t>
            </a:r>
            <a:r>
              <a:rPr lang="en-US" sz="1400" b="1" dirty="0" err="1" smtClean="0"/>
              <a:t>source:online</a:t>
            </a:r>
            <a:endParaRPr lang="en-US" sz="1400" b="1" dirty="0"/>
          </a:p>
        </p:txBody>
      </p:sp>
    </p:spTree>
    <p:extLst>
      <p:ext uri="{BB962C8B-B14F-4D97-AF65-F5344CB8AC3E}">
        <p14:creationId xmlns:p14="http://schemas.microsoft.com/office/powerpoint/2010/main" val="792918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559" y="571956"/>
            <a:ext cx="1722304" cy="523220"/>
          </a:xfrm>
          <a:prstGeom prst="rect">
            <a:avLst/>
          </a:prstGeom>
        </p:spPr>
        <p:txBody>
          <a:bodyPr wrap="square">
            <a:spAutoFit/>
          </a:bodyPr>
          <a:lstStyle/>
          <a:p>
            <a:r>
              <a:rPr lang="en-US" sz="2800" b="1" dirty="0" smtClean="0"/>
              <a:t>Lecture</a:t>
            </a:r>
            <a:r>
              <a:rPr lang="en-US" sz="2400" b="1" dirty="0" smtClean="0"/>
              <a:t> </a:t>
            </a:r>
            <a:r>
              <a:rPr lang="en-US" sz="2800" b="1" dirty="0" smtClean="0"/>
              <a:t>2</a:t>
            </a:r>
            <a:endParaRPr lang="en-US" sz="2400" b="1" dirty="0"/>
          </a:p>
        </p:txBody>
      </p:sp>
      <p:sp>
        <p:nvSpPr>
          <p:cNvPr id="3" name="Rectangle 2"/>
          <p:cNvSpPr/>
          <p:nvPr/>
        </p:nvSpPr>
        <p:spPr>
          <a:xfrm>
            <a:off x="8120838" y="5348556"/>
            <a:ext cx="2293898" cy="830997"/>
          </a:xfrm>
          <a:prstGeom prst="rect">
            <a:avLst/>
          </a:prstGeom>
        </p:spPr>
        <p:txBody>
          <a:bodyPr wrap="none">
            <a:spAutoFit/>
          </a:bodyPr>
          <a:lstStyle/>
          <a:p>
            <a:r>
              <a:rPr lang="en-US" sz="2400" b="1" dirty="0" smtClean="0"/>
              <a:t>Instructor:</a:t>
            </a:r>
          </a:p>
          <a:p>
            <a:r>
              <a:rPr lang="en-US" sz="2400" b="1" dirty="0" err="1" smtClean="0"/>
              <a:t>Bhoomika</a:t>
            </a:r>
            <a:r>
              <a:rPr lang="en-US" sz="2400" b="1" dirty="0" smtClean="0"/>
              <a:t> Yadav</a:t>
            </a:r>
            <a:endParaRPr lang="en-US" sz="2400" b="1" dirty="0"/>
          </a:p>
        </p:txBody>
      </p:sp>
      <p:sp>
        <p:nvSpPr>
          <p:cNvPr id="4" name="Rectangle 3"/>
          <p:cNvSpPr/>
          <p:nvPr/>
        </p:nvSpPr>
        <p:spPr>
          <a:xfrm>
            <a:off x="2522863" y="648900"/>
            <a:ext cx="2823209" cy="461665"/>
          </a:xfrm>
          <a:prstGeom prst="rect">
            <a:avLst/>
          </a:prstGeom>
        </p:spPr>
        <p:txBody>
          <a:bodyPr wrap="none">
            <a:spAutoFit/>
          </a:bodyPr>
          <a:lstStyle/>
          <a:p>
            <a:r>
              <a:rPr lang="en-US" sz="2400" b="1" dirty="0">
                <a:solidFill>
                  <a:srgbClr val="0000FF"/>
                </a:solidFill>
              </a:rPr>
              <a:t>Black-body radiation</a:t>
            </a:r>
          </a:p>
        </p:txBody>
      </p:sp>
    </p:spTree>
    <p:extLst>
      <p:ext uri="{BB962C8B-B14F-4D97-AF65-F5344CB8AC3E}">
        <p14:creationId xmlns:p14="http://schemas.microsoft.com/office/powerpoint/2010/main" val="2691907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131" y="665894"/>
            <a:ext cx="10986157" cy="1892826"/>
          </a:xfrm>
          <a:prstGeom prst="rect">
            <a:avLst/>
          </a:prstGeom>
        </p:spPr>
        <p:txBody>
          <a:bodyPr wrap="square">
            <a:spAutoFit/>
          </a:bodyPr>
          <a:lstStyle/>
          <a:p>
            <a:pPr algn="just">
              <a:lnSpc>
                <a:spcPct val="150000"/>
              </a:lnSpc>
            </a:pPr>
            <a:r>
              <a:rPr lang="en-US" sz="2400" b="1" i="0" dirty="0" smtClean="0">
                <a:solidFill>
                  <a:srgbClr val="C00000"/>
                </a:solidFill>
                <a:effectLst/>
                <a:latin typeface="Arial" panose="020B0604020202020204" pitchFamily="34" charset="0"/>
              </a:rPr>
              <a:t>Wien's displacement law: </a:t>
            </a:r>
            <a:r>
              <a:rPr lang="en-US" i="0" dirty="0" smtClean="0">
                <a:solidFill>
                  <a:srgbClr val="000000"/>
                </a:solidFill>
                <a:effectLst/>
                <a:latin typeface="Arial" panose="020B0604020202020204" pitchFamily="34" charset="0"/>
              </a:rPr>
              <a:t>shows how the spectrum of black-body radiation at any temperature is related to the spectrum at any other temperature. If the shape of spectrum at one temperature is known then the shape  at any other temperature can be known. </a:t>
            </a:r>
            <a:r>
              <a:rPr lang="en-US" dirty="0" smtClean="0">
                <a:solidFill>
                  <a:srgbClr val="000000"/>
                </a:solidFill>
                <a:latin typeface="Arial" panose="020B0604020202020204" pitchFamily="34" charset="0"/>
              </a:rPr>
              <a:t>Spectral intensity can be expressed as a function of frequency or wavelength.</a:t>
            </a:r>
            <a:endParaRPr lang="en-US" i="0" dirty="0">
              <a:solidFill>
                <a:srgbClr val="000000"/>
              </a:solidFill>
              <a:effectLst/>
              <a:latin typeface="Arial" panose="020B0604020202020204" pitchFamily="34" charset="0"/>
            </a:endParaRPr>
          </a:p>
        </p:txBody>
      </p:sp>
      <p:sp>
        <p:nvSpPr>
          <p:cNvPr id="3" name="Rectangle 2"/>
          <p:cNvSpPr/>
          <p:nvPr/>
        </p:nvSpPr>
        <p:spPr>
          <a:xfrm>
            <a:off x="678664" y="4454679"/>
            <a:ext cx="8762791" cy="830997"/>
          </a:xfrm>
          <a:prstGeom prst="rect">
            <a:avLst/>
          </a:prstGeom>
        </p:spPr>
        <p:txBody>
          <a:bodyPr wrap="square">
            <a:spAutoFit/>
          </a:bodyPr>
          <a:lstStyle/>
          <a:p>
            <a:r>
              <a:rPr lang="en-US" sz="2400" b="1" i="0" dirty="0" smtClean="0">
                <a:solidFill>
                  <a:srgbClr val="C00000"/>
                </a:solidFill>
                <a:effectLst/>
                <a:latin typeface="Arial" panose="020B0604020202020204" pitchFamily="34" charset="0"/>
              </a:rPr>
              <a:t>Stefan–Boltzmann law:</a:t>
            </a:r>
          </a:p>
          <a:p>
            <a:pPr algn="ctr"/>
            <a:r>
              <a:rPr lang="en-US" sz="2400" b="1" dirty="0" smtClean="0">
                <a:latin typeface="Arial" panose="020B0604020202020204" pitchFamily="34" charset="0"/>
              </a:rPr>
              <a:t>E=</a:t>
            </a:r>
            <a:r>
              <a:rPr lang="el-GR" sz="2400" b="1" dirty="0" smtClean="0">
                <a:latin typeface="Arial" panose="020B0604020202020204" pitchFamily="34" charset="0"/>
              </a:rPr>
              <a:t>σ</a:t>
            </a:r>
            <a:r>
              <a:rPr lang="en-US" sz="2400" b="1" dirty="0" smtClean="0">
                <a:latin typeface="Arial" panose="020B0604020202020204" pitchFamily="34" charset="0"/>
              </a:rPr>
              <a:t>T</a:t>
            </a:r>
            <a:r>
              <a:rPr lang="en-US" sz="2400" b="1" baseline="30000" dirty="0" smtClean="0">
                <a:latin typeface="Arial" panose="020B0604020202020204" pitchFamily="34" charset="0"/>
              </a:rPr>
              <a:t>4</a:t>
            </a:r>
            <a:endParaRPr lang="en-US" sz="2400" b="1" i="0" dirty="0">
              <a:effectLst/>
              <a:latin typeface="Arial" panose="020B0604020202020204" pitchFamily="34" charset="0"/>
            </a:endParaRPr>
          </a:p>
        </p:txBody>
      </p:sp>
      <p:sp>
        <p:nvSpPr>
          <p:cNvPr id="13" name="AutoShape 11" descr="{\displaystyle \lambda _{\text{peak}}}"/>
          <p:cNvSpPr>
            <a:spLocks noChangeAspect="1" noChangeArrowheads="1"/>
          </p:cNvSpPr>
          <p:nvPr/>
        </p:nvSpPr>
        <p:spPr bwMode="auto">
          <a:xfrm>
            <a:off x="10229850" y="221209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13" descr="{\displaystyle \lambda _{\text{peak}}}"/>
          <p:cNvSpPr>
            <a:spLocks noChangeAspect="1" noChangeArrowheads="1"/>
          </p:cNvSpPr>
          <p:nvPr/>
        </p:nvSpPr>
        <p:spPr bwMode="auto">
          <a:xfrm>
            <a:off x="10229850" y="275343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6"/>
          <p:cNvSpPr/>
          <p:nvPr/>
        </p:nvSpPr>
        <p:spPr>
          <a:xfrm>
            <a:off x="311229" y="2371786"/>
            <a:ext cx="10981059" cy="923330"/>
          </a:xfrm>
          <a:prstGeom prst="rect">
            <a:avLst/>
          </a:prstGeom>
        </p:spPr>
        <p:txBody>
          <a:bodyPr wrap="square">
            <a:spAutoFit/>
          </a:bodyPr>
          <a:lstStyle/>
          <a:p>
            <a:pPr>
              <a:lnSpc>
                <a:spcPct val="150000"/>
              </a:lnSpc>
            </a:pPr>
            <a:r>
              <a:rPr lang="en-US" dirty="0" smtClean="0">
                <a:latin typeface="Arial" panose="020B0604020202020204" pitchFamily="34" charset="0"/>
                <a:cs typeface="Arial" panose="020B0604020202020204" pitchFamily="34" charset="0"/>
              </a:rPr>
              <a:t>The wavelength at which the intensity per unit wavelength of the radiation produced by a black body has a local maximum or peak </a:t>
            </a:r>
            <a:r>
              <a:rPr lang="en-US" dirty="0">
                <a:latin typeface="Arial" panose="020B0604020202020204" pitchFamily="34" charset="0"/>
                <a:cs typeface="Arial" panose="020B0604020202020204" pitchFamily="34" charset="0"/>
              </a:rPr>
              <a:t>is a function only of the temperature:</a:t>
            </a:r>
          </a:p>
        </p:txBody>
      </p:sp>
      <p:sp>
        <p:nvSpPr>
          <p:cNvPr id="18" name="AutoShape 15" descr="{\displaystyle \lambda _{\text{peak}}={\frac {b}{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9" name="Picture 18"/>
          <p:cNvPicPr>
            <a:picLocks noChangeAspect="1"/>
          </p:cNvPicPr>
          <p:nvPr/>
        </p:nvPicPr>
        <p:blipFill>
          <a:blip r:embed="rId2"/>
          <a:stretch>
            <a:fillRect/>
          </a:stretch>
        </p:blipFill>
        <p:spPr>
          <a:xfrm>
            <a:off x="4231241" y="3229353"/>
            <a:ext cx="1887127" cy="911758"/>
          </a:xfrm>
          <a:prstGeom prst="rect">
            <a:avLst/>
          </a:prstGeom>
        </p:spPr>
      </p:pic>
    </p:spTree>
    <p:extLst>
      <p:ext uri="{BB962C8B-B14F-4D97-AF65-F5344CB8AC3E}">
        <p14:creationId xmlns:p14="http://schemas.microsoft.com/office/powerpoint/2010/main" val="1905428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2162</TotalTime>
  <Words>1447</Words>
  <Application>Microsoft Office PowerPoint</Application>
  <PresentationFormat>Widescreen</PresentationFormat>
  <Paragraphs>143</Paragraphs>
  <Slides>31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Arial</vt:lpstr>
      <vt:lpstr>Calibri</vt:lpstr>
      <vt:lpstr>Calibri Light</vt:lpstr>
      <vt:lpstr>Cambria Math</vt:lpstr>
      <vt:lpstr>Linux Libertine</vt:lpstr>
      <vt:lpstr>Mangal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Alok</dc:creator>
  <cp:lastModifiedBy>Bhoomika</cp:lastModifiedBy>
  <cp:revision>193</cp:revision>
  <dcterms:created xsi:type="dcterms:W3CDTF">2021-11-20T15:26:45Z</dcterms:created>
  <dcterms:modified xsi:type="dcterms:W3CDTF">2021-11-22T05:57:46Z</dcterms:modified>
</cp:coreProperties>
</file>