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54"/>
  </p:notesMasterIdLst>
  <p:sldIdLst>
    <p:sldId id="340" r:id="rId2"/>
    <p:sldId id="262" r:id="rId3"/>
    <p:sldId id="263" r:id="rId4"/>
    <p:sldId id="264" r:id="rId5"/>
    <p:sldId id="265" r:id="rId6"/>
    <p:sldId id="32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322" r:id="rId16"/>
    <p:sldId id="323" r:id="rId17"/>
    <p:sldId id="324" r:id="rId18"/>
    <p:sldId id="325" r:id="rId19"/>
    <p:sldId id="274" r:id="rId20"/>
    <p:sldId id="275" r:id="rId21"/>
    <p:sldId id="276" r:id="rId22"/>
    <p:sldId id="277" r:id="rId23"/>
    <p:sldId id="278" r:id="rId24"/>
    <p:sldId id="326" r:id="rId25"/>
    <p:sldId id="327" r:id="rId26"/>
    <p:sldId id="328" r:id="rId27"/>
    <p:sldId id="279" r:id="rId28"/>
    <p:sldId id="280" r:id="rId29"/>
    <p:sldId id="281" r:id="rId30"/>
    <p:sldId id="283" r:id="rId31"/>
    <p:sldId id="329" r:id="rId32"/>
    <p:sldId id="284" r:id="rId33"/>
    <p:sldId id="330" r:id="rId34"/>
    <p:sldId id="285" r:id="rId35"/>
    <p:sldId id="286" r:id="rId36"/>
    <p:sldId id="331" r:id="rId37"/>
    <p:sldId id="287" r:id="rId38"/>
    <p:sldId id="288" r:id="rId39"/>
    <p:sldId id="293" r:id="rId40"/>
    <p:sldId id="294" r:id="rId41"/>
    <p:sldId id="295" r:id="rId42"/>
    <p:sldId id="300" r:id="rId43"/>
    <p:sldId id="301" r:id="rId44"/>
    <p:sldId id="338" r:id="rId45"/>
    <p:sldId id="302" r:id="rId46"/>
    <p:sldId id="303" r:id="rId47"/>
    <p:sldId id="310" r:id="rId48"/>
    <p:sldId id="313" r:id="rId49"/>
    <p:sldId id="314" r:id="rId50"/>
    <p:sldId id="315" r:id="rId51"/>
    <p:sldId id="316" r:id="rId52"/>
    <p:sldId id="339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00"/>
    <a:srgbClr val="D99B01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884" y="-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14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3A11-05B2-420A-985B-9A9F19398BA4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11AD-0E51-42C2-8A1D-E4A1226F4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A11AD-0E51-42C2-8A1D-E4A1226F47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0CE7-F76F-4079-919C-7562511277DD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FE06-9096-4B22-B710-39A3F4ABF82C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2AA6-55DB-4E6C-8FD4-01E07BCB0EB3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9978F3B5-C1BB-4004-968A-3E3E8A691A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DA4D-A9AF-4F76-BA44-0E391C05F2BC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A191-B1B4-4273-97BB-8D6858F3AE86}" type="datetime1">
              <a:rPr lang="en-US" smtClean="0"/>
              <a:t>10/25/2023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EB1B-1FE3-4A26-8EFB-7773BC08F872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E30C-FCC0-444F-8A73-27C70F6D185A}" type="datetime1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FDF-52E8-4B55-A662-403D19457787}" type="datetime1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231-9298-4BEA-B2D8-9B4F13E28AF5}" type="datetime1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5C3FB-76AD-412A-8613-21CE5431ADC0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8FEA-1523-4A75-A1CE-A52DF4DE8F19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ABEBD63-48EF-4A35-B269-04B66C11C68F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364F1B-2610-4915-B5CD-C31AECC93816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5305">
            <a:off x="922702" y="1934669"/>
            <a:ext cx="7013297" cy="13098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_Presentation1.ppt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-1994315" y="9748885"/>
            <a:ext cx="1114654" cy="6189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490" y="1197405"/>
            <a:ext cx="6858000" cy="610820"/>
          </a:xfrm>
        </p:spPr>
        <p:txBody>
          <a:bodyPr>
            <a:normAutofit/>
          </a:bodyPr>
          <a:lstStyle/>
          <a:p>
            <a:r>
              <a:rPr lang="en-US" dirty="0" err="1" smtClean="0"/>
              <a:t>Myco</a:t>
            </a:r>
            <a:r>
              <a:rPr lang="en-US" dirty="0" smtClean="0"/>
              <a:t> bacterium  tuberculosis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186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Host Immune Response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i="1" dirty="0" smtClean="0"/>
              <a:t>Cell-mediated Immune Response</a:t>
            </a:r>
          </a:p>
          <a:p>
            <a:r>
              <a:rPr lang="en-IN" dirty="0" smtClean="0"/>
              <a:t>critical to contain the infection</a:t>
            </a:r>
          </a:p>
          <a:p>
            <a:r>
              <a:rPr lang="en-IN" dirty="0" smtClean="0"/>
              <a:t>Macrophages present mycobacterial antigens to TH (T helper) cells </a:t>
            </a:r>
            <a:r>
              <a:rPr lang="en-IN" dirty="0" smtClean="0">
                <a:sym typeface="Wingdings" pitchFamily="2" charset="2"/>
              </a:rPr>
              <a:t> a</a:t>
            </a:r>
            <a:r>
              <a:rPr lang="en-IN" dirty="0" smtClean="0"/>
              <a:t>ctivation of  TH1 &amp; TH2 </a:t>
            </a:r>
          </a:p>
          <a:p>
            <a:r>
              <a:rPr lang="en-IN" dirty="0" smtClean="0"/>
              <a:t>Activation of TH1 cells </a:t>
            </a:r>
            <a:r>
              <a:rPr lang="en-IN" dirty="0" smtClean="0">
                <a:sym typeface="Wingdings" pitchFamily="2" charset="2"/>
              </a:rPr>
              <a:t> </a:t>
            </a:r>
            <a:r>
              <a:rPr lang="en-IN" dirty="0" smtClean="0"/>
              <a:t>release of IL-2 and IFN γ</a:t>
            </a:r>
          </a:p>
          <a:p>
            <a:pPr marL="514350" indent="-514350">
              <a:buAutoNum type="arabicPeriod"/>
            </a:pPr>
            <a:r>
              <a:rPr lang="en-IN" b="1" dirty="0" smtClean="0"/>
              <a:t>Macrophage-activating response</a:t>
            </a:r>
          </a:p>
          <a:p>
            <a:pPr marL="514350" indent="-514350">
              <a:buAutoNum type="arabicPeriod"/>
            </a:pPr>
            <a:r>
              <a:rPr lang="en-IN" b="1" dirty="0" smtClean="0"/>
              <a:t>Tissue damaging Response</a:t>
            </a:r>
          </a:p>
          <a:p>
            <a:pPr marL="514350" indent="-514350">
              <a:buNone/>
            </a:pPr>
            <a:r>
              <a:rPr lang="en-IN" dirty="0" smtClean="0"/>
              <a:t>- Balance between the m decides outcome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Macrophage-activating response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IFN γ activates macrophages</a:t>
            </a:r>
            <a:endParaRPr lang="en-IN" b="1" dirty="0" smtClean="0"/>
          </a:p>
          <a:p>
            <a:r>
              <a:rPr lang="en-IN" b="1" dirty="0" smtClean="0"/>
              <a:t>Tubercles: </a:t>
            </a:r>
            <a:r>
              <a:rPr lang="en-IN" dirty="0" smtClean="0"/>
              <a:t>a </a:t>
            </a:r>
            <a:r>
              <a:rPr lang="en-IN" dirty="0" err="1" smtClean="0"/>
              <a:t>favorable</a:t>
            </a:r>
            <a:r>
              <a:rPr lang="en-IN" dirty="0" smtClean="0"/>
              <a:t> sign</a:t>
            </a:r>
          </a:p>
          <a:p>
            <a:pPr>
              <a:buFontTx/>
              <a:buChar char="-"/>
            </a:pPr>
            <a:r>
              <a:rPr lang="en-IN" b="1" dirty="0" smtClean="0"/>
              <a:t>Hard tubercles: initially hard - </a:t>
            </a:r>
            <a:r>
              <a:rPr lang="en-IN" dirty="0" smtClean="0"/>
              <a:t>central zone containing activated macrophages (epithelioid and giant cells) and a peripheral zone of lymphocytes and fibroblasts</a:t>
            </a:r>
          </a:p>
          <a:p>
            <a:pPr>
              <a:buFontTx/>
              <a:buChar char="-"/>
            </a:pPr>
            <a:r>
              <a:rPr lang="en-IN" b="1" dirty="0" smtClean="0"/>
              <a:t>Soft tubercles - </a:t>
            </a:r>
            <a:r>
              <a:rPr lang="en-IN" dirty="0" smtClean="0"/>
              <a:t>central part undergoes caseous necrosis</a:t>
            </a:r>
          </a:p>
          <a:p>
            <a:r>
              <a:rPr lang="en-IN" dirty="0" smtClean="0"/>
              <a:t>Bacilli inhibited within this necrotic environment because of low oxygen tension and low pH </a:t>
            </a:r>
            <a:r>
              <a:rPr lang="en-IN" dirty="0" smtClean="0">
                <a:sym typeface="Wingdings" pitchFamily="2" charset="2"/>
              </a:rPr>
              <a:t> </a:t>
            </a:r>
            <a:r>
              <a:rPr lang="en-IN" dirty="0" smtClean="0"/>
              <a:t>lesion heals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Tissue-damaging response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Minority of cases, associated with risk factors -macrophage-activating response is weak &amp; bacilli more virulent</a:t>
            </a:r>
          </a:p>
          <a:p>
            <a:r>
              <a:rPr lang="en-IN" dirty="0" smtClean="0"/>
              <a:t>Mycobacterial growth inhibited only by an </a:t>
            </a:r>
            <a:r>
              <a:rPr lang="en-IN" b="1" dirty="0" smtClean="0"/>
              <a:t>intensified delayed hypersensitivity reaction </a:t>
            </a:r>
            <a:r>
              <a:rPr lang="en-IN" dirty="0" smtClean="0">
                <a:sym typeface="Wingdings" pitchFamily="2" charset="2"/>
              </a:rPr>
              <a:t> </a:t>
            </a:r>
            <a:r>
              <a:rPr lang="en-IN" dirty="0" smtClean="0"/>
              <a:t>lung tissue destruction</a:t>
            </a:r>
          </a:p>
          <a:p>
            <a:r>
              <a:rPr lang="en-IN" b="1" dirty="0" smtClean="0"/>
              <a:t>Spread of caseous necrosis</a:t>
            </a:r>
          </a:p>
          <a:p>
            <a:pPr>
              <a:buNone/>
            </a:pPr>
            <a:r>
              <a:rPr lang="en-IN" dirty="0" smtClean="0"/>
              <a:t>1. Direct draining into the airways </a:t>
            </a:r>
            <a:r>
              <a:rPr lang="en-IN" dirty="0" smtClean="0">
                <a:sym typeface="Wingdings" pitchFamily="2" charset="2"/>
              </a:rPr>
              <a:t> discharged with cough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2. Lymphatic spread </a:t>
            </a:r>
            <a:r>
              <a:rPr lang="en-IN" dirty="0" smtClean="0">
                <a:sym typeface="Wingdings" pitchFamily="2" charset="2"/>
              </a:rPr>
              <a:t> </a:t>
            </a:r>
            <a:r>
              <a:rPr lang="en-IN" dirty="0" smtClean="0"/>
              <a:t>reseeding into same or opposite lung → disseminate to other organs.</a:t>
            </a:r>
          </a:p>
          <a:p>
            <a:pPr>
              <a:buNone/>
            </a:pPr>
            <a:r>
              <a:rPr lang="en-IN" dirty="0" smtClean="0"/>
              <a:t>3. </a:t>
            </a:r>
            <a:r>
              <a:rPr lang="en-IN" dirty="0" err="1" smtClean="0"/>
              <a:t>Hematogenous</a:t>
            </a:r>
            <a:r>
              <a:rPr lang="en-IN" dirty="0" smtClean="0"/>
              <a:t> spread to various organs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Humoral Immune Response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TH2 release </a:t>
            </a:r>
            <a:r>
              <a:rPr lang="en-IN" dirty="0" smtClean="0">
                <a:sym typeface="Wingdings" pitchFamily="2" charset="2"/>
              </a:rPr>
              <a:t> </a:t>
            </a:r>
            <a:r>
              <a:rPr lang="en-IN" dirty="0" smtClean="0"/>
              <a:t>IL-4, IL-5 </a:t>
            </a:r>
            <a:r>
              <a:rPr lang="en-IN" dirty="0" smtClean="0">
                <a:sym typeface="Wingdings" pitchFamily="2" charset="2"/>
              </a:rPr>
              <a:t> </a:t>
            </a:r>
            <a:r>
              <a:rPr lang="en-IN" dirty="0" smtClean="0"/>
              <a:t>activate B-cells 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antibodies.</a:t>
            </a:r>
          </a:p>
          <a:p>
            <a:r>
              <a:rPr lang="en-IN" dirty="0" smtClean="0"/>
              <a:t></a:t>
            </a:r>
            <a:r>
              <a:rPr lang="en-IN" i="1" dirty="0" smtClean="0"/>
              <a:t>M. tuberculosis </a:t>
            </a:r>
            <a:r>
              <a:rPr lang="en-IN" dirty="0" smtClean="0"/>
              <a:t>being obligate intracellular organism</a:t>
            </a:r>
            <a:r>
              <a:rPr lang="en-IN" i="1" dirty="0" smtClean="0"/>
              <a:t>, </a:t>
            </a:r>
            <a:r>
              <a:rPr lang="en-IN" dirty="0" smtClean="0"/>
              <a:t>humoral immunity plays a minor role</a:t>
            </a:r>
          </a:p>
          <a:p>
            <a:r>
              <a:rPr lang="en-IN" dirty="0" smtClean="0"/>
              <a:t>Anti-LAM antibodies play a role in preventing dissemination of tuberculosis in children.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Clinical Manifestations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Pulmonary Tuberculosis (PTB)</a:t>
            </a:r>
          </a:p>
          <a:p>
            <a:pPr>
              <a:buNone/>
            </a:pPr>
            <a:r>
              <a:rPr lang="en-IN" dirty="0" smtClean="0"/>
              <a:t>- 80% of all cases of tuberculosis </a:t>
            </a:r>
          </a:p>
          <a:p>
            <a:r>
              <a:rPr lang="en-IN" b="1" dirty="0" smtClean="0"/>
              <a:t>Extrapulmonary Tuberculosis (EPTB)</a:t>
            </a:r>
          </a:p>
          <a:p>
            <a:pPr>
              <a:buFontTx/>
              <a:buChar char="-"/>
            </a:pPr>
            <a:r>
              <a:rPr lang="en-IN" dirty="0" smtClean="0"/>
              <a:t>15–20% of all cases of TB</a:t>
            </a:r>
          </a:p>
          <a:p>
            <a:pPr>
              <a:buFontTx/>
              <a:buChar char="-"/>
            </a:pPr>
            <a:r>
              <a:rPr lang="en-IN" dirty="0" smtClean="0"/>
              <a:t>Results from </a:t>
            </a:r>
            <a:r>
              <a:rPr lang="en-IN" dirty="0" err="1" smtClean="0"/>
              <a:t>hematogenous</a:t>
            </a:r>
            <a:r>
              <a:rPr lang="en-IN" dirty="0" smtClean="0"/>
              <a:t> dissemination.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Primary v/s Secondary Pulmonary TB</a:t>
            </a:r>
            <a:endParaRPr lang="en-IN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14450"/>
          <a:ext cx="7620001" cy="5608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6544"/>
                <a:gridCol w="2963457"/>
                <a:gridCol w="2540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Features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/>
                        <a:t>Primary PTB</a:t>
                      </a:r>
                      <a:endParaRPr lang="en-IN" sz="2000" b="1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/>
                        <a:t>Post-primary/secondary PTB</a:t>
                      </a:r>
                      <a:endParaRPr lang="en-IN" sz="2000" b="1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Results due to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/>
                        <a:t>Initial exogenous infection with tubercle bacilli</a:t>
                      </a:r>
                      <a:endParaRPr lang="en-IN" sz="2000" b="1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err="1"/>
                        <a:t>i</a:t>
                      </a:r>
                      <a:r>
                        <a:rPr lang="en-IN" sz="2000" b="1" dirty="0"/>
                        <a:t>) Exogenous reinfection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ii) Endogenous- reactivation of </a:t>
                      </a:r>
                      <a:r>
                        <a:rPr lang="en-IN" sz="2000" b="1" dirty="0" smtClean="0"/>
                        <a:t>latent </a:t>
                      </a:r>
                      <a:r>
                        <a:rPr lang="en-IN" sz="2000" b="1" dirty="0"/>
                        <a:t>primary lesion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Age group affected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Children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/>
                        <a:t>Adults</a:t>
                      </a:r>
                      <a:endParaRPr lang="en-IN" sz="2000" b="1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Parts </a:t>
                      </a:r>
                      <a:r>
                        <a:rPr lang="en-IN" sz="2000" b="1" dirty="0" smtClean="0"/>
                        <a:t>of </a:t>
                      </a:r>
                      <a:r>
                        <a:rPr lang="en-IN" sz="2000" b="1" dirty="0"/>
                        <a:t>lungs commonly affected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Sub pleural lesion affecting, upper part of </a:t>
                      </a:r>
                      <a:r>
                        <a:rPr lang="en-IN" sz="2000" b="1" dirty="0" smtClean="0"/>
                        <a:t>lower </a:t>
                      </a:r>
                      <a:r>
                        <a:rPr lang="en-IN" sz="2000" b="1" dirty="0"/>
                        <a:t>lobe and lower part of </a:t>
                      </a:r>
                      <a:r>
                        <a:rPr lang="en-IN" sz="2000" b="1" dirty="0" smtClean="0"/>
                        <a:t>upper </a:t>
                      </a:r>
                      <a:r>
                        <a:rPr lang="en-IN" sz="2000" b="1" dirty="0"/>
                        <a:t>lobe 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Apical and posterior segments of the upper lobes </a:t>
                      </a:r>
                      <a:r>
                        <a:rPr lang="en-IN" sz="2000" b="1" dirty="0" smtClean="0"/>
                        <a:t>(high </a:t>
                      </a:r>
                      <a:r>
                        <a:rPr lang="en-IN" sz="2000" b="1" dirty="0"/>
                        <a:t>oxygen tension)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Primary </a:t>
            </a:r>
            <a:r>
              <a:rPr lang="en-IN" b="1" dirty="0" err="1" smtClean="0"/>
              <a:t>vs</a:t>
            </a:r>
            <a:r>
              <a:rPr lang="en-IN" b="1" dirty="0" smtClean="0"/>
              <a:t> Secondary Pulmonary TB</a:t>
            </a:r>
            <a:endParaRPr lang="en-IN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14450"/>
          <a:ext cx="7620001" cy="420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0938"/>
                <a:gridCol w="2963547"/>
                <a:gridCol w="324551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Features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/>
                        <a:t>Primary PTB</a:t>
                      </a:r>
                      <a:endParaRPr lang="en-IN" sz="2000" b="1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/>
                        <a:t>Post-primary/secondary PTB</a:t>
                      </a:r>
                      <a:endParaRPr lang="en-IN" sz="2000" b="1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Lesions formed at the initial sites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Fibrotic nodular lesions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(</a:t>
                      </a:r>
                      <a:r>
                        <a:rPr lang="en-IN" sz="2000" b="1" dirty="0" err="1"/>
                        <a:t>Ghon</a:t>
                      </a:r>
                      <a:r>
                        <a:rPr lang="en-IN" sz="2000" b="1" dirty="0"/>
                        <a:t> focus)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Calcified nodules </a:t>
                      </a:r>
                      <a:r>
                        <a:rPr lang="en-IN" sz="2000" b="1" dirty="0" smtClean="0"/>
                        <a:t>(</a:t>
                      </a:r>
                      <a:r>
                        <a:rPr lang="en-IN" sz="2000" b="1" dirty="0" err="1"/>
                        <a:t>Assmann</a:t>
                      </a:r>
                      <a:r>
                        <a:rPr lang="en-IN" sz="2000" b="1" dirty="0"/>
                        <a:t> focus)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2000" b="1" dirty="0"/>
                        <a:t>Early </a:t>
                      </a:r>
                      <a:r>
                        <a:rPr lang="en-IN" sz="2000" b="1" dirty="0" err="1"/>
                        <a:t>hematogenous</a:t>
                      </a:r>
                      <a:r>
                        <a:rPr lang="en-IN" sz="2000" b="1" dirty="0"/>
                        <a:t> seedling </a:t>
                      </a:r>
                      <a:r>
                        <a:rPr lang="en-IN" sz="2000" b="1" dirty="0" smtClean="0"/>
                        <a:t>in </a:t>
                      </a:r>
                      <a:r>
                        <a:rPr lang="en-IN" sz="2000" b="1" dirty="0"/>
                        <a:t>apex of lungs </a:t>
                      </a:r>
                      <a:r>
                        <a:rPr lang="en-IN" sz="2000" b="1" dirty="0" smtClean="0"/>
                        <a:t>- Simon’s </a:t>
                      </a:r>
                      <a:r>
                        <a:rPr lang="en-IN" sz="2000" b="1" dirty="0"/>
                        <a:t>focus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/>
                        <a:t>Lymph node</a:t>
                      </a:r>
                      <a:endParaRPr lang="en-IN" sz="2000" b="1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err="1"/>
                        <a:t>Ghon</a:t>
                      </a:r>
                      <a:r>
                        <a:rPr lang="en-IN" sz="2000" b="1" dirty="0"/>
                        <a:t> focus with associated </a:t>
                      </a:r>
                      <a:r>
                        <a:rPr lang="en-IN" sz="2000" b="1" dirty="0" err="1"/>
                        <a:t>hilar</a:t>
                      </a:r>
                      <a:r>
                        <a:rPr lang="en-IN" sz="2000" b="1" dirty="0"/>
                        <a:t> lymphadenopathy is common (called as primary complex)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Lymph node involvement is unusual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Primary </a:t>
            </a:r>
            <a:r>
              <a:rPr lang="en-IN" b="1" dirty="0" err="1" smtClean="0"/>
              <a:t>vs</a:t>
            </a:r>
            <a:r>
              <a:rPr lang="en-IN" b="1" dirty="0" smtClean="0"/>
              <a:t> Secondary Pulmonary TB</a:t>
            </a:r>
            <a:endParaRPr lang="en-IN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9262" y="1196975"/>
          <a:ext cx="8398477" cy="35840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10621"/>
                <a:gridCol w="3888364"/>
                <a:gridCol w="2799492"/>
              </a:tblGrid>
              <a:tr h="827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Features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/>
                        <a:t>Primary PTB</a:t>
                      </a:r>
                      <a:endParaRPr lang="en-IN" sz="2000" b="1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/>
                        <a:t>Post-primary/secondary PTB</a:t>
                      </a:r>
                      <a:endParaRPr lang="en-IN" sz="2000" b="1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</a:tr>
              <a:tr h="2532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Clinical feature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It may be asymptomatic or may present with fever, productive cough (with or without </a:t>
                      </a:r>
                      <a:r>
                        <a:rPr lang="en-IN" sz="2000" b="1" dirty="0" err="1"/>
                        <a:t>hemoptysis</a:t>
                      </a:r>
                      <a:r>
                        <a:rPr lang="en-IN" sz="2000" b="1" dirty="0"/>
                        <a:t>) and occasionally chest pain, night sweating, weight loss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Lesions undergoing necrosis and tissue destruction, leading to cavity formation.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Symptoms are similar, but more pronounced.  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Primary </a:t>
            </a:r>
            <a:r>
              <a:rPr lang="en-IN" b="1" dirty="0" err="1" smtClean="0"/>
              <a:t>vs</a:t>
            </a:r>
            <a:r>
              <a:rPr lang="en-IN" b="1" dirty="0" smtClean="0"/>
              <a:t> Secondary Pulmonary TB</a:t>
            </a:r>
            <a:endParaRPr lang="en-IN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14450"/>
          <a:ext cx="7620002" cy="420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7574"/>
                <a:gridCol w="3245790"/>
                <a:gridCol w="338663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Features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/>
                        <a:t>Primary PTB</a:t>
                      </a:r>
                      <a:endParaRPr lang="en-IN" sz="2000" b="1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/>
                        <a:t>Post-primary/secondary PTB</a:t>
                      </a:r>
                      <a:endParaRPr lang="en-IN" sz="2000" b="1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/>
                        <a:t>Fate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2000" b="1" dirty="0" smtClean="0"/>
                        <a:t>Lesions </a:t>
                      </a:r>
                      <a:r>
                        <a:rPr lang="en-IN" sz="2000" b="1" dirty="0"/>
                        <a:t>heal spontaneously.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2000" b="1" dirty="0"/>
                        <a:t>Primary complex becomes calcified (Ranke complex</a:t>
                      </a:r>
                      <a:r>
                        <a:rPr lang="en-IN" sz="2000" b="1" dirty="0" smtClean="0"/>
                        <a:t>)</a:t>
                      </a:r>
                      <a:endParaRPr lang="en-IN" sz="2000" b="1" dirty="0"/>
                    </a:p>
                  </a:txBody>
                  <a:tcPr marL="63378" marR="6337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2000" b="1" dirty="0" err="1" smtClean="0"/>
                        <a:t>Bronchogenic</a:t>
                      </a:r>
                      <a:r>
                        <a:rPr lang="en-IN" sz="2000" b="1" dirty="0" smtClean="0"/>
                        <a:t> </a:t>
                      </a:r>
                      <a:r>
                        <a:rPr lang="en-IN" sz="2000" b="1" dirty="0"/>
                        <a:t>spread to the same or opposite lung form satellite </a:t>
                      </a:r>
                      <a:r>
                        <a:rPr lang="en-IN" sz="2000" b="1" dirty="0" smtClean="0"/>
                        <a:t>lesions </a:t>
                      </a:r>
                      <a:r>
                        <a:rPr lang="en-IN" sz="2000" b="1" dirty="0" smtClean="0">
                          <a:sym typeface="Wingdings" pitchFamily="2" charset="2"/>
                        </a:rPr>
                        <a:t></a:t>
                      </a:r>
                      <a:r>
                        <a:rPr lang="en-IN" sz="2000" b="1" dirty="0" smtClean="0"/>
                        <a:t> </a:t>
                      </a:r>
                      <a:r>
                        <a:rPr lang="en-IN" sz="2000" b="1" dirty="0"/>
                        <a:t>caseating pneumonia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2000" b="1" dirty="0" err="1" smtClean="0"/>
                        <a:t>Hematogenous</a:t>
                      </a:r>
                      <a:r>
                        <a:rPr lang="en-IN" sz="2000" b="1" dirty="0" smtClean="0"/>
                        <a:t> </a:t>
                      </a:r>
                      <a:r>
                        <a:rPr lang="en-IN" sz="2000" b="1" dirty="0"/>
                        <a:t>spread </a:t>
                      </a:r>
                      <a:r>
                        <a:rPr lang="en-IN" sz="2000" b="1" dirty="0" smtClean="0"/>
                        <a:t>to various </a:t>
                      </a:r>
                      <a:r>
                        <a:rPr lang="en-IN" sz="2000" b="1" dirty="0"/>
                        <a:t>parts of the body and granuloma formation. Rarely, heals spontaneously</a:t>
                      </a:r>
                      <a:endParaRPr lang="en-IN" sz="20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3378" marR="63378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Extrapulmonary Tuberculosis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b="1" dirty="0" smtClean="0"/>
              <a:t>Tuberculous lymphadenitis – </a:t>
            </a:r>
            <a:r>
              <a:rPr lang="en-IN" sz="2400" dirty="0" smtClean="0"/>
              <a:t>MC form (35% of all EPTB)</a:t>
            </a:r>
          </a:p>
          <a:p>
            <a:pPr>
              <a:buNone/>
            </a:pPr>
            <a:r>
              <a:rPr lang="en-IN" sz="2400" dirty="0" smtClean="0"/>
              <a:t>- Posterior cervical and </a:t>
            </a:r>
            <a:r>
              <a:rPr lang="en-IN" sz="2400" dirty="0" err="1" smtClean="0"/>
              <a:t>supraclavicular</a:t>
            </a:r>
            <a:r>
              <a:rPr lang="en-IN" sz="2400" dirty="0" smtClean="0"/>
              <a:t> lymph nodes - painless swelling in neck region without warmth or </a:t>
            </a:r>
            <a:r>
              <a:rPr lang="en-IN" sz="2400" dirty="0" err="1" smtClean="0"/>
              <a:t>color</a:t>
            </a:r>
            <a:r>
              <a:rPr lang="en-IN" sz="2400" dirty="0" smtClean="0"/>
              <a:t> change</a:t>
            </a:r>
          </a:p>
          <a:p>
            <a:r>
              <a:rPr lang="en-IN" sz="2400" b="1" dirty="0" smtClean="0"/>
              <a:t>Pleural tuberculosis </a:t>
            </a:r>
            <a:r>
              <a:rPr lang="en-IN" sz="2400" dirty="0" smtClean="0"/>
              <a:t>– (20%) - pleural effusion</a:t>
            </a:r>
          </a:p>
          <a:p>
            <a:r>
              <a:rPr lang="en-IN" sz="2400" dirty="0" smtClean="0"/>
              <a:t></a:t>
            </a:r>
            <a:r>
              <a:rPr lang="en-IN" sz="2400" b="1" dirty="0" smtClean="0"/>
              <a:t>Tuberculosis of the upper airways </a:t>
            </a:r>
            <a:r>
              <a:rPr lang="en-IN" sz="2400" dirty="0" smtClean="0"/>
              <a:t>- larynx, pharynx, and epiglottis</a:t>
            </a:r>
          </a:p>
          <a:p>
            <a:r>
              <a:rPr lang="en-IN" sz="2400" dirty="0" smtClean="0"/>
              <a:t></a:t>
            </a:r>
            <a:r>
              <a:rPr lang="en-IN" sz="2400" b="1" dirty="0" smtClean="0"/>
              <a:t>Genitourinary tuberculosis: </a:t>
            </a:r>
            <a:r>
              <a:rPr lang="en-IN" sz="2400" dirty="0" smtClean="0"/>
              <a:t>Renal tuberculosis</a:t>
            </a:r>
          </a:p>
          <a:p>
            <a:pPr>
              <a:buFontTx/>
              <a:buChar char="-"/>
            </a:pPr>
            <a:r>
              <a:rPr lang="en-IN" sz="2400" dirty="0" smtClean="0"/>
              <a:t>Genital tuberculosis – Females: fallopian tubes &amp; endometrium 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infertility. Males: epididymis</a:t>
            </a:r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General Features of Mycobacteria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b="1" dirty="0" smtClean="0"/>
              <a:t>Acid fastness </a:t>
            </a:r>
            <a:r>
              <a:rPr lang="en-IN" sz="2400" dirty="0" smtClean="0"/>
              <a:t>due to </a:t>
            </a:r>
          </a:p>
          <a:p>
            <a:pPr>
              <a:buFontTx/>
              <a:buChar char="-"/>
            </a:pPr>
            <a:r>
              <a:rPr lang="en-IN" sz="2400" dirty="0" smtClean="0"/>
              <a:t>Mycolic acids in the cell wall &amp; Integrity of the cell wall</a:t>
            </a:r>
          </a:p>
          <a:p>
            <a:r>
              <a:rPr lang="en-IN" sz="2400" dirty="0" smtClean="0"/>
              <a:t></a:t>
            </a:r>
            <a:r>
              <a:rPr lang="en-IN" sz="2400" b="1" dirty="0" smtClean="0"/>
              <a:t>Guanine plus cytosine (G+C) content of DNA of </a:t>
            </a:r>
            <a:r>
              <a:rPr lang="en-IN" sz="2400" dirty="0" smtClean="0"/>
              <a:t>Mycobacterium is 61–71 mol % (exception </a:t>
            </a:r>
            <a:r>
              <a:rPr lang="en-IN" sz="2400" i="1" dirty="0" err="1" smtClean="0"/>
              <a:t>M.leprae</a:t>
            </a:r>
            <a:r>
              <a:rPr lang="en-IN" sz="2400" dirty="0" smtClean="0"/>
              <a:t>  G+C content 54 to 57 mol %)</a:t>
            </a:r>
          </a:p>
          <a:p>
            <a:r>
              <a:rPr lang="en-IN" sz="2400" dirty="0" smtClean="0"/>
              <a:t>Weakly gram-positive, Obligate aerobes</a:t>
            </a:r>
          </a:p>
          <a:p>
            <a:r>
              <a:rPr lang="it-IT" sz="2400" dirty="0" smtClean="0"/>
              <a:t>Non-motile, non-sporing, noncapsulated </a:t>
            </a:r>
            <a:r>
              <a:rPr lang="en-IN" sz="2400" dirty="0" smtClean="0"/>
              <a:t>straight or slightly curved rod-shaped, sometimes show branching filamentous forms</a:t>
            </a:r>
            <a:endParaRPr lang="it-IT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Extrapulmonary Tuberculosis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b="1" dirty="0" smtClean="0"/>
              <a:t>Skeletal tuberculosis </a:t>
            </a:r>
            <a:r>
              <a:rPr lang="en-IN" sz="2400" dirty="0" smtClean="0"/>
              <a:t>- Weight-bearing joints (spine, hips &amp; knees)</a:t>
            </a:r>
          </a:p>
          <a:p>
            <a:pPr>
              <a:buNone/>
            </a:pPr>
            <a:r>
              <a:rPr lang="en-IN" sz="2400" dirty="0" smtClean="0"/>
              <a:t>- Complications - collapse of vertebral bodies </a:t>
            </a:r>
            <a:r>
              <a:rPr lang="en-IN" sz="2400" dirty="0" smtClean="0">
                <a:sym typeface="Wingdings" pitchFamily="2" charset="2"/>
              </a:rPr>
              <a:t> </a:t>
            </a:r>
            <a:r>
              <a:rPr lang="en-IN" sz="2400" dirty="0" err="1" smtClean="0"/>
              <a:t>kyphosis</a:t>
            </a:r>
            <a:r>
              <a:rPr lang="en-IN" sz="2400" dirty="0" smtClean="0"/>
              <a:t> &amp; </a:t>
            </a:r>
            <a:r>
              <a:rPr lang="en-IN" sz="2400" dirty="0" err="1" smtClean="0"/>
              <a:t>paravertebral</a:t>
            </a:r>
            <a:r>
              <a:rPr lang="en-IN" sz="2400" dirty="0" smtClean="0"/>
              <a:t> ‘cold’ abscess</a:t>
            </a:r>
          </a:p>
          <a:p>
            <a:r>
              <a:rPr lang="en-IN" sz="2400" dirty="0" smtClean="0"/>
              <a:t></a:t>
            </a:r>
            <a:r>
              <a:rPr lang="en-IN" sz="2400" b="1" dirty="0" smtClean="0"/>
              <a:t>Tuberculosis of CNS </a:t>
            </a:r>
            <a:r>
              <a:rPr lang="en-IN" sz="2400" dirty="0" smtClean="0"/>
              <a:t>– children, Tuberculous meningitis &amp; tuberculoma are</a:t>
            </a:r>
          </a:p>
          <a:p>
            <a:r>
              <a:rPr lang="pt-BR" sz="2400" dirty="0" smtClean="0"/>
              <a:t></a:t>
            </a:r>
            <a:r>
              <a:rPr lang="en-IN" sz="2400" dirty="0" smtClean="0"/>
              <a:t></a:t>
            </a:r>
            <a:r>
              <a:rPr lang="en-IN" sz="2400" b="1" dirty="0" smtClean="0"/>
              <a:t>Tuberculous pericarditis - direct extension </a:t>
            </a:r>
            <a:r>
              <a:rPr lang="en-IN" sz="2400" dirty="0" smtClean="0"/>
              <a:t>from adjacent lymph nodes or following </a:t>
            </a:r>
            <a:r>
              <a:rPr lang="en-IN" sz="2400" dirty="0" err="1" smtClean="0"/>
              <a:t>hematogenous</a:t>
            </a:r>
            <a:r>
              <a:rPr lang="en-IN" sz="2400" dirty="0" smtClean="0"/>
              <a:t> spread</a:t>
            </a:r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Extrapulmonary Tuberculosis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300" b="1" dirty="0" smtClean="0"/>
              <a:t>Gastrointestinal tuberculosis </a:t>
            </a:r>
            <a:r>
              <a:rPr lang="pt-BR" sz="2300" dirty="0" smtClean="0"/>
              <a:t>- Terminal ileum and caecum</a:t>
            </a:r>
          </a:p>
          <a:p>
            <a:pPr>
              <a:buNone/>
            </a:pPr>
            <a:r>
              <a:rPr lang="en-IN" sz="2300" dirty="0" smtClean="0"/>
              <a:t>- Due to swallowing of sputum with direct seeding, </a:t>
            </a:r>
            <a:r>
              <a:rPr lang="en-IN" sz="2300" dirty="0" err="1" smtClean="0"/>
              <a:t>hematogenous</a:t>
            </a:r>
            <a:r>
              <a:rPr lang="en-IN" sz="2300" dirty="0" smtClean="0"/>
              <a:t> spread, or ingestion of cow’s milk contaminated with </a:t>
            </a:r>
            <a:r>
              <a:rPr lang="en-IN" sz="2300" i="1" dirty="0" smtClean="0"/>
              <a:t>M. </a:t>
            </a:r>
            <a:r>
              <a:rPr lang="en-IN" sz="2300" i="1" dirty="0" err="1" smtClean="0"/>
              <a:t>bovis</a:t>
            </a:r>
            <a:endParaRPr lang="en-IN" sz="2300" dirty="0" smtClean="0"/>
          </a:p>
          <a:p>
            <a:r>
              <a:rPr lang="en-IN" sz="2300" b="1" dirty="0" smtClean="0"/>
              <a:t>Tuberculous skin lesions:</a:t>
            </a:r>
          </a:p>
          <a:p>
            <a:pPr>
              <a:buFontTx/>
              <a:buChar char="-"/>
            </a:pPr>
            <a:r>
              <a:rPr lang="en-IN" sz="2300" b="1" i="1" dirty="0" err="1" smtClean="0"/>
              <a:t>Scrofuloderma</a:t>
            </a:r>
            <a:r>
              <a:rPr lang="en-IN" sz="2300" b="1" i="1" dirty="0" smtClean="0"/>
              <a:t> – </a:t>
            </a:r>
            <a:r>
              <a:rPr lang="en-IN" sz="2300" dirty="0" smtClean="0"/>
              <a:t>skin involvement by direct extension from underlying tuberculous lymphadenitis</a:t>
            </a:r>
          </a:p>
          <a:p>
            <a:pPr>
              <a:buFontTx/>
              <a:buChar char="-"/>
            </a:pPr>
            <a:r>
              <a:rPr lang="en-IN" sz="2300" b="1" i="1" dirty="0" smtClean="0"/>
              <a:t>Lupus </a:t>
            </a:r>
            <a:r>
              <a:rPr lang="en-IN" sz="2300" b="1" i="1" dirty="0" err="1" smtClean="0"/>
              <a:t>vulgaris</a:t>
            </a:r>
            <a:r>
              <a:rPr lang="en-IN" sz="2300" dirty="0" smtClean="0"/>
              <a:t>: Apple jelly nodules are formed over face</a:t>
            </a:r>
          </a:p>
          <a:p>
            <a:r>
              <a:rPr lang="en-IN" sz="2300" dirty="0" smtClean="0"/>
              <a:t></a:t>
            </a:r>
            <a:r>
              <a:rPr lang="en-IN" sz="2300" b="1" dirty="0" smtClean="0"/>
              <a:t>Miliary or disseminated tuberculosis</a:t>
            </a:r>
            <a:r>
              <a:rPr lang="en-IN" sz="2300" dirty="0" smtClean="0"/>
              <a:t>: </a:t>
            </a:r>
            <a:r>
              <a:rPr lang="en-IN" sz="2300" dirty="0" err="1" smtClean="0"/>
              <a:t>Hematogenous</a:t>
            </a:r>
            <a:r>
              <a:rPr lang="en-IN" sz="2300" dirty="0" smtClean="0"/>
              <a:t> spread </a:t>
            </a:r>
            <a:r>
              <a:rPr lang="en-IN" sz="2300" dirty="0" smtClean="0">
                <a:sym typeface="Wingdings" pitchFamily="2" charset="2"/>
              </a:rPr>
              <a:t></a:t>
            </a:r>
            <a:r>
              <a:rPr lang="en-IN" sz="2300" dirty="0" smtClean="0"/>
              <a:t>yellowish 1–2 mm size granulomatous lesions resembling millet seeds in various organs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Epidemiology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One-third world population infected asymptomatically with </a:t>
            </a:r>
            <a:r>
              <a:rPr lang="en-IN" i="1" dirty="0" smtClean="0"/>
              <a:t>M.tuberculosis </a:t>
            </a:r>
            <a:r>
              <a:rPr lang="en-IN" i="1" dirty="0" smtClean="0">
                <a:sym typeface="Wingdings" pitchFamily="2" charset="2"/>
              </a:rPr>
              <a:t> </a:t>
            </a:r>
            <a:r>
              <a:rPr lang="en-IN" i="1" dirty="0" smtClean="0"/>
              <a:t>5–10% </a:t>
            </a:r>
            <a:r>
              <a:rPr lang="en-IN" dirty="0" smtClean="0"/>
              <a:t>develop clinical disease</a:t>
            </a:r>
          </a:p>
          <a:p>
            <a:r>
              <a:rPr lang="en-IN" dirty="0" smtClean="0"/>
              <a:t>2016 (WHO) - 10.4 million new cases of TB occurred with 1.7million deaths </a:t>
            </a:r>
          </a:p>
          <a:p>
            <a:r>
              <a:rPr lang="en-IN" dirty="0" smtClean="0"/>
              <a:t>Over 95% of TB deaths in low and middle-income countries</a:t>
            </a:r>
          </a:p>
          <a:p>
            <a:r>
              <a:rPr lang="en-IN" dirty="0" smtClean="0"/>
              <a:t>Seven countries account for 64% of the total TB burden - India (25% of total TB cases and 33% of total TB deaths), Indonesia, China, Philippines, Pakistan, Nigeria, and South Africa.</a:t>
            </a:r>
          </a:p>
          <a:p>
            <a:r>
              <a:rPr lang="en-IN" dirty="0" smtClean="0"/>
              <a:t>TB is the ninth leading cause of death worldwide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Laboratory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Specimen Collection</a:t>
            </a:r>
          </a:p>
          <a:p>
            <a:r>
              <a:rPr lang="en-IN" dirty="0" smtClean="0"/>
              <a:t>PTB: Sputum – </a:t>
            </a:r>
          </a:p>
          <a:p>
            <a:r>
              <a:rPr lang="en-IN" dirty="0" smtClean="0"/>
              <a:t>S</a:t>
            </a:r>
            <a:r>
              <a:rPr lang="en-IN" b="1" dirty="0" smtClean="0"/>
              <a:t>pot sample &amp;</a:t>
            </a:r>
            <a:r>
              <a:rPr lang="en-IN" dirty="0" smtClean="0"/>
              <a:t> </a:t>
            </a:r>
            <a:r>
              <a:rPr lang="en-IN" b="1" dirty="0" smtClean="0"/>
              <a:t>early morning sample, </a:t>
            </a:r>
            <a:r>
              <a:rPr lang="en-IN" dirty="0" smtClean="0"/>
              <a:t>at least 2–5 </a:t>
            </a:r>
            <a:r>
              <a:rPr lang="en-IN" dirty="0" err="1" smtClean="0"/>
              <a:t>mL</a:t>
            </a:r>
            <a:r>
              <a:rPr lang="en-IN" dirty="0" smtClean="0"/>
              <a:t> &amp; preferably mucopurulent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Extrapulmonary specimens</a:t>
            </a:r>
            <a:endParaRPr lang="en-IN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14450"/>
          <a:ext cx="7620001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9908"/>
                <a:gridCol w="5080093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IN" sz="2400" b="0" kern="1200" baseline="0" dirty="0" smtClean="0"/>
                        <a:t>Sterile site specimens collected aseptically</a:t>
                      </a:r>
                      <a:endParaRPr lang="en-IN" sz="2400" b="0" dirty="0"/>
                    </a:p>
                  </a:txBody>
                  <a:tcPr marL="84504" marR="84504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z="2400" b="0" baseline="0" dirty="0" smtClean="0"/>
                        <a:t>Optimum specimens</a:t>
                      </a:r>
                      <a:endParaRPr lang="en-IN" sz="2400" b="0" baseline="0" dirty="0" smtClean="0">
                        <a:latin typeface="MyriadPro-Regular"/>
                      </a:endParaRPr>
                    </a:p>
                  </a:txBody>
                  <a:tcPr marL="84504" marR="8450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b="0" baseline="0" dirty="0" smtClean="0"/>
                        <a:t>CSF, spinal, pericardial, synovial, ascitic, blood and</a:t>
                      </a:r>
                    </a:p>
                    <a:p>
                      <a:pPr algn="l"/>
                      <a:r>
                        <a:rPr lang="en-IN" sz="2400" b="0" baseline="0" dirty="0" smtClean="0"/>
                        <a:t>bone marrow, pleural biopsy, tissues (collected in sterile saline)</a:t>
                      </a:r>
                      <a:endParaRPr lang="en-IN" sz="2400" b="0" dirty="0"/>
                    </a:p>
                  </a:txBody>
                  <a:tcPr marL="84504" marR="8450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0" kern="1200" baseline="0" dirty="0" smtClean="0"/>
                        <a:t>Suboptimal specimens</a:t>
                      </a:r>
                    </a:p>
                    <a:p>
                      <a:r>
                        <a:rPr lang="en-IN" sz="2400" b="0" kern="1200" baseline="0" dirty="0" smtClean="0"/>
                        <a:t>(organism load is less)</a:t>
                      </a:r>
                      <a:endParaRPr lang="en-IN" sz="2400" b="0" dirty="0"/>
                    </a:p>
                  </a:txBody>
                  <a:tcPr marL="84504" marR="84504"/>
                </a:tc>
                <a:tc>
                  <a:txBody>
                    <a:bodyPr/>
                    <a:lstStyle/>
                    <a:p>
                      <a:r>
                        <a:rPr lang="en-IN" sz="2400" b="0" kern="1200" baseline="0" dirty="0" smtClean="0"/>
                        <a:t>Pleural fluid (20–50 </a:t>
                      </a:r>
                      <a:r>
                        <a:rPr lang="en-IN" sz="2400" b="0" kern="1200" baseline="0" dirty="0" err="1" smtClean="0"/>
                        <a:t>mL</a:t>
                      </a:r>
                      <a:r>
                        <a:rPr lang="en-IN" sz="2400" b="0" kern="1200" baseline="0" dirty="0" smtClean="0"/>
                        <a:t> is collected and centrifuged), Blood (indicated only for disseminated TB and  HIV-TB </a:t>
                      </a:r>
                      <a:r>
                        <a:rPr lang="en-IN" sz="2400" b="0" kern="1200" baseline="0" dirty="0" err="1" smtClean="0"/>
                        <a:t>coinfection</a:t>
                      </a:r>
                      <a:r>
                        <a:rPr lang="en-IN" sz="2400" b="0" kern="1200" baseline="0" dirty="0" smtClean="0"/>
                        <a:t>)</a:t>
                      </a:r>
                      <a:endParaRPr lang="en-IN" sz="2400" b="0" dirty="0"/>
                    </a:p>
                  </a:txBody>
                  <a:tcPr marL="84504" marR="84504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Extrapulmonary specimens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9262" y="1196974"/>
          <a:ext cx="8398477" cy="40746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10621"/>
                <a:gridCol w="6687856"/>
              </a:tblGrid>
              <a:tr h="508464">
                <a:tc gridSpan="2">
                  <a:txBody>
                    <a:bodyPr/>
                    <a:lstStyle/>
                    <a:p>
                      <a:r>
                        <a:rPr lang="en-IN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Specimens containing normal flora</a:t>
                      </a:r>
                      <a:endParaRPr lang="en-I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290717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Swabs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/>
                        <a:t>Only recommended swabs-</a:t>
                      </a:r>
                    </a:p>
                    <a:p>
                      <a:r>
                        <a:rPr lang="en-IN" sz="2400" kern="1200" baseline="0" dirty="0" smtClean="0"/>
                        <a:t>- Laryngeal swabs: Collected early morning in empty stomach </a:t>
                      </a:r>
                    </a:p>
                    <a:p>
                      <a:r>
                        <a:rPr lang="en-IN" sz="2400" kern="1200" baseline="0" dirty="0" smtClean="0"/>
                        <a:t>- Swab from discharging sinus</a:t>
                      </a:r>
                      <a:endParaRPr lang="en-IN" sz="2400" dirty="0"/>
                    </a:p>
                  </a:txBody>
                  <a:tcPr/>
                </a:tc>
              </a:tr>
              <a:tr h="899590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Urine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/>
                        <a:t>Three early morning specimens collected (500 </a:t>
                      </a:r>
                      <a:r>
                        <a:rPr lang="en-IN" sz="2400" kern="1200" baseline="0" dirty="0" err="1" smtClean="0"/>
                        <a:t>mL</a:t>
                      </a:r>
                      <a:r>
                        <a:rPr lang="en-IN" sz="2400" kern="1200" baseline="0" dirty="0" smtClean="0"/>
                        <a:t>/</a:t>
                      </a:r>
                    </a:p>
                    <a:p>
                      <a:r>
                        <a:rPr lang="en-IN" sz="2400" kern="1200" baseline="0" dirty="0" smtClean="0"/>
                        <a:t>specimen, centrifuged) on different days</a:t>
                      </a:r>
                      <a:endParaRPr lang="en-IN" sz="2400" dirty="0"/>
                    </a:p>
                  </a:txBody>
                  <a:tcPr/>
                </a:tc>
              </a:tr>
              <a:tr h="508464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Stool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/>
                        <a:t>For disseminated TB in HIV infected patients and infants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Extrapulmonary specimens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9263" y="1196975"/>
          <a:ext cx="8551182" cy="35109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41724"/>
                <a:gridCol w="6809458"/>
              </a:tblGrid>
              <a:tr h="552902">
                <a:tc gridSpan="2">
                  <a:txBody>
                    <a:bodyPr/>
                    <a:lstStyle/>
                    <a:p>
                      <a:r>
                        <a:rPr lang="en-IN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Specimens containing normal flora</a:t>
                      </a:r>
                      <a:endParaRPr lang="en-I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403519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Other </a:t>
                      </a:r>
                      <a:r>
                        <a:rPr lang="en-IN" sz="2400" dirty="0" err="1" smtClean="0"/>
                        <a:t>Resp</a:t>
                      </a:r>
                      <a:r>
                        <a:rPr lang="en-IN" sz="2400" dirty="0" smtClean="0"/>
                        <a:t> specimens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/>
                        <a:t>Bronchial secretions (2–5 </a:t>
                      </a:r>
                      <a:r>
                        <a:rPr lang="en-IN" sz="2400" kern="1200" baseline="0" dirty="0" err="1" smtClean="0"/>
                        <a:t>mL</a:t>
                      </a:r>
                      <a:r>
                        <a:rPr lang="en-IN" sz="2400" kern="1200" baseline="0" dirty="0" smtClean="0"/>
                        <a:t>)</a:t>
                      </a:r>
                    </a:p>
                    <a:p>
                      <a:r>
                        <a:rPr lang="en-IN" sz="2400" kern="1200" baseline="0" dirty="0" err="1" smtClean="0"/>
                        <a:t>Bronchoalveolar</a:t>
                      </a:r>
                      <a:r>
                        <a:rPr lang="en-IN" sz="2400" kern="1200" baseline="0" dirty="0" smtClean="0"/>
                        <a:t> lavage (20–50 </a:t>
                      </a:r>
                      <a:r>
                        <a:rPr lang="en-IN" sz="2400" kern="1200" baseline="0" dirty="0" err="1" smtClean="0"/>
                        <a:t>mL</a:t>
                      </a:r>
                      <a:r>
                        <a:rPr lang="en-IN" sz="2400" kern="1200" baseline="0" dirty="0" smtClean="0"/>
                        <a:t>)</a:t>
                      </a:r>
                    </a:p>
                    <a:p>
                      <a:r>
                        <a:rPr lang="en-IN" sz="2400" kern="1200" baseline="0" dirty="0" err="1" smtClean="0"/>
                        <a:t>Transbronchial</a:t>
                      </a:r>
                      <a:r>
                        <a:rPr lang="en-IN" sz="2400" kern="1200" baseline="0" dirty="0" smtClean="0"/>
                        <a:t> and other biopsies</a:t>
                      </a:r>
                      <a:endParaRPr lang="en-IN" sz="2400" dirty="0"/>
                    </a:p>
                  </a:txBody>
                  <a:tcPr/>
                </a:tc>
              </a:tr>
              <a:tr h="1403519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Gastric Lavage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kern="1200" baseline="0" dirty="0" smtClean="0"/>
                        <a:t>Recommended for children (tend to swallow sputum), or ICU patients (aspiration)Early morning lavage should be collected and processed early (&lt;4 hours)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Digestion, Decontamination and Concentration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Digestion - to liquefy the thick pus cells and homogenization</a:t>
            </a:r>
          </a:p>
          <a:p>
            <a:r>
              <a:rPr lang="en-IN" dirty="0" smtClean="0"/>
              <a:t>Decontamination - to inhibit the normal flora</a:t>
            </a:r>
          </a:p>
          <a:p>
            <a:r>
              <a:rPr lang="en-IN" dirty="0" smtClean="0"/>
              <a:t>Concentration - to increase the yield </a:t>
            </a:r>
          </a:p>
          <a:p>
            <a:r>
              <a:rPr lang="en-IN" dirty="0" smtClean="0"/>
              <a:t></a:t>
            </a:r>
            <a:r>
              <a:rPr lang="en-IN" b="1" dirty="0" err="1" smtClean="0"/>
              <a:t>Petroff’s</a:t>
            </a:r>
            <a:r>
              <a:rPr lang="en-IN" b="1" dirty="0" smtClean="0"/>
              <a:t> method -  </a:t>
            </a:r>
            <a:r>
              <a:rPr lang="en-IN" dirty="0" smtClean="0"/>
              <a:t>4% sodium hydroxide 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 centrifuged </a:t>
            </a:r>
            <a:r>
              <a:rPr lang="en-IN" dirty="0" smtClean="0">
                <a:sym typeface="Wingdings" pitchFamily="2" charset="2"/>
              </a:rPr>
              <a:t> </a:t>
            </a:r>
            <a:r>
              <a:rPr lang="en-IN" dirty="0" smtClean="0"/>
              <a:t>neutralized with 8% </a:t>
            </a:r>
            <a:r>
              <a:rPr lang="en-IN" dirty="0" err="1" smtClean="0"/>
              <a:t>HCl</a:t>
            </a:r>
            <a:endParaRPr lang="en-IN" dirty="0" smtClean="0"/>
          </a:p>
          <a:p>
            <a:r>
              <a:rPr lang="en-IN" dirty="0" smtClean="0"/>
              <a:t></a:t>
            </a:r>
            <a:r>
              <a:rPr lang="en-IN" b="1" dirty="0" smtClean="0"/>
              <a:t>NALC (N-acetyl-L-cysteine) + 2% </a:t>
            </a:r>
            <a:r>
              <a:rPr lang="en-IN" b="1" dirty="0" err="1" smtClean="0"/>
              <a:t>NaOH</a:t>
            </a:r>
            <a:r>
              <a:rPr lang="en-IN" b="1" dirty="0" smtClean="0"/>
              <a:t>: </a:t>
            </a:r>
            <a:r>
              <a:rPr lang="en-IN" dirty="0" smtClean="0"/>
              <a:t>NALC liquefies sputum and </a:t>
            </a:r>
            <a:r>
              <a:rPr lang="en-IN" dirty="0" err="1" smtClean="0"/>
              <a:t>NaOH</a:t>
            </a:r>
            <a:r>
              <a:rPr lang="en-IN" dirty="0" smtClean="0"/>
              <a:t> kills normal flora</a:t>
            </a:r>
          </a:p>
          <a:p>
            <a:r>
              <a:rPr lang="en-IN" dirty="0" smtClean="0"/>
              <a:t>Superior &amp; more compatible with automated culture systems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sz="3200" b="1" dirty="0" smtClean="0">
                <a:solidFill>
                  <a:schemeClr val="bg1"/>
                </a:solidFill>
              </a:rPr>
              <a:t>Direct Microscopy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5183735" cy="3394472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 smtClean="0"/>
              <a:t>Acid Fast Staining </a:t>
            </a:r>
            <a:r>
              <a:rPr lang="nl-NL" b="1" dirty="0" smtClean="0"/>
              <a:t>Ziehl-Neelsen (ZN) technique</a:t>
            </a:r>
            <a:endParaRPr lang="en-IN" b="1" dirty="0" smtClean="0"/>
          </a:p>
          <a:p>
            <a:pPr>
              <a:buNone/>
            </a:pPr>
            <a:r>
              <a:rPr lang="en-IN" dirty="0" smtClean="0"/>
              <a:t> </a:t>
            </a:r>
            <a:r>
              <a:rPr lang="en-IN" b="1" dirty="0" smtClean="0"/>
              <a:t>Interpretation</a:t>
            </a:r>
          </a:p>
          <a:p>
            <a:pPr>
              <a:buFontTx/>
              <a:buChar char="-"/>
            </a:pPr>
            <a:r>
              <a:rPr lang="en-IN" b="1" dirty="0" smtClean="0"/>
              <a:t>Negative result</a:t>
            </a:r>
            <a:r>
              <a:rPr lang="en-IN" dirty="0" smtClean="0"/>
              <a:t>: ≥100 OIFs,  10–15 min</a:t>
            </a:r>
          </a:p>
          <a:p>
            <a:pPr>
              <a:buFontTx/>
              <a:buChar char="-"/>
            </a:pPr>
            <a:r>
              <a:rPr lang="en-IN" b="1" dirty="0" smtClean="0"/>
              <a:t>Positive result</a:t>
            </a:r>
            <a:r>
              <a:rPr lang="en-IN" dirty="0" smtClean="0"/>
              <a:t>: long slender, beaded, less uniformly stained red </a:t>
            </a:r>
            <a:r>
              <a:rPr lang="en-IN" dirty="0" err="1" smtClean="0"/>
              <a:t>colored</a:t>
            </a:r>
            <a:r>
              <a:rPr lang="en-IN" dirty="0" smtClean="0"/>
              <a:t> bacilli (AFB)</a:t>
            </a:r>
            <a:endParaRPr lang="en-IN" b="1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89525" y="1995302"/>
            <a:ext cx="3292475" cy="176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Direct Microscopy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</a:t>
            </a:r>
            <a:r>
              <a:rPr lang="en-IN" b="1" dirty="0" smtClean="0"/>
              <a:t>Microscopy provides only </a:t>
            </a:r>
            <a:r>
              <a:rPr lang="en-IN" dirty="0" smtClean="0"/>
              <a:t>presumptive diagnosis</a:t>
            </a:r>
          </a:p>
          <a:p>
            <a:r>
              <a:rPr lang="en-IN" b="1" dirty="0" smtClean="0"/>
              <a:t>Advantages: </a:t>
            </a:r>
            <a:r>
              <a:rPr lang="en-IN" dirty="0" smtClean="0"/>
              <a:t>rapid, easy to perform &amp; cheaper</a:t>
            </a:r>
          </a:p>
          <a:p>
            <a:r>
              <a:rPr lang="en-IN" dirty="0" smtClean="0"/>
              <a:t></a:t>
            </a:r>
            <a:r>
              <a:rPr lang="en-IN" b="1" dirty="0" smtClean="0"/>
              <a:t>Disadvantages:</a:t>
            </a:r>
          </a:p>
          <a:p>
            <a:pPr>
              <a:buFontTx/>
              <a:buChar char="-"/>
            </a:pPr>
            <a:r>
              <a:rPr lang="en-IN" b="1" dirty="0" smtClean="0"/>
              <a:t>Less sensitive </a:t>
            </a:r>
            <a:r>
              <a:rPr lang="en-IN" dirty="0" smtClean="0"/>
              <a:t>than culture, Detection limit 10,000 bacilli/</a:t>
            </a:r>
            <a:r>
              <a:rPr lang="en-IN" dirty="0" err="1" smtClean="0"/>
              <a:t>mL</a:t>
            </a:r>
            <a:r>
              <a:rPr lang="en-IN" dirty="0" smtClean="0"/>
              <a:t> of sputum</a:t>
            </a:r>
          </a:p>
          <a:p>
            <a:pPr>
              <a:buFontTx/>
              <a:buChar char="-"/>
            </a:pPr>
            <a:r>
              <a:rPr lang="en-IN" dirty="0" smtClean="0"/>
              <a:t>Cannot determine viability of bacilli</a:t>
            </a:r>
          </a:p>
          <a:p>
            <a:pPr>
              <a:buFontTx/>
              <a:buChar char="-"/>
            </a:pPr>
            <a:r>
              <a:rPr lang="en-IN" dirty="0" smtClean="0"/>
              <a:t>Difficult to differentiate from saprophytic mycobacteria</a:t>
            </a:r>
          </a:p>
          <a:p>
            <a:r>
              <a:rPr lang="en-IN" dirty="0" smtClean="0"/>
              <a:t></a:t>
            </a:r>
            <a:r>
              <a:rPr lang="en-IN" b="1" i="1" dirty="0" smtClean="0"/>
              <a:t>Acid alcohol </a:t>
            </a:r>
            <a:r>
              <a:rPr lang="en-IN" i="1" dirty="0" smtClean="0"/>
              <a:t>– M.tuberculosis </a:t>
            </a:r>
            <a:r>
              <a:rPr lang="en-IN" dirty="0" smtClean="0"/>
              <a:t>(acid &amp; alcohol fast);</a:t>
            </a:r>
            <a:r>
              <a:rPr lang="en-IN" i="1" dirty="0" err="1" smtClean="0"/>
              <a:t>M.smegmatis</a:t>
            </a:r>
            <a:r>
              <a:rPr lang="en-IN" i="1" dirty="0" smtClean="0"/>
              <a:t> (only acid </a:t>
            </a:r>
            <a:r>
              <a:rPr lang="en-IN" dirty="0" smtClean="0"/>
              <a:t>fast but not alcohol fast)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i="1" dirty="0" smtClean="0"/>
              <a:t>M. tuberculosis complex -  </a:t>
            </a:r>
            <a:r>
              <a:rPr lang="en-IN" dirty="0" smtClean="0"/>
              <a:t>tuberculosis in man</a:t>
            </a:r>
          </a:p>
          <a:p>
            <a:r>
              <a:rPr lang="en-IN" dirty="0" smtClean="0"/>
              <a:t></a:t>
            </a:r>
            <a:r>
              <a:rPr lang="en-IN" b="1" i="1" dirty="0" smtClean="0"/>
              <a:t>M. leprae (Hansen’s bacilli) - leprosy</a:t>
            </a:r>
          </a:p>
          <a:p>
            <a:r>
              <a:rPr lang="en-IN" dirty="0" smtClean="0"/>
              <a:t></a:t>
            </a:r>
            <a:r>
              <a:rPr lang="en-IN" b="1" dirty="0" err="1" smtClean="0"/>
              <a:t>Nontuberculous</a:t>
            </a:r>
            <a:r>
              <a:rPr lang="en-IN" b="1" dirty="0" smtClean="0"/>
              <a:t> mycobacteria (NTM) </a:t>
            </a:r>
            <a:r>
              <a:rPr lang="en-IN" dirty="0" smtClean="0"/>
              <a:t>– </a:t>
            </a:r>
          </a:p>
          <a:p>
            <a:pPr>
              <a:buFontTx/>
              <a:buChar char="-"/>
            </a:pPr>
            <a:r>
              <a:rPr lang="en-IN" dirty="0" smtClean="0"/>
              <a:t>Saprophytes (</a:t>
            </a:r>
            <a:r>
              <a:rPr lang="en-IN" i="1" dirty="0" err="1" smtClean="0"/>
              <a:t>M.phlei</a:t>
            </a:r>
            <a:r>
              <a:rPr lang="en-IN" dirty="0" smtClean="0"/>
              <a:t>) or</a:t>
            </a:r>
          </a:p>
          <a:p>
            <a:pPr>
              <a:buFontTx/>
              <a:buChar char="-"/>
            </a:pPr>
            <a:r>
              <a:rPr lang="en-IN" dirty="0" smtClean="0"/>
              <a:t>Commensals (</a:t>
            </a:r>
            <a:r>
              <a:rPr lang="en-IN" i="1" dirty="0" err="1" smtClean="0"/>
              <a:t>M.smegmatis</a:t>
            </a:r>
            <a:r>
              <a:rPr lang="en-IN" dirty="0" smtClean="0"/>
              <a:t>)</a:t>
            </a:r>
          </a:p>
          <a:p>
            <a:pPr>
              <a:buFontTx/>
              <a:buChar char="-"/>
            </a:pPr>
            <a:r>
              <a:rPr lang="en-IN" dirty="0" smtClean="0"/>
              <a:t>occasionally cause opportunistic human infection</a:t>
            </a:r>
            <a:endParaRPr lang="en-IN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RNTCP guidelines for grading of sputum smear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9263" y="1196970"/>
          <a:ext cx="8551182" cy="35126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0394"/>
                <a:gridCol w="2850394"/>
                <a:gridCol w="2850394"/>
              </a:tblGrid>
              <a:tr h="993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1" dirty="0"/>
                        <a:t>No. of bacilli seen</a:t>
                      </a:r>
                      <a:endParaRPr lang="en-IN" sz="24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1" dirty="0"/>
                        <a:t>Grading</a:t>
                      </a:r>
                      <a:endParaRPr lang="en-IN" sz="24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1" dirty="0"/>
                        <a:t>No. of OIF to be screened</a:t>
                      </a:r>
                      <a:endParaRPr lang="en-IN" sz="2400" b="1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</a:tr>
              <a:tr h="503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0"/>
                        <a:t>&gt;10/OIF</a:t>
                      </a:r>
                      <a:endParaRPr lang="en-IN" sz="2400" b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0"/>
                        <a:t>3+</a:t>
                      </a:r>
                      <a:endParaRPr lang="en-IN" sz="2400" b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0"/>
                        <a:t>20</a:t>
                      </a:r>
                      <a:endParaRPr lang="en-IN" sz="2400" b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</a:tr>
              <a:tr h="503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0" dirty="0"/>
                        <a:t>1-10/OIF</a:t>
                      </a:r>
                      <a:endParaRPr lang="en-IN" sz="2400" b="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0"/>
                        <a:t>2+</a:t>
                      </a:r>
                      <a:endParaRPr lang="en-IN" sz="2400" b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0"/>
                        <a:t>50</a:t>
                      </a:r>
                      <a:endParaRPr lang="en-IN" sz="2400" b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</a:tr>
              <a:tr h="503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0"/>
                        <a:t>10-99/100 OIF</a:t>
                      </a:r>
                      <a:endParaRPr lang="en-IN" sz="2400" b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0"/>
                        <a:t>1+</a:t>
                      </a:r>
                      <a:endParaRPr lang="en-IN" sz="2400" b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0"/>
                        <a:t>100</a:t>
                      </a:r>
                      <a:endParaRPr lang="en-IN" sz="2400" b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</a:tr>
              <a:tr h="503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0"/>
                        <a:t>1-9/100 OIF</a:t>
                      </a:r>
                      <a:endParaRPr lang="en-IN" sz="2400" b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0"/>
                        <a:t>Scanty</a:t>
                      </a:r>
                      <a:endParaRPr lang="en-IN" sz="2400" b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0"/>
                        <a:t>100</a:t>
                      </a:r>
                      <a:endParaRPr lang="en-IN" sz="2400" b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</a:tr>
              <a:tr h="503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0"/>
                        <a:t>No AFB in 100 OIF</a:t>
                      </a:r>
                      <a:endParaRPr lang="en-IN" sz="2400" b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0"/>
                        <a:t>Nil</a:t>
                      </a:r>
                      <a:endParaRPr lang="en-IN" sz="2400" b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b="0" dirty="0"/>
                        <a:t>100</a:t>
                      </a:r>
                      <a:endParaRPr lang="en-IN" sz="2400" b="0" dirty="0">
                        <a:latin typeface="Calibri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RNTCP guidelines for grading of sputum smear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sz="2600" b="1" dirty="0" smtClean="0"/>
              <a:t>RNTCP grading is useful for:</a:t>
            </a:r>
          </a:p>
          <a:p>
            <a:pPr>
              <a:buFontTx/>
              <a:buChar char="-"/>
            </a:pPr>
            <a:r>
              <a:rPr lang="en-IN" sz="2600" b="1" dirty="0" smtClean="0"/>
              <a:t>Monitoring the treatment </a:t>
            </a:r>
            <a:r>
              <a:rPr lang="en-IN" sz="2600" dirty="0" smtClean="0"/>
              <a:t>response of the patients </a:t>
            </a:r>
          </a:p>
          <a:p>
            <a:pPr>
              <a:buFontTx/>
              <a:buChar char="-"/>
            </a:pPr>
            <a:r>
              <a:rPr lang="en-IN" sz="2600" dirty="0" smtClean="0"/>
              <a:t>Assessing the </a:t>
            </a:r>
            <a:r>
              <a:rPr lang="en-IN" sz="2600" b="1" dirty="0" smtClean="0"/>
              <a:t>severity</a:t>
            </a:r>
            <a:r>
              <a:rPr lang="en-IN" sz="2600" dirty="0" smtClean="0"/>
              <a:t> of disease </a:t>
            </a:r>
          </a:p>
          <a:p>
            <a:pPr>
              <a:buFontTx/>
              <a:buChar char="-"/>
            </a:pPr>
            <a:r>
              <a:rPr lang="en-IN" sz="2600" dirty="0" smtClean="0"/>
              <a:t>Assessing the </a:t>
            </a:r>
            <a:r>
              <a:rPr lang="en-IN" sz="2600" b="1" dirty="0" smtClean="0"/>
              <a:t>infectiousness</a:t>
            </a:r>
            <a:r>
              <a:rPr lang="en-IN" sz="2600" dirty="0" smtClean="0"/>
              <a:t> of the patient: Higher the grade more is the infectiousness. Smear negative patients (&lt;10,000 bacilli/</a:t>
            </a:r>
            <a:r>
              <a:rPr lang="en-IN" sz="2600" dirty="0" err="1" smtClean="0"/>
              <a:t>mL</a:t>
            </a:r>
            <a:r>
              <a:rPr lang="en-IN" sz="2600" dirty="0" smtClean="0"/>
              <a:t> of sputum) are less infectious</a:t>
            </a:r>
            <a:endParaRPr lang="en-IN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Culture Methods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b="1" dirty="0" smtClean="0"/>
              <a:t>Advantages:</a:t>
            </a:r>
          </a:p>
          <a:p>
            <a:pPr>
              <a:buFontTx/>
              <a:buChar char="-"/>
            </a:pPr>
            <a:r>
              <a:rPr lang="en-IN" dirty="0" smtClean="0"/>
              <a:t>More sensitive (detection limit of 10–100 viable bacilli)</a:t>
            </a:r>
          </a:p>
          <a:p>
            <a:pPr>
              <a:buFontTx/>
              <a:buChar char="-"/>
            </a:pPr>
            <a:r>
              <a:rPr lang="en-IN" dirty="0" smtClean="0"/>
              <a:t>Indicates viability</a:t>
            </a:r>
          </a:p>
          <a:p>
            <a:pPr>
              <a:buFontTx/>
              <a:buChar char="-"/>
            </a:pPr>
            <a:r>
              <a:rPr lang="en-IN" dirty="0" smtClean="0"/>
              <a:t>Drug susceptibility testing can be performed</a:t>
            </a:r>
          </a:p>
          <a:p>
            <a:r>
              <a:rPr lang="nn-NO" b="1" dirty="0" smtClean="0"/>
              <a:t>Conventional Solid Media (Lowenstein Jensen Medium)</a:t>
            </a:r>
          </a:p>
          <a:p>
            <a:pPr>
              <a:buFontTx/>
              <a:buChar char="-"/>
            </a:pPr>
            <a:r>
              <a:rPr lang="en-IN" dirty="0" smtClean="0"/>
              <a:t>Most </a:t>
            </a:r>
            <a:r>
              <a:rPr lang="en-IN" dirty="0" err="1" smtClean="0"/>
              <a:t>widelyused</a:t>
            </a:r>
            <a:r>
              <a:rPr lang="en-IN" dirty="0" smtClean="0"/>
              <a:t> and recommended by RNTCP</a:t>
            </a:r>
          </a:p>
          <a:p>
            <a:pPr>
              <a:buFontTx/>
              <a:buChar char="-"/>
            </a:pPr>
            <a:r>
              <a:rPr lang="en-IN" dirty="0" smtClean="0"/>
              <a:t>Composition : coagulated hen’s eggs, mineral salt solution, </a:t>
            </a:r>
            <a:r>
              <a:rPr lang="en-IN" dirty="0" err="1" smtClean="0"/>
              <a:t>asparagine</a:t>
            </a:r>
            <a:r>
              <a:rPr lang="en-IN" dirty="0" smtClean="0"/>
              <a:t> and malachite green (as a selective agent)</a:t>
            </a:r>
          </a:p>
          <a:p>
            <a:r>
              <a:rPr lang="en-IN" dirty="0" smtClean="0"/>
              <a:t>Incubation: 6–8 weeks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b="1" dirty="0" smtClean="0">
                <a:solidFill>
                  <a:schemeClr val="bg1"/>
                </a:solidFill>
              </a:rPr>
              <a:t>Colonies on LJ Medium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600" dirty="0" smtClean="0"/>
              <a:t> </a:t>
            </a:r>
            <a:r>
              <a:rPr lang="en-IN" sz="2600" b="1" i="1" dirty="0" smtClean="0"/>
              <a:t>M.tuberculosi</a:t>
            </a:r>
            <a:r>
              <a:rPr lang="en-IN" sz="2600" i="1" dirty="0" smtClean="0"/>
              <a:t>s </a:t>
            </a:r>
            <a:r>
              <a:rPr lang="en-IN" sz="2600" dirty="0" smtClean="0"/>
              <a:t>- typical rough, tough and buff </a:t>
            </a:r>
            <a:r>
              <a:rPr lang="en-IN" sz="2600" dirty="0" err="1" smtClean="0"/>
              <a:t>colored</a:t>
            </a:r>
            <a:r>
              <a:rPr lang="en-IN" sz="2600" dirty="0" smtClean="0"/>
              <a:t> colonies </a:t>
            </a:r>
          </a:p>
          <a:p>
            <a:r>
              <a:rPr lang="en-IN" sz="2600" b="1" i="1" dirty="0" err="1" smtClean="0"/>
              <a:t>M.bovis</a:t>
            </a:r>
            <a:r>
              <a:rPr lang="en-IN" sz="2600" dirty="0" smtClean="0"/>
              <a:t>  - Smooth, moist and white </a:t>
            </a:r>
            <a:r>
              <a:rPr lang="en-IN" sz="2600" dirty="0" err="1" smtClean="0"/>
              <a:t>colored</a:t>
            </a:r>
            <a:r>
              <a:rPr lang="en-IN" sz="2600" dirty="0" smtClean="0"/>
              <a:t> colonies which break up easily when touched</a:t>
            </a:r>
          </a:p>
          <a:p>
            <a:endParaRPr lang="en-IN" sz="2600" dirty="0" smtClean="0"/>
          </a:p>
          <a:p>
            <a:endParaRPr lang="en-IN" sz="2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75419"/>
          <a:stretch>
            <a:fillRect/>
          </a:stretch>
        </p:blipFill>
        <p:spPr bwMode="auto">
          <a:xfrm>
            <a:off x="6251755" y="1044700"/>
            <a:ext cx="1527050" cy="370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Automated Liquid Culture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b="1" dirty="0" smtClean="0"/>
              <a:t>Monitor growth continuously </a:t>
            </a:r>
            <a:r>
              <a:rPr lang="en-IN" dirty="0" smtClean="0"/>
              <a:t>and offer a faster turnaround time</a:t>
            </a:r>
          </a:p>
          <a:p>
            <a:r>
              <a:rPr lang="en-IN" dirty="0" smtClean="0"/>
              <a:t>99% of positive growth gets detected within 3–4 weeks</a:t>
            </a:r>
          </a:p>
          <a:p>
            <a:r>
              <a:rPr lang="en-IN" dirty="0" smtClean="0"/>
              <a:t></a:t>
            </a:r>
            <a:r>
              <a:rPr lang="en-IN" b="1" dirty="0" err="1" smtClean="0"/>
              <a:t>Middlebrook</a:t>
            </a:r>
            <a:r>
              <a:rPr lang="en-IN" b="1" dirty="0" smtClean="0"/>
              <a:t> 7H9 medium </a:t>
            </a:r>
            <a:r>
              <a:rPr lang="en-IN" dirty="0" smtClean="0"/>
              <a:t>supplemented with:</a:t>
            </a:r>
          </a:p>
          <a:p>
            <a:r>
              <a:rPr lang="en-IN" dirty="0" smtClean="0"/>
              <a:t></a:t>
            </a:r>
            <a:r>
              <a:rPr lang="en-IN" b="1" dirty="0" smtClean="0"/>
              <a:t>OADC enrichment growth media </a:t>
            </a:r>
            <a:r>
              <a:rPr lang="en-IN" dirty="0" smtClean="0"/>
              <a:t>(oleic acid, albumin, dextrose and catalase) - promote the growth </a:t>
            </a:r>
            <a:r>
              <a:rPr lang="en-IN" i="1" dirty="0" smtClean="0"/>
              <a:t>M. tuberculosis and</a:t>
            </a:r>
          </a:p>
          <a:p>
            <a:r>
              <a:rPr lang="en-IN" dirty="0" smtClean="0"/>
              <a:t></a:t>
            </a:r>
            <a:r>
              <a:rPr lang="en-IN" b="1" dirty="0" smtClean="0"/>
              <a:t>PANTA antibiotic mixture </a:t>
            </a:r>
            <a:r>
              <a:rPr lang="en-IN" dirty="0" smtClean="0"/>
              <a:t>(polymyxin B, amphotericin B, </a:t>
            </a:r>
            <a:r>
              <a:rPr lang="en-IN" dirty="0" err="1" smtClean="0"/>
              <a:t>nalidixic</a:t>
            </a:r>
            <a:r>
              <a:rPr lang="en-IN" dirty="0" smtClean="0"/>
              <a:t> acid, trimethoprim, and </a:t>
            </a:r>
            <a:r>
              <a:rPr lang="en-IN" dirty="0" err="1" smtClean="0"/>
              <a:t>azlocillin</a:t>
            </a:r>
            <a:r>
              <a:rPr lang="en-IN" dirty="0" smtClean="0"/>
              <a:t>) to inhibit other organisms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sz="3200" b="1" dirty="0" smtClean="0">
                <a:solidFill>
                  <a:schemeClr val="bg1"/>
                </a:solidFill>
              </a:rPr>
              <a:t>Automated systems 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5183735" cy="3394472"/>
          </a:xfrm>
        </p:spPr>
        <p:txBody>
          <a:bodyPr>
            <a:normAutofit fontScale="85000" lnSpcReduction="20000"/>
          </a:bodyPr>
          <a:lstStyle/>
          <a:p>
            <a:r>
              <a:rPr lang="en-IN" b="1" dirty="0" smtClean="0"/>
              <a:t>BACTEC MGIT (Mycobacteria growth indicator tube):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Detects growth of mycobacteria </a:t>
            </a:r>
          </a:p>
          <a:p>
            <a:pPr>
              <a:buFontTx/>
              <a:buChar char="-"/>
            </a:pPr>
            <a:r>
              <a:rPr lang="en-IN" dirty="0" smtClean="0"/>
              <a:t>Drug susceptibility testing</a:t>
            </a:r>
          </a:p>
          <a:p>
            <a:r>
              <a:rPr lang="en-IN" dirty="0" smtClean="0"/>
              <a:t></a:t>
            </a:r>
            <a:r>
              <a:rPr lang="en-IN" b="1" dirty="0" smtClean="0"/>
              <a:t>Principle: </a:t>
            </a:r>
            <a:r>
              <a:rPr lang="en-IN" dirty="0" smtClean="0"/>
              <a:t>O2 sensitive fluorescent compound in the broth quenches emissions from the fluorescent compound 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quenching effect is lost if organisms grow &amp; use O2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89525" y="1724157"/>
            <a:ext cx="3292475" cy="230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Automated systems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</a:t>
            </a:r>
            <a:r>
              <a:rPr lang="en-IN" b="1" dirty="0" err="1" smtClean="0"/>
              <a:t>VersaTek</a:t>
            </a:r>
            <a:r>
              <a:rPr lang="en-IN" b="1" dirty="0" smtClean="0"/>
              <a:t> system: </a:t>
            </a:r>
          </a:p>
          <a:p>
            <a:pPr>
              <a:buFontTx/>
              <a:buChar char="-"/>
            </a:pPr>
            <a:r>
              <a:rPr lang="en-IN" dirty="0" smtClean="0"/>
              <a:t>Detects change in pressure in headspace due to production of CO2 by </a:t>
            </a:r>
            <a:r>
              <a:rPr lang="en-IN" i="1" dirty="0" smtClean="0"/>
              <a:t>M.tuberculosis </a:t>
            </a:r>
          </a:p>
          <a:p>
            <a:pPr>
              <a:buFontTx/>
              <a:buChar char="-"/>
            </a:pPr>
            <a:r>
              <a:rPr lang="en-IN" dirty="0" smtClean="0"/>
              <a:t>Drug susceptibility testing against first line anti-tubercular drugs</a:t>
            </a:r>
          </a:p>
          <a:p>
            <a:r>
              <a:rPr lang="en-IN" dirty="0" smtClean="0"/>
              <a:t></a:t>
            </a:r>
            <a:r>
              <a:rPr lang="en-IN" b="1" dirty="0" err="1" smtClean="0"/>
              <a:t>BacT</a:t>
            </a:r>
            <a:r>
              <a:rPr lang="en-IN" b="1" dirty="0" smtClean="0"/>
              <a:t>/ALERT: </a:t>
            </a:r>
          </a:p>
          <a:p>
            <a:pPr>
              <a:buNone/>
            </a:pPr>
            <a:r>
              <a:rPr lang="en-IN" dirty="0" smtClean="0"/>
              <a:t>- Colorimetric detection of pH change due to CO2 liberated by </a:t>
            </a:r>
            <a:r>
              <a:rPr lang="en-IN" i="1" dirty="0" smtClean="0"/>
              <a:t>M. tuberculosis.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Culture Identification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Growth subjected to acid fast stain. Further testing if found AFB positive</a:t>
            </a:r>
          </a:p>
          <a:p>
            <a:r>
              <a:rPr lang="en-IN" dirty="0" smtClean="0"/>
              <a:t></a:t>
            </a:r>
            <a:r>
              <a:rPr lang="en-IN" b="1" dirty="0" smtClean="0"/>
              <a:t>MPT 64 antigen </a:t>
            </a:r>
            <a:r>
              <a:rPr lang="en-IN" dirty="0" smtClean="0"/>
              <a:t>detection by rapid immunochromatographic test</a:t>
            </a:r>
          </a:p>
          <a:p>
            <a:r>
              <a:rPr lang="en-IN" b="1" dirty="0" smtClean="0"/>
              <a:t>Biochemical tests - </a:t>
            </a:r>
            <a:r>
              <a:rPr lang="en-IN" dirty="0" smtClean="0"/>
              <a:t>niacin test, nitrate reduction and </a:t>
            </a:r>
            <a:r>
              <a:rPr lang="en-IN" dirty="0" err="1" smtClean="0"/>
              <a:t>pyrazinamidase</a:t>
            </a:r>
            <a:r>
              <a:rPr lang="en-IN" dirty="0" smtClean="0"/>
              <a:t> test - almost obsolete now</a:t>
            </a:r>
          </a:p>
          <a:p>
            <a:r>
              <a:rPr lang="en-IN" dirty="0" smtClean="0"/>
              <a:t></a:t>
            </a:r>
            <a:r>
              <a:rPr lang="en-IN" b="1" dirty="0" smtClean="0"/>
              <a:t>Rabbit pathogenicity test - </a:t>
            </a:r>
            <a:r>
              <a:rPr lang="en-IN" dirty="0" smtClean="0"/>
              <a:t> </a:t>
            </a:r>
            <a:r>
              <a:rPr lang="en-IN" i="1" dirty="0" smtClean="0"/>
              <a:t>M. </a:t>
            </a:r>
            <a:r>
              <a:rPr lang="en-IN" i="1" dirty="0" err="1" smtClean="0"/>
              <a:t>bovis</a:t>
            </a:r>
            <a:r>
              <a:rPr lang="en-IN" i="1" dirty="0" smtClean="0"/>
              <a:t> </a:t>
            </a:r>
            <a:r>
              <a:rPr lang="en-IN" dirty="0" smtClean="0"/>
              <a:t>is pathogenic to rabbit, whereas </a:t>
            </a:r>
            <a:r>
              <a:rPr lang="en-IN" i="1" dirty="0" smtClean="0"/>
              <a:t>M. tuberculosis </a:t>
            </a:r>
            <a:r>
              <a:rPr lang="en-IN" dirty="0" smtClean="0"/>
              <a:t>is not pathogenic</a:t>
            </a:r>
            <a:r>
              <a:rPr lang="en-IN" i="1" dirty="0" smtClean="0"/>
              <a:t>. </a:t>
            </a:r>
            <a:r>
              <a:rPr lang="en-IN" dirty="0" smtClean="0"/>
              <a:t>Obsolete now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Serology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Serological methods (both antigen and antibody detection methods) are </a:t>
            </a:r>
            <a:r>
              <a:rPr lang="en-IN" b="1" dirty="0" smtClean="0"/>
              <a:t>NOT</a:t>
            </a:r>
            <a:r>
              <a:rPr lang="en-IN" dirty="0" smtClean="0"/>
              <a:t> recommended </a:t>
            </a:r>
          </a:p>
          <a:p>
            <a:pPr>
              <a:buFontTx/>
              <a:buChar char="-"/>
            </a:pPr>
            <a:r>
              <a:rPr lang="en-IN" dirty="0" smtClean="0"/>
              <a:t>Low sensitivity</a:t>
            </a:r>
          </a:p>
          <a:p>
            <a:pPr>
              <a:buFontTx/>
              <a:buChar char="-"/>
            </a:pPr>
            <a:r>
              <a:rPr lang="en-IN" dirty="0" smtClean="0"/>
              <a:t>Cross reactivity with other mycobacteria</a:t>
            </a:r>
          </a:p>
          <a:p>
            <a:pPr>
              <a:buFontTx/>
              <a:buChar char="-"/>
            </a:pPr>
            <a:r>
              <a:rPr lang="en-IN" dirty="0" smtClean="0"/>
              <a:t>Variable antibody response against different epitopes</a:t>
            </a:r>
          </a:p>
          <a:p>
            <a:r>
              <a:rPr lang="en-IN" b="1" dirty="0" smtClean="0"/>
              <a:t>WHO has banned the use of serological tests</a:t>
            </a:r>
            <a:endParaRPr lang="en-IN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Upcoming Methods for TB Diagnosis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b="1" dirty="0" err="1" smtClean="0"/>
              <a:t>TrueNat</a:t>
            </a:r>
            <a:r>
              <a:rPr lang="en-IN" b="1" dirty="0" smtClean="0"/>
              <a:t> (</a:t>
            </a:r>
            <a:r>
              <a:rPr lang="en-IN" b="1" dirty="0" err="1" smtClean="0"/>
              <a:t>Molbios</a:t>
            </a:r>
            <a:r>
              <a:rPr lang="en-IN" b="1" dirty="0" smtClean="0"/>
              <a:t>)  - </a:t>
            </a:r>
            <a:r>
              <a:rPr lang="en-IN" dirty="0" smtClean="0"/>
              <a:t>Chip Based Real Time PCR (</a:t>
            </a:r>
            <a:r>
              <a:rPr lang="en-IN" dirty="0" err="1" smtClean="0"/>
              <a:t>TrueNat</a:t>
            </a:r>
            <a:r>
              <a:rPr lang="en-IN" dirty="0" smtClean="0"/>
              <a:t>) </a:t>
            </a:r>
          </a:p>
          <a:p>
            <a:r>
              <a:rPr lang="en-IN" dirty="0" smtClean="0"/>
              <a:t>Automated battery operated device; can be used at primary health </a:t>
            </a:r>
            <a:r>
              <a:rPr lang="en-IN" dirty="0" err="1" smtClean="0"/>
              <a:t>center</a:t>
            </a:r>
            <a:r>
              <a:rPr lang="en-IN" dirty="0" smtClean="0"/>
              <a:t> level</a:t>
            </a:r>
          </a:p>
          <a:p>
            <a:r>
              <a:rPr lang="en-IN" dirty="0" smtClean="0"/>
              <a:t> </a:t>
            </a:r>
            <a:r>
              <a:rPr lang="en-IN" b="1" dirty="0" smtClean="0"/>
              <a:t>Unit 1 </a:t>
            </a:r>
            <a:r>
              <a:rPr lang="en-IN" dirty="0" smtClean="0"/>
              <a:t>(sample preparation device) </a:t>
            </a:r>
            <a:r>
              <a:rPr lang="en-IN" b="1" dirty="0" smtClean="0"/>
              <a:t> </a:t>
            </a:r>
            <a:r>
              <a:rPr lang="en-IN" dirty="0" smtClean="0"/>
              <a:t>- DNA extraction Then</a:t>
            </a:r>
          </a:p>
          <a:p>
            <a:r>
              <a:rPr lang="en-IN" b="1" dirty="0" smtClean="0"/>
              <a:t>Unit 2 </a:t>
            </a:r>
            <a:r>
              <a:rPr lang="en-IN" dirty="0" smtClean="0"/>
              <a:t>(analyzer) - extracted DNA is added to the chip (coated with the probes) and loaded for amplification</a:t>
            </a:r>
          </a:p>
          <a:p>
            <a:r>
              <a:rPr lang="en-IN" dirty="0" smtClean="0"/>
              <a:t></a:t>
            </a:r>
            <a:r>
              <a:rPr lang="en-IN" b="1" dirty="0" smtClean="0"/>
              <a:t>Disadvantages:  </a:t>
            </a:r>
            <a:r>
              <a:rPr lang="en-IN" dirty="0" smtClean="0"/>
              <a:t>very expensive, cannot further </a:t>
            </a:r>
            <a:r>
              <a:rPr lang="en-IN" dirty="0" err="1" smtClean="0"/>
              <a:t>speciate</a:t>
            </a:r>
            <a:r>
              <a:rPr lang="en-IN" dirty="0" smtClean="0"/>
              <a:t> MTB complex and tests one sample at a time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MYCOBACTERIUM TUBERCULOSIS COMPLEX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 smtClean="0"/>
              <a:t>Causes tuberculosis and includes:</a:t>
            </a:r>
            <a:endParaRPr lang="en-IN" dirty="0" smtClean="0"/>
          </a:p>
          <a:p>
            <a:pPr>
              <a:buFontTx/>
              <a:buChar char="-"/>
            </a:pPr>
            <a:r>
              <a:rPr lang="en-IN" i="1" dirty="0" smtClean="0"/>
              <a:t>M. tuberculosis (human tubercle bacillus) </a:t>
            </a:r>
          </a:p>
          <a:p>
            <a:pPr>
              <a:buFontTx/>
              <a:buChar char="-"/>
            </a:pPr>
            <a:r>
              <a:rPr lang="fr-FR" i="1" dirty="0" smtClean="0"/>
              <a:t>M. </a:t>
            </a:r>
            <a:r>
              <a:rPr lang="fr-FR" i="1" dirty="0" err="1" smtClean="0"/>
              <a:t>bovis</a:t>
            </a:r>
            <a:r>
              <a:rPr lang="fr-FR" i="1" dirty="0" smtClean="0"/>
              <a:t> (bovine </a:t>
            </a:r>
            <a:r>
              <a:rPr lang="fr-FR" i="1" dirty="0" err="1" smtClean="0"/>
              <a:t>tubercle</a:t>
            </a:r>
            <a:r>
              <a:rPr lang="fr-FR" i="1" dirty="0" smtClean="0"/>
              <a:t> </a:t>
            </a:r>
            <a:r>
              <a:rPr lang="fr-FR" i="1" dirty="0" err="1" smtClean="0"/>
              <a:t>bacillus</a:t>
            </a:r>
            <a:r>
              <a:rPr lang="fr-FR" i="1" dirty="0" smtClean="0"/>
              <a:t>)</a:t>
            </a:r>
          </a:p>
          <a:p>
            <a:pPr>
              <a:buFontTx/>
              <a:buChar char="-"/>
            </a:pPr>
            <a:r>
              <a:rPr lang="en-IN" i="1" dirty="0" smtClean="0"/>
              <a:t>M. </a:t>
            </a:r>
            <a:r>
              <a:rPr lang="en-IN" i="1" dirty="0" err="1" smtClean="0"/>
              <a:t>caprae</a:t>
            </a:r>
            <a:r>
              <a:rPr lang="en-IN" i="1" dirty="0" smtClean="0"/>
              <a:t> (closely related to M. </a:t>
            </a:r>
            <a:r>
              <a:rPr lang="en-IN" i="1" dirty="0" err="1" smtClean="0"/>
              <a:t>Bovis</a:t>
            </a:r>
            <a:r>
              <a:rPr lang="en-IN" i="1" dirty="0" smtClean="0"/>
              <a:t>)</a:t>
            </a:r>
          </a:p>
          <a:p>
            <a:pPr>
              <a:buFontTx/>
              <a:buChar char="-"/>
            </a:pPr>
            <a:r>
              <a:rPr lang="en-IN" i="1" dirty="0" smtClean="0"/>
              <a:t>M. </a:t>
            </a:r>
            <a:r>
              <a:rPr lang="en-IN" i="1" dirty="0" err="1" smtClean="0"/>
              <a:t>africanum</a:t>
            </a:r>
            <a:r>
              <a:rPr lang="en-IN" i="1" dirty="0" smtClean="0"/>
              <a:t> (isolated from a few West African cases)</a:t>
            </a:r>
          </a:p>
          <a:p>
            <a:pPr>
              <a:buFontTx/>
              <a:buChar char="-"/>
            </a:pPr>
            <a:r>
              <a:rPr lang="en-IN" i="1" dirty="0" smtClean="0"/>
              <a:t>M. </a:t>
            </a:r>
            <a:r>
              <a:rPr lang="en-IN" i="1" dirty="0" err="1" smtClean="0"/>
              <a:t>microti</a:t>
            </a:r>
            <a:r>
              <a:rPr lang="en-IN" i="1" dirty="0" smtClean="0"/>
              <a:t> (‘vole’ bacillus, rare and less virulent)</a:t>
            </a:r>
          </a:p>
          <a:p>
            <a:pPr>
              <a:buFontTx/>
              <a:buChar char="-"/>
            </a:pPr>
            <a:r>
              <a:rPr lang="en-IN" i="1" dirty="0" smtClean="0"/>
              <a:t>M. </a:t>
            </a:r>
            <a:r>
              <a:rPr lang="en-IN" i="1" dirty="0" err="1" smtClean="0"/>
              <a:t>pinnipedii</a:t>
            </a:r>
            <a:r>
              <a:rPr lang="en-IN" i="1" dirty="0" smtClean="0"/>
              <a:t> (infects seals in the Southern hemisphere </a:t>
            </a:r>
            <a:r>
              <a:rPr lang="en-IN" dirty="0" smtClean="0"/>
              <a:t>and recently isolated from humans) </a:t>
            </a:r>
          </a:p>
          <a:p>
            <a:pPr>
              <a:buFontTx/>
              <a:buChar char="-"/>
            </a:pPr>
            <a:r>
              <a:rPr lang="en-IN" i="1" dirty="0" smtClean="0"/>
              <a:t>M. </a:t>
            </a:r>
            <a:r>
              <a:rPr lang="en-IN" i="1" dirty="0" err="1" smtClean="0"/>
              <a:t>canetti</a:t>
            </a:r>
            <a:r>
              <a:rPr lang="en-IN" i="1" dirty="0" smtClean="0"/>
              <a:t> (a rare isolate from East African cases, that </a:t>
            </a:r>
            <a:r>
              <a:rPr lang="en-IN" dirty="0" smtClean="0"/>
              <a:t>produces unusual smooth colonies on solid media)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Other Methods for TB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IN" b="1" dirty="0" smtClean="0"/>
              <a:t>TB-LAMP (Loop-mediated isothermal amplification):</a:t>
            </a:r>
          </a:p>
          <a:p>
            <a:pPr>
              <a:buFontTx/>
              <a:buChar char="-"/>
            </a:pPr>
            <a:r>
              <a:rPr lang="en-IN" dirty="0" smtClean="0"/>
              <a:t>Alternative to smear microscopy for identification (WHO) </a:t>
            </a:r>
          </a:p>
          <a:p>
            <a:pPr>
              <a:buFontTx/>
              <a:buChar char="-"/>
            </a:pPr>
            <a:r>
              <a:rPr lang="en-IN" dirty="0" smtClean="0"/>
              <a:t>Does not detect drug resistance</a:t>
            </a:r>
          </a:p>
          <a:p>
            <a:r>
              <a:rPr lang="en-IN" dirty="0" smtClean="0"/>
              <a:t></a:t>
            </a:r>
            <a:r>
              <a:rPr lang="en-IN" b="1" dirty="0" smtClean="0"/>
              <a:t>Next generation </a:t>
            </a:r>
            <a:r>
              <a:rPr lang="en-IN" b="1" dirty="0" err="1" smtClean="0"/>
              <a:t>GeneXpert</a:t>
            </a:r>
            <a:r>
              <a:rPr lang="en-IN" b="1" dirty="0" smtClean="0"/>
              <a:t> (</a:t>
            </a:r>
            <a:r>
              <a:rPr lang="en-IN" b="1" dirty="0" err="1" smtClean="0"/>
              <a:t>Xpert</a:t>
            </a:r>
            <a:r>
              <a:rPr lang="en-IN" b="1" dirty="0" smtClean="0"/>
              <a:t> Ultra):</a:t>
            </a:r>
            <a:endParaRPr lang="en-IN" dirty="0" smtClean="0"/>
          </a:p>
          <a:p>
            <a:r>
              <a:rPr lang="en-IN" dirty="0" smtClean="0"/>
              <a:t></a:t>
            </a:r>
            <a:r>
              <a:rPr lang="en-IN" b="1" dirty="0" smtClean="0"/>
              <a:t>Ultra cartridge </a:t>
            </a:r>
            <a:r>
              <a:rPr lang="en-IN" dirty="0" smtClean="0"/>
              <a:t>with larger chamber for DNA amplification to accommodate </a:t>
            </a:r>
            <a:r>
              <a:rPr lang="en-IN" b="1" dirty="0" smtClean="0"/>
              <a:t>larger amount of sputum</a:t>
            </a:r>
          </a:p>
          <a:p>
            <a:r>
              <a:rPr lang="en-IN" dirty="0" smtClean="0"/>
              <a:t>Two additional molecular targets to detect TB</a:t>
            </a:r>
          </a:p>
          <a:p>
            <a:r>
              <a:rPr lang="en-IN" dirty="0" smtClean="0"/>
              <a:t>More sensitive and specific with </a:t>
            </a:r>
            <a:r>
              <a:rPr lang="en-IN" b="1" dirty="0" smtClean="0"/>
              <a:t>detection limit of 16 bacilli/</a:t>
            </a:r>
            <a:r>
              <a:rPr lang="en-IN" b="1" dirty="0" err="1" smtClean="0"/>
              <a:t>mL</a:t>
            </a:r>
            <a:r>
              <a:rPr lang="en-IN" dirty="0" smtClean="0"/>
              <a:t> compared to 131 bacilli/</a:t>
            </a:r>
            <a:r>
              <a:rPr lang="en-IN" dirty="0" err="1" smtClean="0"/>
              <a:t>mL</a:t>
            </a:r>
            <a:r>
              <a:rPr lang="en-IN" dirty="0" smtClean="0"/>
              <a:t> of first generation </a:t>
            </a:r>
            <a:r>
              <a:rPr lang="en-IN" dirty="0" err="1" smtClean="0"/>
              <a:t>GeneXpert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Other Methods for TB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b="1" dirty="0" smtClean="0"/>
              <a:t>Breath biomarkers </a:t>
            </a:r>
            <a:r>
              <a:rPr lang="en-IN" dirty="0" smtClean="0"/>
              <a:t>such as volatile organic compounds </a:t>
            </a:r>
          </a:p>
          <a:p>
            <a:r>
              <a:rPr lang="en-IN" b="1" dirty="0" smtClean="0"/>
              <a:t>LAM (lipoarabinomannan) antigen detection </a:t>
            </a:r>
            <a:r>
              <a:rPr lang="en-IN" dirty="0" smtClean="0"/>
              <a:t>- urine and sputum</a:t>
            </a:r>
          </a:p>
          <a:p>
            <a:r>
              <a:rPr lang="en-IN" dirty="0" smtClean="0"/>
              <a:t></a:t>
            </a:r>
            <a:r>
              <a:rPr lang="en-IN" b="1" dirty="0" err="1" smtClean="0"/>
              <a:t>InterGam</a:t>
            </a:r>
            <a:r>
              <a:rPr lang="en-IN" b="1" dirty="0" smtClean="0"/>
              <a:t> Rapid </a:t>
            </a:r>
            <a:r>
              <a:rPr lang="en-IN" b="1" dirty="0" err="1" smtClean="0"/>
              <a:t>Immuno</a:t>
            </a:r>
            <a:r>
              <a:rPr lang="en-IN" b="1" dirty="0" smtClean="0"/>
              <a:t> Suspension Assay </a:t>
            </a:r>
            <a:r>
              <a:rPr lang="en-IN" dirty="0" smtClean="0"/>
              <a:t>– IFN </a:t>
            </a:r>
            <a:r>
              <a:rPr lang="el-GR" dirty="0" smtClean="0"/>
              <a:t>γ</a:t>
            </a:r>
            <a:r>
              <a:rPr lang="en-IN" dirty="0" smtClean="0"/>
              <a:t> from extrapulmonary sites</a:t>
            </a:r>
          </a:p>
          <a:p>
            <a:r>
              <a:rPr lang="en-IN" dirty="0" smtClean="0"/>
              <a:t></a:t>
            </a:r>
            <a:r>
              <a:rPr lang="en-IN" b="1" dirty="0" smtClean="0"/>
              <a:t>Automated microscopy </a:t>
            </a:r>
            <a:r>
              <a:rPr lang="en-IN" dirty="0" smtClean="0"/>
              <a:t>and image detection</a:t>
            </a:r>
          </a:p>
          <a:p>
            <a:r>
              <a:rPr lang="en-IN" dirty="0" smtClean="0"/>
              <a:t></a:t>
            </a:r>
            <a:r>
              <a:rPr lang="en-IN" b="1" dirty="0" smtClean="0"/>
              <a:t>Non-commercial culture and drug-susceptibility testing 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Microscopic observation of drug susceptibility </a:t>
            </a:r>
          </a:p>
          <a:p>
            <a:pPr>
              <a:buFontTx/>
              <a:buChar char="-"/>
            </a:pPr>
            <a:r>
              <a:rPr lang="en-IN" dirty="0" smtClean="0"/>
              <a:t>Colorimetric redox indicator (CRI) methods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Diagnosis of Latent Tuberculosis –</a:t>
            </a:r>
            <a:br>
              <a:rPr lang="en-IN" b="1" dirty="0" smtClean="0"/>
            </a:br>
            <a:r>
              <a:rPr lang="en-IN" b="1" dirty="0" smtClean="0"/>
              <a:t>Tuberculin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By demonstration of type IV hypersensitivity reaction against the tubercle bacilli antigens</a:t>
            </a:r>
          </a:p>
          <a:p>
            <a:pPr>
              <a:buFontTx/>
              <a:buChar char="-"/>
            </a:pPr>
            <a:r>
              <a:rPr lang="en-IN" sz="2400" dirty="0" smtClean="0"/>
              <a:t>Discovered by Von </a:t>
            </a:r>
            <a:r>
              <a:rPr lang="en-IN" sz="2400" dirty="0" err="1" smtClean="0"/>
              <a:t>Pirquet</a:t>
            </a:r>
            <a:r>
              <a:rPr lang="en-IN" sz="2400" dirty="0" smtClean="0"/>
              <a:t> in 1907</a:t>
            </a:r>
          </a:p>
          <a:p>
            <a:pPr>
              <a:buFontTx/>
              <a:buChar char="-"/>
            </a:pPr>
            <a:r>
              <a:rPr lang="en-IN" sz="2400" b="1" dirty="0" smtClean="0"/>
              <a:t>Antigens used in tuberculin test:</a:t>
            </a:r>
          </a:p>
          <a:p>
            <a:r>
              <a:rPr lang="en-IN" sz="2400" dirty="0" smtClean="0"/>
              <a:t></a:t>
            </a:r>
            <a:r>
              <a:rPr lang="en-IN" sz="2400" b="1" dirty="0" smtClean="0"/>
              <a:t>OT (Old tuberculin antigen) </a:t>
            </a:r>
            <a:r>
              <a:rPr lang="en-IN" sz="2400" dirty="0" smtClean="0"/>
              <a:t>- Crude preparation, not used now</a:t>
            </a:r>
          </a:p>
          <a:p>
            <a:r>
              <a:rPr lang="en-IN" sz="2400" dirty="0" smtClean="0"/>
              <a:t></a:t>
            </a:r>
            <a:r>
              <a:rPr lang="en-IN" sz="2400" b="1" dirty="0" smtClean="0"/>
              <a:t>PPD (Purified protein derivative antigen) </a:t>
            </a:r>
            <a:r>
              <a:rPr lang="en-IN" sz="2400" dirty="0" smtClean="0"/>
              <a:t>- purified preparation of the active </a:t>
            </a:r>
            <a:r>
              <a:rPr lang="en-IN" sz="2400" dirty="0" err="1" smtClean="0"/>
              <a:t>tuberculoprotein</a:t>
            </a:r>
            <a:endParaRPr lang="en-IN" sz="2400" dirty="0" smtClean="0"/>
          </a:p>
          <a:p>
            <a:r>
              <a:rPr lang="en-IN" sz="2400" dirty="0" smtClean="0"/>
              <a:t>PPD-RT-23 with </a:t>
            </a:r>
            <a:r>
              <a:rPr lang="en-IN" sz="2400" dirty="0" err="1" smtClean="0"/>
              <a:t>Tween</a:t>
            </a:r>
            <a:r>
              <a:rPr lang="en-IN" sz="2400" dirty="0" smtClean="0"/>
              <a:t> 80 PPD – Recommended by WHO</a:t>
            </a:r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Tuberculin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600" b="1" dirty="0" smtClean="0"/>
              <a:t>Dosage:  One TU </a:t>
            </a:r>
            <a:r>
              <a:rPr lang="en-IN" sz="2600" dirty="0" smtClean="0"/>
              <a:t>is equal to 0.01 </a:t>
            </a:r>
            <a:r>
              <a:rPr lang="en-IN" sz="2600" dirty="0" err="1" smtClean="0"/>
              <a:t>mL</a:t>
            </a:r>
            <a:r>
              <a:rPr lang="en-IN" sz="2600" dirty="0" smtClean="0"/>
              <a:t> of OT or 0.00002 mg of PPD</a:t>
            </a:r>
          </a:p>
          <a:p>
            <a:r>
              <a:rPr lang="en-IN" sz="2600" dirty="0" smtClean="0"/>
              <a:t></a:t>
            </a:r>
            <a:r>
              <a:rPr lang="en-IN" sz="2600" b="1" dirty="0" smtClean="0"/>
              <a:t>Procedure:</a:t>
            </a:r>
          </a:p>
          <a:p>
            <a:pPr>
              <a:buFontTx/>
              <a:buChar char="-"/>
            </a:pPr>
            <a:r>
              <a:rPr lang="en-IN" sz="2600" dirty="0" err="1" smtClean="0"/>
              <a:t>Mantoux</a:t>
            </a:r>
            <a:r>
              <a:rPr lang="en-IN" sz="2600" dirty="0" smtClean="0"/>
              <a:t> test: Injected intradermally into flexor surface of forearm</a:t>
            </a:r>
          </a:p>
          <a:p>
            <a:pPr>
              <a:buFontTx/>
              <a:buChar char="-"/>
            </a:pPr>
            <a:r>
              <a:rPr lang="en-IN" sz="2600" dirty="0" err="1" smtClean="0"/>
              <a:t>Heaf</a:t>
            </a:r>
            <a:r>
              <a:rPr lang="en-IN" sz="2600" dirty="0" smtClean="0"/>
              <a:t> and Tine multiple puncture tests - not in 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Tuberculin Test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400" b="1" dirty="0" smtClean="0"/>
              <a:t>Reading: </a:t>
            </a:r>
            <a:r>
              <a:rPr lang="en-IN" sz="2400" dirty="0" smtClean="0"/>
              <a:t>after 48–72 hours. width of the induration </a:t>
            </a:r>
          </a:p>
          <a:p>
            <a:pPr>
              <a:buNone/>
            </a:pPr>
            <a:r>
              <a:rPr lang="en-IN" sz="2400" dirty="0" smtClean="0"/>
              <a:t>≥10 mm: Positive (tuberculin reactors)</a:t>
            </a:r>
          </a:p>
          <a:p>
            <a:pPr>
              <a:buNone/>
            </a:pPr>
            <a:r>
              <a:rPr lang="en-IN" sz="2400" dirty="0" smtClean="0"/>
              <a:t>6–9 mm: Equivocal/doubtful reaction</a:t>
            </a:r>
          </a:p>
          <a:p>
            <a:pPr>
              <a:buNone/>
            </a:pPr>
            <a:r>
              <a:rPr lang="en-IN" sz="2400" dirty="0" smtClean="0"/>
              <a:t>&lt;5 mm: Negative reaction.</a:t>
            </a:r>
          </a:p>
          <a:p>
            <a:r>
              <a:rPr lang="en-IN" sz="2400" dirty="0" smtClean="0"/>
              <a:t></a:t>
            </a:r>
            <a:r>
              <a:rPr lang="en-IN" sz="2400" b="1" dirty="0" smtClean="0"/>
              <a:t>Interpretation of result:</a:t>
            </a:r>
          </a:p>
          <a:p>
            <a:pPr>
              <a:buNone/>
            </a:pPr>
            <a:r>
              <a:rPr lang="en-IN" sz="2400" dirty="0" smtClean="0"/>
              <a:t>- </a:t>
            </a:r>
            <a:r>
              <a:rPr lang="en-IN" sz="2400" b="1" dirty="0" smtClean="0"/>
              <a:t>Adults</a:t>
            </a:r>
            <a:r>
              <a:rPr lang="en-IN" sz="2400" dirty="0" smtClean="0"/>
              <a:t>: Positive only indicates present or past exposure with tubercle bacilli . only used as an </a:t>
            </a:r>
            <a:r>
              <a:rPr lang="en-IN" sz="2400" dirty="0" err="1" smtClean="0"/>
              <a:t>epidemiologicalmarker</a:t>
            </a:r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- </a:t>
            </a:r>
            <a:r>
              <a:rPr lang="en-IN" sz="2400" b="1" dirty="0" smtClean="0"/>
              <a:t>Children</a:t>
            </a:r>
            <a:r>
              <a:rPr lang="en-IN" sz="2400" dirty="0" smtClean="0"/>
              <a:t>: positive test indicates active infection and used as </a:t>
            </a:r>
            <a:r>
              <a:rPr lang="en-IN" sz="2400" b="1" dirty="0" smtClean="0"/>
              <a:t>diagnostic marker</a:t>
            </a:r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Tuberculin Test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False-positive:</a:t>
            </a:r>
          </a:p>
          <a:p>
            <a:pPr>
              <a:buFontTx/>
              <a:buChar char="-"/>
            </a:pPr>
            <a:r>
              <a:rPr lang="en-IN" dirty="0" smtClean="0"/>
              <a:t>BCG vaccination (after 8–14 weeks) </a:t>
            </a:r>
          </a:p>
          <a:p>
            <a:pPr>
              <a:buFontTx/>
              <a:buChar char="-"/>
            </a:pPr>
            <a:r>
              <a:rPr lang="en-IN" dirty="0" err="1" smtClean="0"/>
              <a:t>Nontuberculous</a:t>
            </a:r>
            <a:r>
              <a:rPr lang="en-IN" dirty="0" smtClean="0"/>
              <a:t> mycobacteria infection.</a:t>
            </a:r>
          </a:p>
          <a:p>
            <a:r>
              <a:rPr lang="en-IN" dirty="0" smtClean="0"/>
              <a:t></a:t>
            </a:r>
            <a:r>
              <a:rPr lang="en-IN" b="1" dirty="0" smtClean="0"/>
              <a:t>False-negative:</a:t>
            </a:r>
          </a:p>
          <a:p>
            <a:pPr>
              <a:buNone/>
            </a:pPr>
            <a:r>
              <a:rPr lang="en-IN" dirty="0" smtClean="0"/>
              <a:t>- Early or advanced TB, miliary TB, decreased immunity (HIV-infected people)</a:t>
            </a:r>
          </a:p>
          <a:p>
            <a:r>
              <a:rPr lang="en-IN" dirty="0" smtClean="0"/>
              <a:t></a:t>
            </a:r>
            <a:r>
              <a:rPr lang="en-IN" b="1" dirty="0" smtClean="0"/>
              <a:t>Two-step testing: In adults, </a:t>
            </a:r>
            <a:r>
              <a:rPr lang="en-IN" dirty="0" smtClean="0"/>
              <a:t>repeat test 1–2 weeks after the first test - booster effect </a:t>
            </a:r>
            <a:r>
              <a:rPr lang="en-IN" dirty="0" smtClean="0">
                <a:sym typeface="Wingdings" pitchFamily="2" charset="2"/>
              </a:rPr>
              <a:t></a:t>
            </a:r>
            <a:r>
              <a:rPr lang="en-IN" dirty="0" smtClean="0"/>
              <a:t> strong positive reaction (&gt;20 mm)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Diagnosis of Latent Tuberculosis – IGRA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smtClean="0"/>
              <a:t>Interferon Gamma Release Assay (IGRA)</a:t>
            </a:r>
          </a:p>
          <a:p>
            <a:pPr>
              <a:buNone/>
            </a:pPr>
            <a:r>
              <a:rPr lang="en-IN" dirty="0" smtClean="0"/>
              <a:t>- Highly specific </a:t>
            </a:r>
            <a:r>
              <a:rPr lang="en-IN" i="1" dirty="0" smtClean="0"/>
              <a:t>M. tuberculosis </a:t>
            </a:r>
            <a:r>
              <a:rPr lang="en-IN" dirty="0" smtClean="0"/>
              <a:t>antigens - CFP10 &amp; ESAT6</a:t>
            </a:r>
          </a:p>
          <a:p>
            <a:r>
              <a:rPr lang="en-IN" dirty="0" smtClean="0"/>
              <a:t></a:t>
            </a:r>
            <a:r>
              <a:rPr lang="en-IN" b="1" dirty="0" smtClean="0"/>
              <a:t>Procedure: </a:t>
            </a:r>
            <a:r>
              <a:rPr lang="en-IN" dirty="0" smtClean="0"/>
              <a:t>an in vitro test</a:t>
            </a:r>
          </a:p>
          <a:p>
            <a:pPr>
              <a:buFontTx/>
              <a:buChar char="-"/>
            </a:pPr>
            <a:r>
              <a:rPr lang="en-IN" dirty="0" smtClean="0"/>
              <a:t>Patient’s Sensitized T lymphocytes exposed to ESAT-6/CFP-10 antigens </a:t>
            </a:r>
            <a:r>
              <a:rPr lang="en-IN" dirty="0" smtClean="0">
                <a:sym typeface="Wingdings" pitchFamily="2" charset="2"/>
              </a:rPr>
              <a:t> </a:t>
            </a:r>
            <a:r>
              <a:rPr lang="en-IN" dirty="0" smtClean="0"/>
              <a:t>release of high level of </a:t>
            </a:r>
            <a:r>
              <a:rPr lang="en-IN" dirty="0" err="1" smtClean="0"/>
              <a:t>IFNγ</a:t>
            </a:r>
            <a:r>
              <a:rPr lang="en-IN" dirty="0" smtClean="0"/>
              <a:t> from the T lymphocytes</a:t>
            </a:r>
          </a:p>
          <a:p>
            <a:pPr>
              <a:buFontTx/>
              <a:buChar char="-"/>
            </a:pPr>
            <a:r>
              <a:rPr lang="en-IN" dirty="0" err="1" smtClean="0"/>
              <a:t>QuantiFERON</a:t>
            </a:r>
            <a:r>
              <a:rPr lang="en-IN" dirty="0" smtClean="0"/>
              <a:t>-TB Gold assay – commercially available ELISA format</a:t>
            </a:r>
          </a:p>
          <a:p>
            <a:r>
              <a:rPr lang="en-IN" dirty="0" smtClean="0"/>
              <a:t></a:t>
            </a:r>
            <a:r>
              <a:rPr lang="en-IN" b="1" dirty="0" smtClean="0"/>
              <a:t>Advantage: </a:t>
            </a:r>
            <a:r>
              <a:rPr lang="en-IN" dirty="0" smtClean="0"/>
              <a:t>highly specific; no false positive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000" b="1" dirty="0" smtClean="0"/>
              <a:t>Extensively Drug-resistant Tuberculosis (XDR-TB)</a:t>
            </a:r>
            <a:endParaRPr lang="en-IN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 </a:t>
            </a:r>
            <a:r>
              <a:rPr lang="en-IN" b="1" dirty="0" smtClean="0"/>
              <a:t>Definition: </a:t>
            </a:r>
            <a:r>
              <a:rPr lang="en-IN" dirty="0" smtClean="0"/>
              <a:t>MDR-TB cases also resistant to:</a:t>
            </a:r>
          </a:p>
          <a:p>
            <a:pPr>
              <a:buFontTx/>
              <a:buChar char="-"/>
            </a:pPr>
            <a:r>
              <a:rPr lang="en-IN" dirty="0" smtClean="0"/>
              <a:t>Fluoroquinolones (</a:t>
            </a:r>
            <a:r>
              <a:rPr lang="en-IN" dirty="0" err="1" smtClean="0"/>
              <a:t>ofloxacin</a:t>
            </a:r>
            <a:r>
              <a:rPr lang="en-IN" dirty="0" smtClean="0"/>
              <a:t>/levofloxacin) and</a:t>
            </a:r>
          </a:p>
          <a:p>
            <a:pPr>
              <a:buFontTx/>
              <a:buChar char="-"/>
            </a:pPr>
            <a:r>
              <a:rPr lang="en-IN" dirty="0" smtClean="0"/>
              <a:t>At least one injectable aminoglycosides (</a:t>
            </a:r>
            <a:r>
              <a:rPr lang="en-IN" dirty="0" err="1" smtClean="0"/>
              <a:t>kanamycin</a:t>
            </a:r>
            <a:r>
              <a:rPr lang="en-IN" dirty="0" smtClean="0"/>
              <a:t>, amikacin or </a:t>
            </a:r>
            <a:r>
              <a:rPr lang="en-IN" dirty="0" err="1" smtClean="0"/>
              <a:t>capreomycin</a:t>
            </a:r>
            <a:r>
              <a:rPr lang="en-IN" dirty="0" smtClean="0"/>
              <a:t>).</a:t>
            </a:r>
          </a:p>
          <a:p>
            <a:r>
              <a:rPr lang="en-IN" dirty="0" smtClean="0"/>
              <a:t> </a:t>
            </a:r>
            <a:r>
              <a:rPr lang="en-IN" b="1" dirty="0" smtClean="0"/>
              <a:t>Epidemiology: 6.2% of MD -TB cases are </a:t>
            </a:r>
            <a:r>
              <a:rPr lang="en-IN" dirty="0" smtClean="0"/>
              <a:t>XDR</a:t>
            </a:r>
          </a:p>
          <a:p>
            <a:pPr>
              <a:buFontTx/>
              <a:buChar char="-"/>
            </a:pPr>
            <a:r>
              <a:rPr lang="en-IN" dirty="0" smtClean="0"/>
              <a:t>India - exact incidence unknown</a:t>
            </a:r>
          </a:p>
          <a:p>
            <a:pPr>
              <a:buFontTx/>
              <a:buChar char="-"/>
            </a:pPr>
            <a:r>
              <a:rPr lang="en-IN" dirty="0" smtClean="0"/>
              <a:t>MDR-TB treatment failure cases (2–6%) may be presumed to be XD -TB cases</a:t>
            </a:r>
          </a:p>
          <a:p>
            <a:r>
              <a:rPr lang="en-IN" dirty="0" smtClean="0"/>
              <a:t> </a:t>
            </a:r>
            <a:r>
              <a:rPr lang="en-IN" b="1" dirty="0" smtClean="0"/>
              <a:t>Treatment of XD </a:t>
            </a:r>
            <a:r>
              <a:rPr lang="en-IN" dirty="0" smtClean="0"/>
              <a:t>-TB is extremely difficult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Prophylaxis Against Tuberculosis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i="1" dirty="0" smtClean="0"/>
              <a:t>Bacillus </a:t>
            </a:r>
            <a:r>
              <a:rPr lang="en-IN" i="1" dirty="0" err="1" smtClean="0"/>
              <a:t>Calmette</a:t>
            </a:r>
            <a:r>
              <a:rPr lang="en-IN" i="1" dirty="0" smtClean="0"/>
              <a:t> Guerin Vaccine (BCG)</a:t>
            </a:r>
          </a:p>
          <a:p>
            <a:pPr>
              <a:buFontTx/>
              <a:buChar char="-"/>
            </a:pPr>
            <a:r>
              <a:rPr lang="en-IN" b="1" dirty="0" smtClean="0"/>
              <a:t>BCG strain: Live-attenuated </a:t>
            </a:r>
            <a:r>
              <a:rPr lang="en-IN" b="1" i="1" dirty="0" smtClean="0"/>
              <a:t>M. </a:t>
            </a:r>
            <a:r>
              <a:rPr lang="en-IN" b="1" i="1" dirty="0" err="1" smtClean="0"/>
              <a:t>Bovis</a:t>
            </a:r>
            <a:r>
              <a:rPr lang="en-IN" b="1" i="1" dirty="0" smtClean="0"/>
              <a:t> - Danish 1331 strain</a:t>
            </a:r>
          </a:p>
          <a:p>
            <a:r>
              <a:rPr lang="en-IN" dirty="0" smtClean="0"/>
              <a:t>Lyophilized form </a:t>
            </a:r>
            <a:r>
              <a:rPr lang="en-IN" dirty="0" err="1" smtClean="0"/>
              <a:t>form</a:t>
            </a:r>
            <a:r>
              <a:rPr lang="en-IN" dirty="0" smtClean="0"/>
              <a:t> – preferred as it is more stable</a:t>
            </a:r>
          </a:p>
          <a:p>
            <a:r>
              <a:rPr lang="en-IN" b="1" dirty="0" smtClean="0"/>
              <a:t>Administration of BCG</a:t>
            </a:r>
          </a:p>
          <a:p>
            <a:pPr>
              <a:buFontTx/>
              <a:buChar char="-"/>
            </a:pPr>
            <a:r>
              <a:rPr lang="en-IN" dirty="0" smtClean="0"/>
              <a:t>Dose and strength: 0.1 </a:t>
            </a:r>
            <a:r>
              <a:rPr lang="en-IN" dirty="0" err="1" smtClean="0"/>
              <a:t>mL</a:t>
            </a:r>
            <a:r>
              <a:rPr lang="en-IN" dirty="0" smtClean="0"/>
              <a:t> containing 0.1 mg TU</a:t>
            </a:r>
          </a:p>
          <a:p>
            <a:pPr>
              <a:buFontTx/>
              <a:buChar char="-"/>
            </a:pPr>
            <a:r>
              <a:rPr lang="en-IN" dirty="0" smtClean="0"/>
              <a:t>Site: above the insertion of left deltoid</a:t>
            </a:r>
          </a:p>
          <a:p>
            <a:pPr>
              <a:buFontTx/>
              <a:buChar char="-"/>
            </a:pPr>
            <a:r>
              <a:rPr lang="en-IN" dirty="0" smtClean="0"/>
              <a:t>Route: intradermal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BCG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 smtClean="0"/>
              <a:t>Protection</a:t>
            </a:r>
          </a:p>
          <a:p>
            <a:pPr>
              <a:buFontTx/>
              <a:buChar char="-"/>
            </a:pPr>
            <a:r>
              <a:rPr lang="en-IN" dirty="0" smtClean="0"/>
              <a:t>Efficacy: variable efficacy of 0–80%</a:t>
            </a:r>
          </a:p>
          <a:p>
            <a:pPr>
              <a:buFontTx/>
              <a:buChar char="-"/>
            </a:pPr>
            <a:r>
              <a:rPr lang="en-IN" dirty="0" smtClean="0"/>
              <a:t>Duration of immunity - 15–20 years</a:t>
            </a:r>
          </a:p>
          <a:p>
            <a:r>
              <a:rPr lang="en-IN" dirty="0" smtClean="0"/>
              <a:t>Definite protection to infants and young children against tuberculous meningitis and disseminated tuberculosis</a:t>
            </a:r>
          </a:p>
          <a:p>
            <a:r>
              <a:rPr lang="en-IN" b="1" dirty="0" smtClean="0"/>
              <a:t>Complications following BCG</a:t>
            </a:r>
          </a:p>
          <a:p>
            <a:pPr>
              <a:buFontTx/>
              <a:buChar char="-"/>
            </a:pPr>
            <a:r>
              <a:rPr lang="en-IN" dirty="0" smtClean="0"/>
              <a:t>Most common – ulceration, regional lymphadenitis</a:t>
            </a:r>
          </a:p>
          <a:p>
            <a:pPr>
              <a:buFontTx/>
              <a:buChar char="-"/>
            </a:pPr>
            <a:r>
              <a:rPr lang="en-IN" dirty="0" smtClean="0"/>
              <a:t>Rare - </a:t>
            </a:r>
            <a:r>
              <a:rPr lang="en-IN" dirty="0" err="1" smtClean="0"/>
              <a:t>keloid</a:t>
            </a:r>
            <a:r>
              <a:rPr lang="en-IN" dirty="0" smtClean="0"/>
              <a:t> or lupus lesion, osteomyelitis non-fatal meningitis, progressive tuberculosis and "</a:t>
            </a:r>
            <a:r>
              <a:rPr lang="en-IN" dirty="0" err="1" smtClean="0"/>
              <a:t>BCGitis</a:t>
            </a:r>
            <a:r>
              <a:rPr lang="en-IN" dirty="0" smtClean="0"/>
              <a:t>”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Antigenic Structure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Cell wall (insoluble) antigens</a:t>
            </a:r>
            <a:endParaRPr lang="en-IN" dirty="0" smtClean="0"/>
          </a:p>
          <a:p>
            <a:pPr>
              <a:buFontTx/>
              <a:buChar char="-"/>
            </a:pPr>
            <a:r>
              <a:rPr lang="en-IN" dirty="0" smtClean="0"/>
              <a:t>Peptidoglycan layer – maintains shape &amp; rigidity</a:t>
            </a:r>
          </a:p>
          <a:p>
            <a:pPr>
              <a:buFontTx/>
              <a:buChar char="-"/>
            </a:pPr>
            <a:r>
              <a:rPr lang="en-IN" dirty="0" err="1" smtClean="0"/>
              <a:t>Arabinogalactan</a:t>
            </a:r>
            <a:r>
              <a:rPr lang="en-IN" dirty="0" smtClean="0"/>
              <a:t> layer -  survival of M.tuberculosis within macrophages</a:t>
            </a:r>
          </a:p>
          <a:p>
            <a:pPr>
              <a:buFontTx/>
              <a:buChar char="-"/>
            </a:pPr>
            <a:r>
              <a:rPr lang="en-IN" dirty="0" smtClean="0"/>
              <a:t>Mycolic acid layer - principal constituent, confers very low permeability, </a:t>
            </a:r>
            <a:r>
              <a:rPr lang="en-IN" b="1" dirty="0" smtClean="0"/>
              <a:t>acid fastness and </a:t>
            </a:r>
            <a:r>
              <a:rPr lang="en-IN" dirty="0" smtClean="0"/>
              <a:t>reduces the entry of most antibiotics</a:t>
            </a:r>
          </a:p>
          <a:p>
            <a:pPr>
              <a:buFontTx/>
              <a:buChar char="-"/>
            </a:pPr>
            <a:r>
              <a:rPr lang="en-IN" dirty="0" smtClean="0"/>
              <a:t>Outermost layer - lipids, </a:t>
            </a:r>
            <a:r>
              <a:rPr lang="en-IN" dirty="0" err="1" smtClean="0"/>
              <a:t>glycolipids</a:t>
            </a:r>
            <a:r>
              <a:rPr lang="en-IN" dirty="0" smtClean="0"/>
              <a:t> &amp; </a:t>
            </a:r>
            <a:r>
              <a:rPr lang="en-IN" dirty="0" err="1" smtClean="0"/>
              <a:t>mycosides</a:t>
            </a:r>
            <a:endParaRPr lang="en-I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BCG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600" b="1" dirty="0" smtClean="0"/>
              <a:t>Contraindications to BCG include:</a:t>
            </a:r>
          </a:p>
          <a:p>
            <a:pPr>
              <a:buNone/>
            </a:pPr>
            <a:r>
              <a:rPr lang="en-IN" sz="2600" dirty="0" smtClean="0"/>
              <a:t>- HIV-positive child, Child borne to AFB positive mother</a:t>
            </a:r>
          </a:p>
          <a:p>
            <a:pPr>
              <a:buNone/>
            </a:pPr>
            <a:r>
              <a:rPr lang="en-IN" sz="2600" dirty="0" smtClean="0"/>
              <a:t>- Child with low immunity</a:t>
            </a:r>
          </a:p>
          <a:p>
            <a:pPr>
              <a:buNone/>
            </a:pPr>
            <a:r>
              <a:rPr lang="en-IN" sz="2600" dirty="0" smtClean="0"/>
              <a:t>- Generalized eczema, Pregnancy</a:t>
            </a:r>
          </a:p>
          <a:p>
            <a:r>
              <a:rPr lang="en-IN" sz="2600" b="1" dirty="0" smtClean="0"/>
              <a:t>Other uses of BCG are:</a:t>
            </a:r>
          </a:p>
          <a:p>
            <a:pPr>
              <a:buNone/>
            </a:pPr>
            <a:r>
              <a:rPr lang="en-IN" sz="2600" dirty="0" smtClean="0"/>
              <a:t>- Induces non-specific stimulation of the immune system- leprosy and </a:t>
            </a:r>
            <a:r>
              <a:rPr lang="en-IN" sz="2600" dirty="0" err="1" smtClean="0"/>
              <a:t>leukemia</a:t>
            </a:r>
            <a:endParaRPr lang="en-IN" sz="2600" dirty="0" smtClean="0"/>
          </a:p>
          <a:p>
            <a:pPr>
              <a:buNone/>
            </a:pPr>
            <a:r>
              <a:rPr lang="en-IN" sz="2600" dirty="0" smtClean="0"/>
              <a:t>- Adjunctive therapy in malignancies -  bladder carcinoma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Chemoprophylaxis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b="1" dirty="0" smtClean="0"/>
              <a:t>Shortcomings of Chemoprophylaxis</a:t>
            </a:r>
          </a:p>
          <a:p>
            <a:pPr>
              <a:buFontTx/>
              <a:buChar char="-"/>
            </a:pPr>
            <a:r>
              <a:rPr lang="en-IN" dirty="0" smtClean="0"/>
              <a:t>Expensive &amp; side effects of the drugs</a:t>
            </a:r>
          </a:p>
          <a:p>
            <a:pPr>
              <a:buFontTx/>
              <a:buChar char="-"/>
            </a:pPr>
            <a:r>
              <a:rPr lang="en-IN" dirty="0" smtClean="0"/>
              <a:t>Risk of developing tuberculosis is minimal in tuberculin reactors</a:t>
            </a:r>
          </a:p>
          <a:p>
            <a:r>
              <a:rPr lang="en-IN" b="1" dirty="0" smtClean="0"/>
              <a:t>INH prophylaxis restricted to </a:t>
            </a:r>
          </a:p>
          <a:p>
            <a:pPr>
              <a:buFontTx/>
              <a:buChar char="-"/>
            </a:pPr>
            <a:r>
              <a:rPr lang="en-IN" dirty="0" smtClean="0"/>
              <a:t>Adults with HIV who are unlikely to have active TB</a:t>
            </a:r>
          </a:p>
          <a:p>
            <a:pPr>
              <a:buFontTx/>
              <a:buChar char="-"/>
            </a:pPr>
            <a:r>
              <a:rPr lang="en-IN" dirty="0" smtClean="0"/>
              <a:t>Children with HIV who have no TB symptoms and who are unlikely to have active TB</a:t>
            </a:r>
          </a:p>
          <a:p>
            <a:pPr>
              <a:buFontTx/>
              <a:buChar char="-"/>
            </a:pPr>
            <a:r>
              <a:rPr lang="en-IN" dirty="0" smtClean="0"/>
              <a:t>All children with HIV who have successfully completed treatment for TB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281175"/>
            <a:ext cx="5791200" cy="1028700"/>
          </a:xfrm>
        </p:spPr>
        <p:txBody>
          <a:bodyPr/>
          <a:lstStyle/>
          <a:p>
            <a:r>
              <a:rPr lang="en-US" dirty="0" err="1" smtClean="0"/>
              <a:t>refrences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90" y="433880"/>
            <a:ext cx="7620000" cy="328017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328551"/>
              </p:ext>
            </p:extLst>
          </p:nvPr>
        </p:nvGraphicFramePr>
        <p:xfrm>
          <a:off x="1823310" y="433880"/>
          <a:ext cx="4570412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resentation" r:id="rId4" imgW="4570603" imgH="3427427" progId="PowerPoint.Show.12">
                  <p:embed/>
                </p:oleObj>
              </mc:Choice>
              <mc:Fallback>
                <p:oleObj name="Presentation" r:id="rId4" imgW="4570603" imgH="342742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3310" y="433880"/>
                        <a:ext cx="4570412" cy="342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82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Antigenic Structure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IN" dirty="0" smtClean="0"/>
              <a:t>Proteins (e.g. porins, transport proteins) - found throughout  various layers</a:t>
            </a:r>
          </a:p>
          <a:p>
            <a:pPr>
              <a:buFontTx/>
              <a:buChar char="-"/>
            </a:pPr>
            <a:r>
              <a:rPr lang="en-IN" dirty="0" smtClean="0"/>
              <a:t>Plasma membrane - helps in attachment to host cell and is also a target antigen used for diagnosis</a:t>
            </a:r>
          </a:p>
          <a:p>
            <a:r>
              <a:rPr lang="en-IN" b="1" dirty="0" smtClean="0"/>
              <a:t>Cytoplasmic (soluble) antigens: These include antigen </a:t>
            </a:r>
            <a:r>
              <a:rPr lang="en-IN" dirty="0" smtClean="0"/>
              <a:t>5, antigen 6, antigen 60</a:t>
            </a:r>
          </a:p>
          <a:p>
            <a:pPr>
              <a:buNone/>
            </a:pPr>
            <a:r>
              <a:rPr lang="en-IN" dirty="0" smtClean="0"/>
              <a:t>- Used in </a:t>
            </a:r>
            <a:r>
              <a:rPr lang="en-IN" dirty="0" err="1" smtClean="0"/>
              <a:t>serodiagnosis</a:t>
            </a:r>
            <a:r>
              <a:rPr lang="en-IN" dirty="0" smtClean="0"/>
              <a:t> of tuberculosis.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 smtClean="0"/>
              <a:t>Source of Infection</a:t>
            </a:r>
          </a:p>
          <a:p>
            <a:pPr>
              <a:buFontTx/>
              <a:buChar char="-"/>
            </a:pPr>
            <a:r>
              <a:rPr lang="en-IN" dirty="0" smtClean="0"/>
              <a:t>Human cases of pulmonary tuberculosis</a:t>
            </a:r>
          </a:p>
          <a:p>
            <a:pPr>
              <a:buFontTx/>
              <a:buChar char="-"/>
            </a:pPr>
            <a:r>
              <a:rPr lang="en-IN" dirty="0" smtClean="0"/>
              <a:t>Bovine source (unpasteurized infected milk)</a:t>
            </a:r>
          </a:p>
          <a:p>
            <a:r>
              <a:rPr lang="en-IN" b="1" dirty="0" smtClean="0"/>
              <a:t>Mode of Transmission</a:t>
            </a:r>
          </a:p>
          <a:p>
            <a:r>
              <a:rPr lang="en-IN" b="1" dirty="0" smtClean="0"/>
              <a:t>Inhalational mode: </a:t>
            </a:r>
            <a:r>
              <a:rPr lang="en-IN" dirty="0" smtClean="0"/>
              <a:t>Droplet nuclei, generated while coughing, sneezing, or speaking  </a:t>
            </a:r>
          </a:p>
          <a:p>
            <a:pPr>
              <a:buNone/>
            </a:pPr>
            <a:r>
              <a:rPr lang="en-IN" dirty="0" smtClean="0"/>
              <a:t>- Tiny dry droplets (&lt;5–10 </a:t>
            </a:r>
            <a:r>
              <a:rPr lang="en-IN" dirty="0" err="1" smtClean="0"/>
              <a:t>μm</a:t>
            </a:r>
            <a:r>
              <a:rPr lang="en-IN" dirty="0" smtClean="0"/>
              <a:t> size) remain suspended for several hours &amp; are easily inhaled</a:t>
            </a:r>
          </a:p>
          <a:p>
            <a:r>
              <a:rPr lang="en-IN" b="1" dirty="0" smtClean="0"/>
              <a:t>Other modes – Inoculation &amp; Ingestion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Risk Factors favouring transmission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6"/>
            <a:ext cx="8398774" cy="3512209"/>
          </a:xfrm>
        </p:spPr>
        <p:txBody>
          <a:bodyPr>
            <a:noAutofit/>
          </a:bodyPr>
          <a:lstStyle/>
          <a:p>
            <a:r>
              <a:rPr lang="en-IN" sz="2400" dirty="0" smtClean="0"/>
              <a:t>Sputum positive patients with </a:t>
            </a:r>
            <a:r>
              <a:rPr lang="en-IN" sz="2400" b="1" dirty="0" smtClean="0"/>
              <a:t>Bacillary load at least 10,000 bacilli/</a:t>
            </a:r>
            <a:r>
              <a:rPr lang="en-IN" sz="2400" b="1" dirty="0" err="1" smtClean="0"/>
              <a:t>mL</a:t>
            </a:r>
            <a:endParaRPr lang="en-IN" sz="2400" dirty="0" smtClean="0"/>
          </a:p>
          <a:p>
            <a:r>
              <a:rPr lang="en-IN" sz="2400" dirty="0" smtClean="0"/>
              <a:t>C</a:t>
            </a:r>
            <a:r>
              <a:rPr lang="en-IN" sz="2400" b="1" dirty="0" smtClean="0"/>
              <a:t>avitary lesions </a:t>
            </a:r>
            <a:r>
              <a:rPr lang="en-IN" sz="2400" dirty="0" smtClean="0"/>
              <a:t>in lung - more bacillary load</a:t>
            </a:r>
          </a:p>
          <a:p>
            <a:r>
              <a:rPr lang="en-IN" sz="2400" dirty="0" smtClean="0"/>
              <a:t></a:t>
            </a:r>
            <a:r>
              <a:rPr lang="en-IN" sz="2400" b="1" dirty="0" smtClean="0"/>
              <a:t>Overcrowding</a:t>
            </a:r>
            <a:r>
              <a:rPr lang="en-IN" sz="2400" dirty="0" smtClean="0"/>
              <a:t> in poorly ventilated rooms</a:t>
            </a:r>
          </a:p>
          <a:p>
            <a:r>
              <a:rPr lang="en-IN" sz="2400" dirty="0" smtClean="0"/>
              <a:t></a:t>
            </a:r>
            <a:r>
              <a:rPr lang="en-IN" sz="2400" b="1" dirty="0" smtClean="0"/>
              <a:t>Low cell-mediated immunity – HIV</a:t>
            </a:r>
            <a:endParaRPr lang="en-IN" sz="2400" dirty="0" smtClean="0"/>
          </a:p>
          <a:p>
            <a:r>
              <a:rPr lang="en-IN" sz="2400" dirty="0" smtClean="0"/>
              <a:t></a:t>
            </a:r>
            <a:r>
              <a:rPr lang="en-IN" sz="2400" b="1" dirty="0" smtClean="0"/>
              <a:t>Other </a:t>
            </a:r>
            <a:r>
              <a:rPr lang="en-IN" sz="2400" b="1" dirty="0" err="1" smtClean="0"/>
              <a:t>comorbid</a:t>
            </a:r>
            <a:r>
              <a:rPr lang="en-IN" sz="2400" b="1" dirty="0" smtClean="0"/>
              <a:t> conditions </a:t>
            </a:r>
            <a:r>
              <a:rPr lang="en-IN" sz="2400" dirty="0" smtClean="0"/>
              <a:t>- Post-silicosis, </a:t>
            </a:r>
            <a:r>
              <a:rPr lang="en-IN" sz="2400" dirty="0" err="1" smtClean="0"/>
              <a:t>postransplantation</a:t>
            </a:r>
            <a:r>
              <a:rPr lang="en-IN" sz="2400" dirty="0" smtClean="0"/>
              <a:t>, </a:t>
            </a:r>
            <a:r>
              <a:rPr lang="en-IN" sz="2400" dirty="0" err="1" smtClean="0"/>
              <a:t>hemodialysis</a:t>
            </a:r>
            <a:r>
              <a:rPr lang="en-IN" sz="2400" dirty="0" smtClean="0"/>
              <a:t>, diabetes, IV drug abuse, smoking, etc.</a:t>
            </a:r>
          </a:p>
          <a:p>
            <a:r>
              <a:rPr lang="en-IN" sz="2400" dirty="0" smtClean="0"/>
              <a:t></a:t>
            </a:r>
            <a:r>
              <a:rPr lang="en-IN" sz="2400" b="1" dirty="0" smtClean="0"/>
              <a:t>Age: </a:t>
            </a:r>
            <a:r>
              <a:rPr lang="en-IN" sz="2400" dirty="0" smtClean="0"/>
              <a:t>Late adolescence and early adulthood</a:t>
            </a:r>
          </a:p>
          <a:p>
            <a:r>
              <a:rPr lang="en-IN" sz="2400" dirty="0" smtClean="0"/>
              <a:t></a:t>
            </a:r>
            <a:r>
              <a:rPr lang="en-IN" sz="2400" b="1" dirty="0" smtClean="0"/>
              <a:t>Sex: </a:t>
            </a:r>
            <a:r>
              <a:rPr lang="en-IN" sz="2400" dirty="0" smtClean="0"/>
              <a:t>women at 25–34 years, men in older ages</a:t>
            </a:r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Sequence of Pathogenic Events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300" b="1" dirty="0" smtClean="0"/>
              <a:t>Droplet nuclei </a:t>
            </a:r>
            <a:r>
              <a:rPr lang="en-IN" sz="2300" dirty="0" smtClean="0"/>
              <a:t>inhaled </a:t>
            </a:r>
            <a:r>
              <a:rPr lang="en-IN" sz="2300" dirty="0" smtClean="0">
                <a:sym typeface="Wingdings" pitchFamily="2" charset="2"/>
              </a:rPr>
              <a:t></a:t>
            </a:r>
            <a:r>
              <a:rPr lang="en-IN" sz="2300" dirty="0" smtClean="0"/>
              <a:t>Majority trapped in upper airways and expelled out &amp; usually &lt;10% reach the alveoli</a:t>
            </a:r>
          </a:p>
          <a:p>
            <a:r>
              <a:rPr lang="en-IN" sz="2300" b="1" dirty="0" smtClean="0"/>
              <a:t>Adhesion to macrophages - </a:t>
            </a:r>
            <a:r>
              <a:rPr lang="en-IN" sz="2300" dirty="0" smtClean="0"/>
              <a:t>lipoarabinomannan (LAM) binds to complement receptors and mannose receptors </a:t>
            </a:r>
            <a:r>
              <a:rPr lang="en-IN" sz="2300" dirty="0" smtClean="0">
                <a:sym typeface="Wingdings" pitchFamily="2" charset="2"/>
              </a:rPr>
              <a:t> </a:t>
            </a:r>
            <a:r>
              <a:rPr lang="en-IN" sz="2300" dirty="0" smtClean="0"/>
              <a:t>internalization</a:t>
            </a:r>
          </a:p>
          <a:p>
            <a:r>
              <a:rPr lang="en-IN" sz="2300" b="1" dirty="0" smtClean="0"/>
              <a:t>Phagocytosis by macrophages - enhanced by </a:t>
            </a:r>
            <a:r>
              <a:rPr lang="en-IN" sz="2300" dirty="0" smtClean="0"/>
              <a:t>complement (C3b) mediated </a:t>
            </a:r>
            <a:r>
              <a:rPr lang="en-IN" sz="2300" dirty="0" err="1" smtClean="0"/>
              <a:t>opsonization</a:t>
            </a:r>
            <a:r>
              <a:rPr lang="en-IN" sz="2300" dirty="0" smtClean="0"/>
              <a:t> of bacilli</a:t>
            </a:r>
          </a:p>
          <a:p>
            <a:r>
              <a:rPr lang="en-IN" sz="2300" b="1" dirty="0" smtClean="0"/>
              <a:t>Survival inside the macrophages -  </a:t>
            </a:r>
            <a:r>
              <a:rPr lang="en-IN" sz="2300" dirty="0" smtClean="0"/>
              <a:t>cell wall LAM impairs phagosome-</a:t>
            </a:r>
            <a:r>
              <a:rPr lang="en-IN" sz="2300" dirty="0" err="1" smtClean="0"/>
              <a:t>lysosome</a:t>
            </a:r>
            <a:r>
              <a:rPr lang="en-IN" sz="2300" dirty="0" smtClean="0"/>
              <a:t> fusion </a:t>
            </a:r>
            <a:r>
              <a:rPr lang="en-IN" sz="2300" dirty="0" smtClean="0">
                <a:sym typeface="Wingdings" pitchFamily="2" charset="2"/>
              </a:rPr>
              <a:t></a:t>
            </a:r>
            <a:r>
              <a:rPr lang="en-IN" sz="2300" dirty="0" smtClean="0"/>
              <a:t>replicate inside the macrophage </a:t>
            </a:r>
            <a:r>
              <a:rPr lang="en-IN" sz="2300" dirty="0" smtClean="0">
                <a:sym typeface="Wingdings" pitchFamily="2" charset="2"/>
              </a:rPr>
              <a:t> </a:t>
            </a:r>
            <a:r>
              <a:rPr lang="en-IN" sz="2300" dirty="0" smtClean="0"/>
              <a:t>macrophage ruptures &amp; releases bacilli</a:t>
            </a:r>
            <a:endParaRPr lang="en-IN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4877</TotalTime>
  <Words>2963</Words>
  <Application>Microsoft Office PowerPoint</Application>
  <PresentationFormat>On-screen Show (16:9)</PresentationFormat>
  <Paragraphs>367</Paragraphs>
  <Slides>52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Essential</vt:lpstr>
      <vt:lpstr>Presentation</vt:lpstr>
      <vt:lpstr>PowerPoint Presentation</vt:lpstr>
      <vt:lpstr>General Features of Mycobacteria</vt:lpstr>
      <vt:lpstr>Classification</vt:lpstr>
      <vt:lpstr>MYCOBACTERIUM TUBERCULOSIS COMPLEX</vt:lpstr>
      <vt:lpstr>Antigenic Structure</vt:lpstr>
      <vt:lpstr>Antigenic Structure</vt:lpstr>
      <vt:lpstr>Pathogenesis</vt:lpstr>
      <vt:lpstr>Risk Factors favouring transmission</vt:lpstr>
      <vt:lpstr>Sequence of Pathogenic Events</vt:lpstr>
      <vt:lpstr>Host Immune Response</vt:lpstr>
      <vt:lpstr>Macrophage-activating response</vt:lpstr>
      <vt:lpstr>Tissue-damaging response</vt:lpstr>
      <vt:lpstr>Humoral Immune Response</vt:lpstr>
      <vt:lpstr>Clinical Manifestations</vt:lpstr>
      <vt:lpstr>Primary v/s Secondary Pulmonary TB</vt:lpstr>
      <vt:lpstr>Primary vs Secondary Pulmonary TB</vt:lpstr>
      <vt:lpstr>Primary vs Secondary Pulmonary TB</vt:lpstr>
      <vt:lpstr>Primary vs Secondary Pulmonary TB</vt:lpstr>
      <vt:lpstr>Extrapulmonary Tuberculosis</vt:lpstr>
      <vt:lpstr>Extrapulmonary Tuberculosis</vt:lpstr>
      <vt:lpstr>Extrapulmonary Tuberculosis</vt:lpstr>
      <vt:lpstr>Epidemiology</vt:lpstr>
      <vt:lpstr>Laboratory Diagnosis</vt:lpstr>
      <vt:lpstr>Extrapulmonary specimens</vt:lpstr>
      <vt:lpstr>Extrapulmonary specimens</vt:lpstr>
      <vt:lpstr>Extrapulmonary specimens</vt:lpstr>
      <vt:lpstr>Digestion, Decontamination and Concentration</vt:lpstr>
      <vt:lpstr>Direct Microscopy</vt:lpstr>
      <vt:lpstr>Direct Microscopy</vt:lpstr>
      <vt:lpstr>RNTCP guidelines for grading of sputum smear</vt:lpstr>
      <vt:lpstr>RNTCP guidelines for grading of sputum smear</vt:lpstr>
      <vt:lpstr>Culture Methods</vt:lpstr>
      <vt:lpstr>Colonies on LJ Medium</vt:lpstr>
      <vt:lpstr>Automated Liquid Culture</vt:lpstr>
      <vt:lpstr>Automated systems </vt:lpstr>
      <vt:lpstr>Automated systems </vt:lpstr>
      <vt:lpstr>Culture Identification</vt:lpstr>
      <vt:lpstr>Serology</vt:lpstr>
      <vt:lpstr>Upcoming Methods for TB Diagnosis</vt:lpstr>
      <vt:lpstr>Other Methods for TB Diagnosis</vt:lpstr>
      <vt:lpstr>Other Methods for TB Diagnosis</vt:lpstr>
      <vt:lpstr>Diagnosis of Latent Tuberculosis – Tuberculin Test</vt:lpstr>
      <vt:lpstr>Tuberculin Test</vt:lpstr>
      <vt:lpstr>Tuberculin Test</vt:lpstr>
      <vt:lpstr>Tuberculin Test</vt:lpstr>
      <vt:lpstr>Diagnosis of Latent Tuberculosis – IGRA</vt:lpstr>
      <vt:lpstr>Extensively Drug-resistant Tuberculosis (XDR-TB)</vt:lpstr>
      <vt:lpstr>Prophylaxis Against Tuberculosis</vt:lpstr>
      <vt:lpstr>BCG</vt:lpstr>
      <vt:lpstr>BCG</vt:lpstr>
      <vt:lpstr>Chemoprophylaxis</vt:lpstr>
      <vt:lpstr>refrences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Dr Munish</cp:lastModifiedBy>
  <cp:revision>169</cp:revision>
  <dcterms:created xsi:type="dcterms:W3CDTF">2013-08-21T19:17:07Z</dcterms:created>
  <dcterms:modified xsi:type="dcterms:W3CDTF">2023-10-25T08:10:35Z</dcterms:modified>
</cp:coreProperties>
</file>