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445E4-E9B6-4F5C-A3DE-9B7DFC63860A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6A2-C20E-42E2-A668-2CDA2652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>
            <a:normAutofit fontScale="90000"/>
          </a:bodyPr>
          <a:lstStyle/>
          <a:p>
            <a:r>
              <a:rPr lang="en-US" b="1" i="1" spc="30" dirty="0" smtClean="0">
                <a:latin typeface="Times New Roman"/>
                <a:cs typeface="Times New Roman"/>
              </a:rPr>
              <a:t>The </a:t>
            </a:r>
            <a:r>
              <a:rPr lang="en-US" b="1" i="1" spc="10" dirty="0" smtClean="0">
                <a:latin typeface="Times New Roman"/>
                <a:cs typeface="Times New Roman"/>
              </a:rPr>
              <a:t>Decision Control</a:t>
            </a:r>
            <a:r>
              <a:rPr lang="en-US" b="1" i="1" spc="-195" dirty="0" smtClean="0">
                <a:latin typeface="Times New Roman"/>
                <a:cs typeface="Times New Roman"/>
              </a:rPr>
              <a:t> </a:t>
            </a:r>
            <a:r>
              <a:rPr lang="en-US" b="1" i="1" spc="-195" dirty="0" smtClean="0">
                <a:latin typeface="Times New Roman"/>
                <a:cs typeface="Times New Roman"/>
              </a:rPr>
              <a:t/>
            </a:r>
            <a:br>
              <a:rPr lang="en-US" b="1" i="1" spc="-195" dirty="0" smtClean="0">
                <a:latin typeface="Times New Roman"/>
                <a:cs typeface="Times New Roman"/>
              </a:rPr>
            </a:br>
            <a:r>
              <a:rPr lang="en-US" b="1" i="1" spc="5" dirty="0" smtClean="0">
                <a:latin typeface="Times New Roman"/>
                <a:cs typeface="Times New Roman"/>
              </a:rPr>
              <a:t>Structure</a:t>
            </a:r>
            <a:br>
              <a:rPr lang="en-US" b="1" i="1" spc="5" dirty="0" smtClean="0">
                <a:latin typeface="Times New Roman"/>
                <a:cs typeface="Times New Roman"/>
              </a:rPr>
            </a:br>
            <a:r>
              <a:rPr lang="en-US" b="1" i="1" spc="5" dirty="0" smtClean="0">
                <a:latin typeface="Times New Roman"/>
                <a:cs typeface="Times New Roman"/>
              </a:rPr>
              <a:t/>
            </a:r>
            <a:br>
              <a:rPr lang="en-US" b="1" i="1" spc="5" dirty="0" smtClean="0">
                <a:latin typeface="Times New Roman"/>
                <a:cs typeface="Times New Roman"/>
              </a:rPr>
            </a:br>
            <a:r>
              <a:rPr lang="en-US" b="1" i="1" spc="5" dirty="0" smtClean="0">
                <a:latin typeface="Times New Roman"/>
                <a:cs typeface="Times New Roman"/>
              </a:rPr>
              <a:t/>
            </a:r>
            <a:br>
              <a:rPr lang="en-US" b="1" i="1" spc="5" dirty="0" smtClean="0">
                <a:latin typeface="Times New Roman"/>
                <a:cs typeface="Times New Roman"/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610600" cy="33528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Department of Computer Application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Presented By: SANTOSH PRASAD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39019"/>
            <a:ext cx="5943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" dirty="0" smtClean="0">
                <a:latin typeface="Times New Roman"/>
                <a:cs typeface="Times New Roman"/>
              </a:rPr>
              <a:t>Nested</a:t>
            </a:r>
            <a:r>
              <a:rPr lang="en-US" b="1" spc="50" dirty="0" smtClean="0">
                <a:latin typeface="Times New Roman"/>
                <a:cs typeface="Times New Roman"/>
              </a:rPr>
              <a:t> </a:t>
            </a:r>
            <a:r>
              <a:rPr lang="en-US" b="1" i="1" spc="10" dirty="0" smtClean="0">
                <a:latin typeface="Times New Roman"/>
                <a:cs typeface="Times New Roman"/>
              </a:rPr>
              <a:t>if-</a:t>
            </a:r>
            <a:r>
              <a:rPr lang="en-US" b="1" i="1" spc="10" dirty="0" err="1" smtClean="0">
                <a:latin typeface="Times New Roman"/>
                <a:cs typeface="Times New Roman"/>
              </a:rPr>
              <a:t>elses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62600"/>
          </a:xfrm>
        </p:spPr>
        <p:txBody>
          <a:bodyPr/>
          <a:lstStyle/>
          <a:p>
            <a:pPr>
              <a:buNone/>
            </a:pPr>
            <a:r>
              <a:rPr lang="en-US" spc="-25" dirty="0" smtClean="0">
                <a:latin typeface="Times New Roman"/>
                <a:cs typeface="Times New Roman"/>
              </a:rPr>
              <a:t>It </a:t>
            </a:r>
            <a:r>
              <a:rPr lang="en-US" spc="5" dirty="0" smtClean="0">
                <a:latin typeface="Times New Roman"/>
                <a:cs typeface="Times New Roman"/>
              </a:rPr>
              <a:t>is </a:t>
            </a:r>
            <a:r>
              <a:rPr lang="en-US" spc="-5" dirty="0" smtClean="0">
                <a:latin typeface="Times New Roman"/>
                <a:cs typeface="Times New Roman"/>
              </a:rPr>
              <a:t>perfectly </a:t>
            </a:r>
            <a:r>
              <a:rPr lang="en-US" spc="5" dirty="0" smtClean="0">
                <a:latin typeface="Times New Roman"/>
                <a:cs typeface="Times New Roman"/>
              </a:rPr>
              <a:t>all </a:t>
            </a:r>
            <a:r>
              <a:rPr lang="en-US" dirty="0" smtClean="0">
                <a:latin typeface="Times New Roman"/>
                <a:cs typeface="Times New Roman"/>
              </a:rPr>
              <a:t>right </a:t>
            </a:r>
            <a:r>
              <a:rPr lang="en-US" spc="-10" dirty="0" smtClean="0">
                <a:latin typeface="Times New Roman"/>
                <a:cs typeface="Times New Roman"/>
              </a:rPr>
              <a:t>if </a:t>
            </a:r>
            <a:r>
              <a:rPr lang="en-US" spc="5" dirty="0" smtClean="0">
                <a:latin typeface="Times New Roman"/>
                <a:cs typeface="Times New Roman"/>
              </a:rPr>
              <a:t>we </a:t>
            </a:r>
            <a:r>
              <a:rPr lang="en-US" dirty="0" smtClean="0">
                <a:latin typeface="Times New Roman"/>
                <a:cs typeface="Times New Roman"/>
              </a:rPr>
              <a:t>write </a:t>
            </a:r>
            <a:r>
              <a:rPr lang="en-US" spc="5" dirty="0" smtClean="0">
                <a:latin typeface="Times New Roman"/>
                <a:cs typeface="Times New Roman"/>
              </a:rPr>
              <a:t>an </a:t>
            </a:r>
            <a:r>
              <a:rPr lang="en-US" dirty="0" smtClean="0">
                <a:latin typeface="Times New Roman"/>
                <a:cs typeface="Times New Roman"/>
              </a:rPr>
              <a:t>entire </a:t>
            </a:r>
            <a:r>
              <a:rPr lang="en-US" b="1" spc="-10" dirty="0" smtClean="0">
                <a:latin typeface="Times New Roman"/>
                <a:cs typeface="Times New Roman"/>
              </a:rPr>
              <a:t>if-else </a:t>
            </a:r>
            <a:r>
              <a:rPr lang="en-US" dirty="0" smtClean="0">
                <a:latin typeface="Times New Roman"/>
                <a:cs typeface="Times New Roman"/>
              </a:rPr>
              <a:t>construct within  </a:t>
            </a:r>
            <a:r>
              <a:rPr lang="en-US" spc="-10" dirty="0" smtClean="0">
                <a:latin typeface="Times New Roman"/>
                <a:cs typeface="Times New Roman"/>
              </a:rPr>
              <a:t>either </a:t>
            </a:r>
            <a:r>
              <a:rPr lang="en-US" spc="-5" dirty="0" smtClean="0">
                <a:latin typeface="Times New Roman"/>
                <a:cs typeface="Times New Roman"/>
              </a:rPr>
              <a:t>the </a:t>
            </a:r>
            <a:r>
              <a:rPr lang="en-US" dirty="0" smtClean="0">
                <a:latin typeface="Times New Roman"/>
                <a:cs typeface="Times New Roman"/>
              </a:rPr>
              <a:t>body of </a:t>
            </a:r>
            <a:r>
              <a:rPr lang="en-US" spc="5" dirty="0" smtClean="0">
                <a:latin typeface="Times New Roman"/>
                <a:cs typeface="Times New Roman"/>
              </a:rPr>
              <a:t>the </a:t>
            </a:r>
            <a:r>
              <a:rPr lang="en-US" b="1" spc="-20" dirty="0" smtClean="0">
                <a:latin typeface="Times New Roman"/>
                <a:cs typeface="Times New Roman"/>
              </a:rPr>
              <a:t>if </a:t>
            </a:r>
            <a:r>
              <a:rPr lang="en-US" dirty="0" smtClean="0">
                <a:latin typeface="Times New Roman"/>
                <a:cs typeface="Times New Roman"/>
              </a:rPr>
              <a:t>statement </a:t>
            </a:r>
            <a:r>
              <a:rPr lang="en-US" spc="5" dirty="0" smtClean="0">
                <a:latin typeface="Times New Roman"/>
                <a:cs typeface="Times New Roman"/>
              </a:rPr>
              <a:t>or </a:t>
            </a:r>
            <a:r>
              <a:rPr lang="en-US" dirty="0" smtClean="0">
                <a:latin typeface="Times New Roman"/>
                <a:cs typeface="Times New Roman"/>
              </a:rPr>
              <a:t>the body of an </a:t>
            </a:r>
            <a:r>
              <a:rPr lang="en-US" b="1" spc="-15" dirty="0" smtClean="0">
                <a:latin typeface="Times New Roman"/>
                <a:cs typeface="Times New Roman"/>
              </a:rPr>
              <a:t>else </a:t>
            </a:r>
            <a:r>
              <a:rPr lang="en-US" spc="-5" dirty="0" smtClean="0">
                <a:latin typeface="Times New Roman"/>
                <a:cs typeface="Times New Roman"/>
              </a:rPr>
              <a:t>statement.  </a:t>
            </a:r>
            <a:r>
              <a:rPr lang="en-US" spc="-10" dirty="0" smtClean="0">
                <a:latin typeface="Times New Roman"/>
                <a:cs typeface="Times New Roman"/>
              </a:rPr>
              <a:t>This </a:t>
            </a:r>
            <a:r>
              <a:rPr lang="en-US" dirty="0" smtClean="0">
                <a:latin typeface="Times New Roman"/>
                <a:cs typeface="Times New Roman"/>
              </a:rPr>
              <a:t>is called </a:t>
            </a:r>
            <a:r>
              <a:rPr lang="en-US" spc="-5" dirty="0" smtClean="0">
                <a:latin typeface="Times New Roman"/>
                <a:cs typeface="Times New Roman"/>
              </a:rPr>
              <a:t>‘</a:t>
            </a:r>
            <a:r>
              <a:rPr lang="en-US" spc="-5" dirty="0" err="1" smtClean="0">
                <a:latin typeface="Times New Roman"/>
                <a:cs typeface="Times New Roman"/>
              </a:rPr>
              <a:t>nesting’of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latin typeface="Times New Roman"/>
                <a:cs typeface="Times New Roman"/>
              </a:rPr>
              <a:t>if</a:t>
            </a:r>
            <a:r>
              <a:rPr lang="en-US" spc="-10" dirty="0" smtClean="0">
                <a:latin typeface="Times New Roman"/>
                <a:cs typeface="Times New Roman"/>
              </a:rPr>
              <a:t>s</a:t>
            </a:r>
            <a:r>
              <a:rPr lang="en-US" spc="-10" dirty="0" smtClean="0">
                <a:latin typeface="Times New Roman"/>
                <a:cs typeface="Times New Roman"/>
              </a:rPr>
              <a:t>. </a:t>
            </a:r>
            <a:endParaRPr lang="en-US" spc="-1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This </a:t>
            </a:r>
            <a:r>
              <a:rPr lang="en-US" spc="5" dirty="0" smtClean="0">
                <a:latin typeface="Times New Roman"/>
                <a:cs typeface="Times New Roman"/>
              </a:rPr>
              <a:t>is </a:t>
            </a:r>
            <a:r>
              <a:rPr lang="en-US" dirty="0" smtClean="0">
                <a:latin typeface="Times New Roman"/>
                <a:cs typeface="Times New Roman"/>
              </a:rPr>
              <a:t>shown </a:t>
            </a:r>
            <a:r>
              <a:rPr lang="en-US" spc="-20" dirty="0" smtClean="0">
                <a:latin typeface="Times New Roman"/>
                <a:cs typeface="Times New Roman"/>
              </a:rPr>
              <a:t>in </a:t>
            </a:r>
            <a:r>
              <a:rPr lang="en-US" dirty="0" smtClean="0">
                <a:latin typeface="Times New Roman"/>
                <a:cs typeface="Times New Roman"/>
              </a:rPr>
              <a:t>the following  </a:t>
            </a:r>
            <a:r>
              <a:rPr lang="en-US" spc="-5" dirty="0" smtClean="0">
                <a:latin typeface="Times New Roman"/>
                <a:cs typeface="Times New Roman"/>
              </a:rPr>
              <a:t>program.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pPr marL="12700" marR="2480945">
              <a:lnSpc>
                <a:spcPts val="1430"/>
              </a:lnSpc>
            </a:pPr>
            <a:r>
              <a:rPr lang="en-US" sz="1800" spc="-10" dirty="0" smtClean="0">
                <a:latin typeface="Liberation Sans Narrow"/>
                <a:cs typeface="Liberation Sans Narrow"/>
              </a:rPr>
              <a:t>/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A quick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demo 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nested if-else 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*/</a:t>
            </a:r>
          </a:p>
          <a:p>
            <a:pPr marL="12700" marR="2480945">
              <a:lnSpc>
                <a:spcPts val="1430"/>
              </a:lnSpc>
            </a:pP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main(</a:t>
            </a:r>
            <a:r>
              <a:rPr lang="en-US" sz="18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1365"/>
              </a:lnSpc>
            </a:pP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</a:pPr>
            <a:r>
              <a:rPr lang="en-US" sz="1800" spc="-15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 marR="2480945">
              <a:lnSpc>
                <a:spcPts val="1430"/>
              </a:lnSpc>
              <a:spcBef>
                <a:spcPts val="5"/>
              </a:spcBef>
            </a:pPr>
            <a:r>
              <a:rPr lang="en-US" sz="18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( "Enter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2 " ) ;  </a:t>
            </a:r>
            <a:r>
              <a:rPr lang="en-US" sz="1800" spc="-1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"%d", 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800" spc="-15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  <a:spcBef>
                <a:spcPts val="5"/>
              </a:spcBef>
            </a:pPr>
            <a:r>
              <a:rPr lang="en-US" sz="1800" spc="-2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800" spc="-5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10" dirty="0" smtClean="0"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18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"You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would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to heaven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!"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else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5"/>
              </a:lnSpc>
            </a:pP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5"/>
              </a:lnSpc>
            </a:pPr>
            <a:r>
              <a:rPr lang="en-US" sz="1800" spc="-2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800" spc="-5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10" dirty="0" smtClean="0"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788035">
              <a:lnSpc>
                <a:spcPts val="1430"/>
              </a:lnSpc>
            </a:pPr>
            <a:r>
              <a:rPr lang="en-US" sz="1800" spc="-5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 ( "Hell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created with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mind" )</a:t>
            </a:r>
            <a:r>
              <a:rPr lang="en-US" sz="18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1800" spc="-15" dirty="0" smtClean="0">
                <a:latin typeface="Times New Roman" pitchFamily="18" charset="0"/>
                <a:cs typeface="Times New Roman" pitchFamily="18" charset="0"/>
              </a:rPr>
              <a:t>else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788035">
              <a:lnSpc>
                <a:spcPts val="1430"/>
              </a:lnSpc>
            </a:pPr>
            <a:r>
              <a:rPr lang="en-US" sz="1800" spc="-5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 ( "How about mother earth </a:t>
            </a:r>
            <a:r>
              <a:rPr lang="en-US" sz="1800" spc="-10" dirty="0" smtClean="0">
                <a:latin typeface="Times New Roman" pitchFamily="18" charset="0"/>
                <a:cs typeface="Times New Roman" pitchFamily="18" charset="0"/>
              </a:rPr>
              <a:t>!"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1365"/>
              </a:lnSpc>
              <a:buNone/>
            </a:pPr>
            <a:r>
              <a:rPr lang="en-US" sz="1800" dirty="0" smtClean="0">
                <a:latin typeface="Liberation Sans Narrow"/>
                <a:cs typeface="Liberation Sans Narrow"/>
              </a:rPr>
              <a:t>   }</a:t>
            </a:r>
          </a:p>
          <a:p>
            <a:pPr marL="12700">
              <a:lnSpc>
                <a:spcPts val="1365"/>
              </a:lnSpc>
              <a:buNone/>
            </a:pPr>
            <a:r>
              <a:rPr lang="en-US" sz="2400" spc="-15" dirty="0" smtClean="0">
                <a:latin typeface="Times New Roman"/>
                <a:cs typeface="Times New Roman"/>
              </a:rPr>
              <a:t>In </a:t>
            </a:r>
            <a:r>
              <a:rPr lang="en-US" sz="2400" dirty="0" smtClean="0">
                <a:latin typeface="Times New Roman"/>
                <a:cs typeface="Times New Roman"/>
              </a:rPr>
              <a:t>the above program </a:t>
            </a:r>
            <a:r>
              <a:rPr lang="en-US" sz="2400" spc="5" dirty="0" smtClean="0">
                <a:latin typeface="Times New Roman"/>
                <a:cs typeface="Times New Roman"/>
              </a:rPr>
              <a:t>an </a:t>
            </a:r>
            <a:r>
              <a:rPr lang="en-US" sz="2400" b="1" spc="-5" dirty="0" smtClean="0">
                <a:latin typeface="Times New Roman"/>
                <a:cs typeface="Times New Roman"/>
              </a:rPr>
              <a:t>if-else </a:t>
            </a:r>
            <a:r>
              <a:rPr lang="en-US" sz="2400" dirty="0" smtClean="0">
                <a:latin typeface="Times New Roman"/>
                <a:cs typeface="Times New Roman"/>
              </a:rPr>
              <a:t>occurs within </a:t>
            </a:r>
            <a:r>
              <a:rPr lang="en-US" sz="2400" spc="5" dirty="0" smtClean="0">
                <a:latin typeface="Times New Roman"/>
                <a:cs typeface="Times New Roman"/>
              </a:rPr>
              <a:t>the </a:t>
            </a:r>
            <a:r>
              <a:rPr lang="en-US" sz="2400" b="1" spc="-10" dirty="0" smtClean="0">
                <a:latin typeface="Times New Roman"/>
                <a:cs typeface="Times New Roman"/>
              </a:rPr>
              <a:t>else </a:t>
            </a:r>
            <a:r>
              <a:rPr lang="en-US" sz="2400" dirty="0" smtClean="0">
                <a:latin typeface="Times New Roman"/>
                <a:cs typeface="Times New Roman"/>
              </a:rPr>
              <a:t>block of </a:t>
            </a:r>
            <a:r>
              <a:rPr lang="en-US" sz="2400" dirty="0" smtClean="0">
                <a:latin typeface="Times New Roman"/>
                <a:cs typeface="Times New Roman"/>
              </a:rPr>
              <a:t>the</a:t>
            </a:r>
          </a:p>
          <a:p>
            <a:pPr marL="12700">
              <a:lnSpc>
                <a:spcPts val="1365"/>
              </a:lnSpc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spc="-10" dirty="0" smtClean="0">
                <a:latin typeface="Times New Roman"/>
                <a:cs typeface="Times New Roman"/>
              </a:rPr>
              <a:t>first </a:t>
            </a:r>
            <a:r>
              <a:rPr lang="en-US" sz="2400" b="1" spc="-15" dirty="0" smtClean="0">
                <a:latin typeface="Times New Roman"/>
                <a:cs typeface="Times New Roman"/>
              </a:rPr>
              <a:t>if </a:t>
            </a:r>
            <a:r>
              <a:rPr lang="en-US" sz="2400" spc="-5" dirty="0" smtClean="0">
                <a:latin typeface="Times New Roman"/>
                <a:cs typeface="Times New Roman"/>
              </a:rPr>
              <a:t>statement. Similarly, </a:t>
            </a:r>
            <a:r>
              <a:rPr lang="en-US" sz="2400" dirty="0" smtClean="0">
                <a:latin typeface="Times New Roman"/>
                <a:cs typeface="Times New Roman"/>
              </a:rPr>
              <a:t>in some </a:t>
            </a:r>
            <a:r>
              <a:rPr lang="en-US" sz="2400" spc="-5" dirty="0" smtClean="0">
                <a:latin typeface="Times New Roman"/>
                <a:cs typeface="Times New Roman"/>
              </a:rPr>
              <a:t>other program </a:t>
            </a:r>
            <a:r>
              <a:rPr lang="en-US" sz="2400" spc="-15" dirty="0" smtClean="0">
                <a:latin typeface="Times New Roman"/>
                <a:cs typeface="Times New Roman"/>
              </a:rPr>
              <a:t>an </a:t>
            </a:r>
            <a:r>
              <a:rPr lang="en-US" sz="2400" b="1" spc="-10" dirty="0" smtClean="0">
                <a:latin typeface="Times New Roman"/>
                <a:cs typeface="Times New Roman"/>
              </a:rPr>
              <a:t>if-else </a:t>
            </a:r>
            <a:r>
              <a:rPr lang="en-US" sz="2400" dirty="0" smtClean="0">
                <a:latin typeface="Times New Roman"/>
                <a:cs typeface="Times New Roman"/>
              </a:rPr>
              <a:t>may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occur </a:t>
            </a:r>
            <a:r>
              <a:rPr lang="en-US" sz="2400" dirty="0" smtClean="0">
                <a:latin typeface="Times New Roman"/>
                <a:cs typeface="Times New Roman"/>
              </a:rPr>
              <a:t>in the </a:t>
            </a:r>
            <a:r>
              <a:rPr lang="en-US" sz="2400" b="1" spc="-20" dirty="0" smtClean="0">
                <a:latin typeface="Times New Roman"/>
                <a:cs typeface="Times New Roman"/>
              </a:rPr>
              <a:t>if </a:t>
            </a:r>
            <a:r>
              <a:rPr lang="en-US" sz="2400" dirty="0" smtClean="0">
                <a:latin typeface="Times New Roman"/>
                <a:cs typeface="Times New Roman"/>
              </a:rPr>
              <a:t>block </a:t>
            </a:r>
            <a:r>
              <a:rPr lang="en-US" sz="2400" spc="-5" dirty="0" smtClean="0">
                <a:latin typeface="Times New Roman"/>
                <a:cs typeface="Times New Roman"/>
              </a:rPr>
              <a:t>as </a:t>
            </a:r>
            <a:r>
              <a:rPr lang="en-US" sz="2400" spc="-10" dirty="0" smtClean="0">
                <a:latin typeface="Times New Roman"/>
                <a:cs typeface="Times New Roman"/>
              </a:rPr>
              <a:t>well. </a:t>
            </a:r>
            <a:r>
              <a:rPr lang="en-US" sz="2400" spc="-5" dirty="0" smtClean="0">
                <a:latin typeface="Times New Roman"/>
                <a:cs typeface="Times New Roman"/>
              </a:rPr>
              <a:t>There </a:t>
            </a:r>
            <a:r>
              <a:rPr lang="en-US" sz="2400" dirty="0" smtClean="0">
                <a:latin typeface="Times New Roman"/>
                <a:cs typeface="Times New Roman"/>
              </a:rPr>
              <a:t>is </a:t>
            </a:r>
            <a:r>
              <a:rPr lang="en-US" sz="2400" spc="-5" dirty="0" smtClean="0">
                <a:latin typeface="Times New Roman"/>
                <a:cs typeface="Times New Roman"/>
              </a:rPr>
              <a:t>no limit </a:t>
            </a:r>
            <a:r>
              <a:rPr lang="en-US" sz="2400" dirty="0" smtClean="0">
                <a:latin typeface="Times New Roman"/>
                <a:cs typeface="Times New Roman"/>
              </a:rPr>
              <a:t>on how deeply </a:t>
            </a:r>
            <a:r>
              <a:rPr lang="en-US" sz="2400" spc="-15" dirty="0" smtClean="0">
                <a:latin typeface="Times New Roman"/>
                <a:cs typeface="Times New Roman"/>
              </a:rPr>
              <a:t>the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s</a:t>
            </a:r>
          </a:p>
          <a:p>
            <a:pPr marL="12700">
              <a:lnSpc>
                <a:spcPts val="1365"/>
              </a:lnSpc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ts val="1365"/>
              </a:lnSpc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the </a:t>
            </a:r>
            <a:r>
              <a:rPr lang="en-US" sz="2400" b="1" dirty="0" err="1" smtClean="0">
                <a:latin typeface="Times New Roman"/>
                <a:cs typeface="Times New Roman"/>
              </a:rPr>
              <a:t>else</a:t>
            </a:r>
            <a:r>
              <a:rPr lang="en-US" sz="2400" dirty="0" err="1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can </a:t>
            </a:r>
            <a:r>
              <a:rPr lang="en-US" sz="2400" dirty="0" smtClean="0">
                <a:latin typeface="Times New Roman"/>
                <a:cs typeface="Times New Roman"/>
              </a:rPr>
              <a:t>be</a:t>
            </a:r>
            <a:r>
              <a:rPr lang="en-US" sz="2400" spc="-2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nested.</a:t>
            </a:r>
          </a:p>
          <a:p>
            <a:pPr marL="12700">
              <a:lnSpc>
                <a:spcPts val="1365"/>
              </a:lnSpc>
              <a:buNone/>
            </a:pPr>
            <a:endParaRPr lang="en-US" sz="1800" dirty="0" smtClean="0">
              <a:latin typeface="Liberation Sans Narrow"/>
              <a:cs typeface="Liberation Sans Narrow"/>
            </a:endParaRPr>
          </a:p>
          <a:p>
            <a:pPr marL="12700">
              <a:lnSpc>
                <a:spcPts val="1365"/>
              </a:lnSpc>
              <a:buNone/>
            </a:pPr>
            <a:endParaRPr lang="en-US" dirty="0" smtClean="0">
              <a:latin typeface="Liberation Sans Narrow"/>
              <a:cs typeface="Liberation Sans Narrow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248400"/>
          </a:xfrm>
        </p:spPr>
        <p:txBody>
          <a:bodyPr/>
          <a:lstStyle/>
          <a:p>
            <a:pPr marL="323215" marR="6985" algn="just">
              <a:lnSpc>
                <a:spcPct val="95800"/>
              </a:lnSpc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marks obtained </a:t>
            </a:r>
            <a:r>
              <a:rPr lang="en-US" dirty="0" smtClean="0">
                <a:latin typeface="Times New Roman"/>
                <a:cs typeface="Times New Roman"/>
              </a:rPr>
              <a:t>by a student </a:t>
            </a:r>
            <a:r>
              <a:rPr lang="en-US" spc="5" dirty="0" smtClean="0">
                <a:latin typeface="Times New Roman"/>
                <a:cs typeface="Times New Roman"/>
              </a:rPr>
              <a:t>in </a:t>
            </a:r>
            <a:r>
              <a:rPr lang="en-US" dirty="0" smtClean="0">
                <a:latin typeface="Times New Roman"/>
                <a:cs typeface="Times New Roman"/>
              </a:rPr>
              <a:t>5 different  </a:t>
            </a:r>
            <a:r>
              <a:rPr lang="en-US" spc="-5" dirty="0" smtClean="0">
                <a:latin typeface="Times New Roman"/>
                <a:cs typeface="Times New Roman"/>
              </a:rPr>
              <a:t>subjects </a:t>
            </a:r>
            <a:r>
              <a:rPr lang="en-US" spc="5" dirty="0" smtClean="0">
                <a:latin typeface="Times New Roman"/>
                <a:cs typeface="Times New Roman"/>
              </a:rPr>
              <a:t>are </a:t>
            </a:r>
            <a:r>
              <a:rPr lang="en-US" dirty="0" smtClean="0">
                <a:latin typeface="Times New Roman"/>
                <a:cs typeface="Times New Roman"/>
              </a:rPr>
              <a:t>input </a:t>
            </a:r>
            <a:r>
              <a:rPr lang="en-US" spc="-10" dirty="0" smtClean="0">
                <a:latin typeface="Times New Roman"/>
                <a:cs typeface="Times New Roman"/>
              </a:rPr>
              <a:t>through </a:t>
            </a:r>
            <a:r>
              <a:rPr lang="en-US" spc="-5" dirty="0" smtClean="0">
                <a:latin typeface="Times New Roman"/>
                <a:cs typeface="Times New Roman"/>
              </a:rPr>
              <a:t>the </a:t>
            </a:r>
            <a:r>
              <a:rPr lang="en-US" dirty="0" smtClean="0">
                <a:latin typeface="Times New Roman"/>
                <a:cs typeface="Times New Roman"/>
              </a:rPr>
              <a:t>keyboard. </a:t>
            </a:r>
            <a:r>
              <a:rPr lang="en-US" spc="-5" dirty="0" smtClean="0">
                <a:latin typeface="Times New Roman"/>
                <a:cs typeface="Times New Roman"/>
              </a:rPr>
              <a:t>The student gets </a:t>
            </a:r>
            <a:r>
              <a:rPr lang="en-US" dirty="0" smtClean="0">
                <a:latin typeface="Times New Roman"/>
                <a:cs typeface="Times New Roman"/>
              </a:rPr>
              <a:t>a  </a:t>
            </a:r>
            <a:r>
              <a:rPr lang="en-US" spc="-10" dirty="0" smtClean="0">
                <a:latin typeface="Times New Roman"/>
                <a:cs typeface="Times New Roman"/>
              </a:rPr>
              <a:t>division </a:t>
            </a:r>
            <a:r>
              <a:rPr lang="en-US" spc="-5" dirty="0" smtClean="0">
                <a:latin typeface="Times New Roman"/>
                <a:cs typeface="Times New Roman"/>
              </a:rPr>
              <a:t>as </a:t>
            </a:r>
            <a:r>
              <a:rPr lang="en-US" dirty="0" smtClean="0">
                <a:latin typeface="Times New Roman"/>
                <a:cs typeface="Times New Roman"/>
              </a:rPr>
              <a:t>per the following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rules:</a:t>
            </a: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r>
              <a:rPr lang="en-US" spc="-5" dirty="0" smtClean="0">
                <a:latin typeface="Times New Roman"/>
                <a:cs typeface="Times New Roman"/>
              </a:rPr>
              <a:t>Percentage above </a:t>
            </a:r>
            <a:r>
              <a:rPr lang="en-US" dirty="0" smtClean="0">
                <a:latin typeface="Times New Roman"/>
                <a:cs typeface="Times New Roman"/>
              </a:rPr>
              <a:t>or equal </a:t>
            </a:r>
            <a:r>
              <a:rPr lang="en-US" spc="-10" dirty="0" smtClean="0">
                <a:latin typeface="Times New Roman"/>
                <a:cs typeface="Times New Roman"/>
              </a:rPr>
              <a:t>to </a:t>
            </a:r>
            <a:r>
              <a:rPr lang="en-US" dirty="0" smtClean="0">
                <a:latin typeface="Times New Roman"/>
                <a:cs typeface="Times New Roman"/>
              </a:rPr>
              <a:t>60 </a:t>
            </a:r>
            <a:r>
              <a:rPr lang="en-US" dirty="0" smtClean="0">
                <a:latin typeface="Times New Roman"/>
                <a:cs typeface="Times New Roman"/>
              </a:rPr>
              <a:t>– </a:t>
            </a:r>
            <a:r>
              <a:rPr lang="en-US" spc="-5" dirty="0" smtClean="0">
                <a:latin typeface="Times New Roman"/>
                <a:cs typeface="Times New Roman"/>
              </a:rPr>
              <a:t>First</a:t>
            </a: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endParaRPr lang="en-US" spc="-5" dirty="0" smtClean="0">
              <a:latin typeface="Times New Roman"/>
              <a:cs typeface="Times New Roman"/>
            </a:endParaRP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endParaRPr lang="en-US" spc="-5" dirty="0" smtClean="0">
              <a:latin typeface="Times New Roman"/>
              <a:cs typeface="Times New Roman"/>
            </a:endParaRP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r>
              <a:rPr lang="en-US" dirty="0" smtClean="0">
                <a:latin typeface="Times New Roman"/>
                <a:cs typeface="Times New Roman"/>
              </a:rPr>
              <a:t>division  </a:t>
            </a:r>
            <a:r>
              <a:rPr lang="en-US" spc="-5" dirty="0" smtClean="0">
                <a:latin typeface="Times New Roman"/>
                <a:cs typeface="Times New Roman"/>
              </a:rPr>
              <a:t>Percentage </a:t>
            </a:r>
            <a:r>
              <a:rPr lang="en-US" dirty="0" smtClean="0">
                <a:latin typeface="Times New Roman"/>
                <a:cs typeface="Times New Roman"/>
              </a:rPr>
              <a:t>between 50 and </a:t>
            </a:r>
            <a:r>
              <a:rPr lang="en-US" dirty="0" smtClean="0">
                <a:latin typeface="Times New Roman"/>
                <a:cs typeface="Times New Roman"/>
              </a:rPr>
              <a:t>59</a:t>
            </a: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endParaRPr lang="en-US" dirty="0" smtClean="0">
              <a:latin typeface="Times New Roman"/>
              <a:cs typeface="Times New Roman"/>
            </a:endParaRP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spc="-5" dirty="0" smtClean="0">
                <a:latin typeface="Times New Roman"/>
                <a:cs typeface="Times New Roman"/>
              </a:rPr>
              <a:t>Second </a:t>
            </a:r>
            <a:r>
              <a:rPr lang="en-US" dirty="0" smtClean="0">
                <a:latin typeface="Times New Roman"/>
                <a:cs typeface="Times New Roman"/>
              </a:rPr>
              <a:t>division  </a:t>
            </a:r>
            <a:r>
              <a:rPr lang="en-US" spc="-5" dirty="0" smtClean="0">
                <a:latin typeface="Times New Roman"/>
                <a:cs typeface="Times New Roman"/>
              </a:rPr>
              <a:t>Percentage </a:t>
            </a:r>
            <a:r>
              <a:rPr lang="en-US" dirty="0" smtClean="0">
                <a:latin typeface="Times New Roman"/>
                <a:cs typeface="Times New Roman"/>
              </a:rPr>
              <a:t>between </a:t>
            </a:r>
            <a:endParaRPr lang="en-US" dirty="0" smtClean="0">
              <a:latin typeface="Times New Roman"/>
              <a:cs typeface="Times New Roman"/>
            </a:endParaRP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endParaRPr lang="en-US" dirty="0" smtClean="0">
              <a:latin typeface="Times New Roman"/>
              <a:cs typeface="Times New Roman"/>
            </a:endParaRP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r>
              <a:rPr lang="en-US" dirty="0" smtClean="0">
                <a:latin typeface="Times New Roman"/>
                <a:cs typeface="Times New Roman"/>
              </a:rPr>
              <a:t>40 </a:t>
            </a:r>
            <a:r>
              <a:rPr lang="en-US" dirty="0" smtClean="0">
                <a:latin typeface="Times New Roman"/>
                <a:cs typeface="Times New Roman"/>
              </a:rPr>
              <a:t>and 49 - Third </a:t>
            </a:r>
            <a:r>
              <a:rPr lang="en-US" spc="-5" dirty="0" smtClean="0">
                <a:latin typeface="Times New Roman"/>
                <a:cs typeface="Times New Roman"/>
              </a:rPr>
              <a:t>division  </a:t>
            </a:r>
            <a:r>
              <a:rPr lang="en-US" spc="-5" dirty="0" smtClean="0">
                <a:latin typeface="Times New Roman"/>
                <a:cs typeface="Times New Roman"/>
              </a:rPr>
              <a:t>Percentage</a:t>
            </a: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endParaRPr lang="en-US" spc="-5" dirty="0" smtClean="0">
              <a:latin typeface="Times New Roman"/>
              <a:cs typeface="Times New Roman"/>
            </a:endParaRPr>
          </a:p>
          <a:p>
            <a:pPr marL="323215" marR="1249045">
              <a:lnSpc>
                <a:spcPts val="1500"/>
              </a:lnSpc>
              <a:spcBef>
                <a:spcPts val="725"/>
              </a:spcBef>
            </a:pP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less </a:t>
            </a:r>
            <a:r>
              <a:rPr lang="en-US" dirty="0" smtClean="0">
                <a:latin typeface="Times New Roman"/>
                <a:cs typeface="Times New Roman"/>
              </a:rPr>
              <a:t>than </a:t>
            </a:r>
            <a:r>
              <a:rPr lang="en-US" spc="-5" dirty="0" smtClean="0">
                <a:latin typeface="Times New Roman"/>
                <a:cs typeface="Times New Roman"/>
              </a:rPr>
              <a:t>40 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spc="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Fail</a:t>
            </a:r>
          </a:p>
          <a:p>
            <a:pPr marL="323215">
              <a:lnSpc>
                <a:spcPct val="100000"/>
              </a:lnSpc>
              <a:spcBef>
                <a:spcPts val="570"/>
              </a:spcBef>
            </a:pPr>
            <a:r>
              <a:rPr lang="en-US" spc="-10" dirty="0" smtClean="0">
                <a:latin typeface="Times New Roman"/>
                <a:cs typeface="Times New Roman"/>
              </a:rPr>
              <a:t>Write </a:t>
            </a:r>
            <a:r>
              <a:rPr lang="en-US" dirty="0" smtClean="0">
                <a:latin typeface="Times New Roman"/>
                <a:cs typeface="Times New Roman"/>
              </a:rPr>
              <a:t>a program to </a:t>
            </a:r>
            <a:r>
              <a:rPr lang="en-US" spc="-5" dirty="0" smtClean="0">
                <a:latin typeface="Times New Roman"/>
                <a:cs typeface="Times New Roman"/>
              </a:rPr>
              <a:t>calculate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division </a:t>
            </a:r>
            <a:r>
              <a:rPr lang="en-US" dirty="0" smtClean="0">
                <a:latin typeface="Times New Roman"/>
                <a:cs typeface="Times New Roman"/>
              </a:rPr>
              <a:t>obtained by </a:t>
            </a:r>
            <a:r>
              <a:rPr lang="en-US" spc="-5" dirty="0" smtClean="0">
                <a:latin typeface="Times New Roman"/>
                <a:cs typeface="Times New Roman"/>
              </a:rPr>
              <a:t>the</a:t>
            </a:r>
            <a:r>
              <a:rPr lang="en-US" spc="2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student.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324600"/>
          </a:xfrm>
        </p:spPr>
        <p:txBody>
          <a:bodyPr>
            <a:normAutofit fontScale="47500" lnSpcReduction="20000"/>
          </a:bodyPr>
          <a:lstStyle/>
          <a:p>
            <a:pPr marL="323215" marR="3602354">
              <a:lnSpc>
                <a:spcPts val="1430"/>
              </a:lnSpc>
              <a:spcBef>
                <a:spcPts val="5"/>
              </a:spcBef>
            </a:pPr>
            <a:endParaRPr lang="en-US" spc="-10" dirty="0" smtClean="0">
              <a:latin typeface="Liberation Sans Narrow"/>
              <a:cs typeface="Liberation Sans Narrow"/>
            </a:endParaRPr>
          </a:p>
          <a:p>
            <a:pPr marL="323215" marR="3602354">
              <a:lnSpc>
                <a:spcPts val="1430"/>
              </a:lnSpc>
              <a:spcBef>
                <a:spcPts val="5"/>
              </a:spcBef>
            </a:pPr>
            <a:endParaRPr lang="en-US" sz="33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323215" marR="3602354">
              <a:lnSpc>
                <a:spcPts val="1430"/>
              </a:lnSpc>
              <a:spcBef>
                <a:spcPts val="5"/>
              </a:spcBef>
            </a:pP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/*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Method – I</a:t>
            </a:r>
            <a:r>
              <a:rPr lang="en-US" sz="33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10" dirty="0" smtClean="0">
                <a:latin typeface="Times New Roman" pitchFamily="18" charset="0"/>
                <a:cs typeface="Times New Roman" pitchFamily="18" charset="0"/>
              </a:rPr>
              <a:t>*/  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main(</a:t>
            </a:r>
            <a:r>
              <a:rPr lang="en-US" sz="33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323215">
              <a:lnSpc>
                <a:spcPts val="1360"/>
              </a:lnSpc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82295">
              <a:lnSpc>
                <a:spcPts val="1470"/>
              </a:lnSpc>
            </a:pPr>
            <a:r>
              <a:rPr lang="en-US" sz="3300" spc="-5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m1,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m2, 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m3,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m4, m5, per 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82295">
              <a:lnSpc>
                <a:spcPts val="1465"/>
              </a:lnSpc>
            </a:pPr>
            <a:r>
              <a:rPr lang="en-US" sz="33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"Enter marks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five subjects " )</a:t>
            </a:r>
            <a:r>
              <a:rPr lang="en-US" sz="3300" spc="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82295">
              <a:lnSpc>
                <a:spcPts val="1465"/>
              </a:lnSpc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82295" marR="753745">
              <a:lnSpc>
                <a:spcPts val="1430"/>
              </a:lnSpc>
              <a:spcBef>
                <a:spcPts val="70"/>
              </a:spcBef>
            </a:pPr>
            <a:r>
              <a:rPr lang="en-US" sz="3300" spc="-1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"%d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%d %d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%d %d", &amp;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m1</a:t>
            </a:r>
          </a:p>
          <a:p>
            <a:pPr marL="582295" marR="753745">
              <a:lnSpc>
                <a:spcPts val="1430"/>
              </a:lnSpc>
              <a:spcBef>
                <a:spcPts val="70"/>
              </a:spcBef>
              <a:buNone/>
            </a:pPr>
            <a:endParaRPr lang="en-US" sz="33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582295" marR="753745">
              <a:lnSpc>
                <a:spcPts val="1430"/>
              </a:lnSpc>
              <a:spcBef>
                <a:spcPts val="70"/>
              </a:spcBef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&amp;m2, &amp;m3, 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&amp;m4, &amp;m5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 ;  </a:t>
            </a:r>
            <a:endParaRPr lang="en-US" sz="33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582295" marR="753745">
              <a:lnSpc>
                <a:spcPts val="1430"/>
              </a:lnSpc>
              <a:spcBef>
                <a:spcPts val="70"/>
              </a:spcBef>
            </a:pPr>
            <a:endParaRPr lang="en-US" sz="33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582295" marR="753745">
              <a:lnSpc>
                <a:spcPts val="1430"/>
              </a:lnSpc>
              <a:spcBef>
                <a:spcPts val="70"/>
              </a:spcBef>
            </a:pP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= ( </a:t>
            </a:r>
            <a:r>
              <a:rPr lang="en-US" sz="3300" spc="5" dirty="0" smtClean="0">
                <a:latin typeface="Times New Roman" pitchFamily="18" charset="0"/>
                <a:cs typeface="Times New Roman" pitchFamily="18" charset="0"/>
              </a:rPr>
              <a:t>m1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+ m2 +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m3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m4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300" spc="-20" dirty="0" smtClean="0">
                <a:latin typeface="Times New Roman" pitchFamily="18" charset="0"/>
                <a:cs typeface="Times New Roman" pitchFamily="18" charset="0"/>
              </a:rPr>
              <a:t>m5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 / 5</a:t>
            </a:r>
            <a:r>
              <a:rPr lang="en-US" sz="33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82295" marR="753745">
              <a:lnSpc>
                <a:spcPts val="1430"/>
              </a:lnSpc>
              <a:spcBef>
                <a:spcPts val="70"/>
              </a:spcBef>
            </a:pPr>
            <a:endParaRPr lang="en-US" sz="33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  <a:spcBef>
                <a:spcPts val="95"/>
              </a:spcBef>
            </a:pPr>
            <a:r>
              <a:rPr lang="en-US" sz="3300" spc="-2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per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3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33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"First division ")</a:t>
            </a:r>
            <a:r>
              <a:rPr lang="en-US" sz="3300" spc="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else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5"/>
              </a:lnSpc>
            </a:pPr>
            <a:r>
              <a:rPr lang="en-US" sz="3300" spc="-2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per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en-US" sz="3300" spc="5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33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788035">
              <a:lnSpc>
                <a:spcPts val="1435"/>
              </a:lnSpc>
            </a:pPr>
            <a:r>
              <a:rPr lang="en-US" sz="3300" spc="-5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"Second division"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3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else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788035">
              <a:lnSpc>
                <a:spcPts val="1430"/>
              </a:lnSpc>
            </a:pP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per </a:t>
            </a: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en-US" sz="3300" spc="5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33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047115">
              <a:lnSpc>
                <a:spcPts val="1435"/>
              </a:lnSpc>
            </a:pPr>
            <a:r>
              <a:rPr lang="en-US" sz="33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"Third division"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300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788035">
              <a:lnSpc>
                <a:spcPts val="1435"/>
              </a:lnSpc>
            </a:pPr>
            <a:r>
              <a:rPr lang="en-US" sz="3300" spc="-15" dirty="0" smtClean="0">
                <a:latin typeface="Times New Roman" pitchFamily="18" charset="0"/>
                <a:cs typeface="Times New Roman" pitchFamily="18" charset="0"/>
              </a:rPr>
              <a:t>else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047115">
              <a:lnSpc>
                <a:spcPts val="1430"/>
              </a:lnSpc>
            </a:pPr>
            <a:r>
              <a:rPr lang="en-US" sz="33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3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( "Fail" )</a:t>
            </a:r>
            <a:r>
              <a:rPr lang="en-US" sz="33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1465"/>
              </a:lnSpc>
            </a:pPr>
            <a:r>
              <a:rPr lang="en-US" sz="33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1200" y="2819400"/>
            <a:ext cx="4648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THANK 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ontrol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decision control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instruction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implemented in C using: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(a)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statement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if-else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statement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(c)The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conditional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operators.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 languages, C uses the keyword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 implement the decision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control instruction. The general form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looks like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this condition is true 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execute this statement 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simple program, which demonstrates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relational operators.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96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/* Demonstration of if statement */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"Enter a number less than 10 " ) 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 "%d", &amp;num 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( num &lt;= 10 )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“hello!"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 execution of this program, if you type a number less than or equal to 10, you get a message on the screen through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 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If you type some other number the program doesn’t do anything.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following flowchart would help you understand the flow of control in the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flow Diagram of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028806"/>
            <a:ext cx="5105400" cy="4533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" dirty="0" smtClean="0">
                <a:latin typeface="Times New Roman"/>
                <a:cs typeface="Times New Roman"/>
              </a:rPr>
              <a:t>The </a:t>
            </a:r>
            <a:r>
              <a:rPr lang="en-US" b="1" i="1" spc="-5" dirty="0" smtClean="0">
                <a:latin typeface="Times New Roman"/>
                <a:cs typeface="Times New Roman"/>
              </a:rPr>
              <a:t>if-else</a:t>
            </a:r>
            <a:r>
              <a:rPr lang="en-US" b="1" i="1" spc="40" dirty="0" smtClean="0">
                <a:latin typeface="Times New Roman"/>
                <a:cs typeface="Times New Roman"/>
              </a:rPr>
              <a:t> </a:t>
            </a:r>
            <a:r>
              <a:rPr lang="en-US" b="1" spc="-5" dirty="0" smtClean="0">
                <a:latin typeface="Times New Roman"/>
                <a:cs typeface="Times New Roman"/>
              </a:rPr>
              <a:t>Statement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pc="-15" dirty="0" smtClean="0">
                <a:latin typeface="Times New Roman"/>
                <a:cs typeface="Times New Roman"/>
              </a:rPr>
              <a:t>The </a:t>
            </a:r>
            <a:r>
              <a:rPr lang="en-US" b="1" spc="-20" dirty="0" smtClean="0">
                <a:latin typeface="Times New Roman"/>
                <a:cs typeface="Times New Roman"/>
              </a:rPr>
              <a:t>if </a:t>
            </a:r>
            <a:r>
              <a:rPr lang="en-US" spc="-5" dirty="0" smtClean="0">
                <a:latin typeface="Times New Roman"/>
                <a:cs typeface="Times New Roman"/>
              </a:rPr>
              <a:t>statement </a:t>
            </a:r>
            <a:r>
              <a:rPr lang="en-US" dirty="0" smtClean="0">
                <a:latin typeface="Times New Roman"/>
                <a:cs typeface="Times New Roman"/>
              </a:rPr>
              <a:t>by </a:t>
            </a:r>
            <a:r>
              <a:rPr lang="en-US" spc="-5" dirty="0" smtClean="0">
                <a:latin typeface="Times New Roman"/>
                <a:cs typeface="Times New Roman"/>
              </a:rPr>
              <a:t>itself </a:t>
            </a:r>
            <a:r>
              <a:rPr lang="en-US" dirty="0" smtClean="0">
                <a:latin typeface="Times New Roman"/>
                <a:cs typeface="Times New Roman"/>
              </a:rPr>
              <a:t>will execute a </a:t>
            </a:r>
            <a:r>
              <a:rPr lang="en-US" spc="-5" dirty="0" smtClean="0">
                <a:latin typeface="Times New Roman"/>
                <a:cs typeface="Times New Roman"/>
              </a:rPr>
              <a:t>single statement, </a:t>
            </a:r>
            <a:r>
              <a:rPr lang="en-US" spc="-30" dirty="0" smtClean="0">
                <a:latin typeface="Times New Roman"/>
                <a:cs typeface="Times New Roman"/>
              </a:rPr>
              <a:t>or </a:t>
            </a:r>
            <a:r>
              <a:rPr lang="en-US" dirty="0" smtClean="0">
                <a:latin typeface="Times New Roman"/>
                <a:cs typeface="Times New Roman"/>
              </a:rPr>
              <a:t>a  </a:t>
            </a:r>
            <a:r>
              <a:rPr lang="en-US" spc="-5" dirty="0" smtClean="0">
                <a:latin typeface="Times New Roman"/>
                <a:cs typeface="Times New Roman"/>
              </a:rPr>
              <a:t>group </a:t>
            </a:r>
            <a:r>
              <a:rPr lang="en-US" spc="5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statements, </a:t>
            </a:r>
            <a:r>
              <a:rPr lang="en-US" dirty="0" smtClean="0">
                <a:latin typeface="Times New Roman"/>
                <a:cs typeface="Times New Roman"/>
              </a:rPr>
              <a:t>when the </a:t>
            </a:r>
            <a:r>
              <a:rPr lang="en-US" spc="-5" dirty="0" smtClean="0">
                <a:latin typeface="Times New Roman"/>
                <a:cs typeface="Times New Roman"/>
              </a:rPr>
              <a:t>expression </a:t>
            </a:r>
            <a:r>
              <a:rPr lang="en-US" dirty="0" smtClean="0">
                <a:latin typeface="Times New Roman"/>
                <a:cs typeface="Times New Roman"/>
              </a:rPr>
              <a:t>following </a:t>
            </a:r>
            <a:r>
              <a:rPr lang="en-US" b="1" spc="-15" dirty="0" smtClean="0">
                <a:latin typeface="Times New Roman"/>
                <a:cs typeface="Times New Roman"/>
              </a:rPr>
              <a:t>if </a:t>
            </a:r>
            <a:r>
              <a:rPr lang="en-US" dirty="0" smtClean="0">
                <a:latin typeface="Times New Roman"/>
                <a:cs typeface="Times New Roman"/>
              </a:rPr>
              <a:t>evaluates to  </a:t>
            </a:r>
            <a:r>
              <a:rPr lang="en-US" spc="-10" dirty="0" smtClean="0">
                <a:latin typeface="Times New Roman"/>
                <a:cs typeface="Times New Roman"/>
              </a:rPr>
              <a:t>true. </a:t>
            </a:r>
            <a:r>
              <a:rPr lang="en-US" spc="-5" dirty="0" smtClean="0">
                <a:latin typeface="Times New Roman"/>
                <a:cs typeface="Times New Roman"/>
              </a:rPr>
              <a:t>It </a:t>
            </a:r>
            <a:r>
              <a:rPr lang="en-US" dirty="0" smtClean="0">
                <a:latin typeface="Times New Roman"/>
                <a:cs typeface="Times New Roman"/>
              </a:rPr>
              <a:t>does nothing when the expression evaluates to false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Example:-</a:t>
            </a:r>
            <a:r>
              <a:rPr lang="en-US" spc="-25" dirty="0" smtClean="0">
                <a:latin typeface="Times New Roman"/>
                <a:cs typeface="Times New Roman"/>
              </a:rPr>
              <a:t> In </a:t>
            </a: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spc="-5" dirty="0" smtClean="0">
                <a:latin typeface="Times New Roman"/>
                <a:cs typeface="Times New Roman"/>
              </a:rPr>
              <a:t>company </a:t>
            </a:r>
            <a:r>
              <a:rPr lang="en-US" spc="-10" dirty="0" smtClean="0">
                <a:latin typeface="Times New Roman"/>
                <a:cs typeface="Times New Roman"/>
              </a:rPr>
              <a:t>an </a:t>
            </a:r>
            <a:r>
              <a:rPr lang="en-US" spc="-5" dirty="0" smtClean="0">
                <a:latin typeface="Times New Roman"/>
                <a:cs typeface="Times New Roman"/>
              </a:rPr>
              <a:t>employee </a:t>
            </a:r>
            <a:r>
              <a:rPr lang="en-US" dirty="0" smtClean="0">
                <a:latin typeface="Times New Roman"/>
                <a:cs typeface="Times New Roman"/>
              </a:rPr>
              <a:t>is </a:t>
            </a:r>
            <a:r>
              <a:rPr lang="en-US" spc="-10" dirty="0" smtClean="0">
                <a:latin typeface="Times New Roman"/>
                <a:cs typeface="Times New Roman"/>
              </a:rPr>
              <a:t>paid </a:t>
            </a:r>
            <a:r>
              <a:rPr lang="en-US" spc="-5" dirty="0" smtClean="0">
                <a:latin typeface="Times New Roman"/>
                <a:cs typeface="Times New Roman"/>
              </a:rPr>
              <a:t>as</a:t>
            </a:r>
            <a:r>
              <a:rPr lang="en-US" spc="17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under: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spc="-25" dirty="0" smtClean="0">
                <a:latin typeface="Times New Roman"/>
                <a:cs typeface="Times New Roman"/>
              </a:rPr>
              <a:t>If </a:t>
            </a:r>
            <a:r>
              <a:rPr lang="en-US" dirty="0" smtClean="0">
                <a:latin typeface="Times New Roman"/>
                <a:cs typeface="Times New Roman"/>
              </a:rPr>
              <a:t>his basic salary </a:t>
            </a:r>
            <a:r>
              <a:rPr lang="en-US" spc="5" dirty="0" smtClean="0">
                <a:latin typeface="Times New Roman"/>
                <a:cs typeface="Times New Roman"/>
              </a:rPr>
              <a:t>is </a:t>
            </a:r>
            <a:r>
              <a:rPr lang="en-US" dirty="0" smtClean="0">
                <a:latin typeface="Times New Roman"/>
                <a:cs typeface="Times New Roman"/>
              </a:rPr>
              <a:t>less </a:t>
            </a:r>
            <a:r>
              <a:rPr lang="en-US" spc="-5" dirty="0" smtClean="0">
                <a:latin typeface="Times New Roman"/>
                <a:cs typeface="Times New Roman"/>
              </a:rPr>
              <a:t>than </a:t>
            </a:r>
            <a:r>
              <a:rPr lang="en-US" dirty="0" smtClean="0">
                <a:latin typeface="Times New Roman"/>
                <a:cs typeface="Times New Roman"/>
              </a:rPr>
              <a:t>Rs. 1500, then HRA = 10% of </a:t>
            </a:r>
            <a:r>
              <a:rPr lang="en-US" spc="-10" dirty="0" smtClean="0">
                <a:latin typeface="Times New Roman"/>
                <a:cs typeface="Times New Roman"/>
              </a:rPr>
              <a:t>basic  salary </a:t>
            </a:r>
            <a:r>
              <a:rPr lang="en-US" spc="-15" dirty="0" smtClean="0">
                <a:latin typeface="Times New Roman"/>
                <a:cs typeface="Times New Roman"/>
              </a:rPr>
              <a:t>and </a:t>
            </a:r>
            <a:r>
              <a:rPr lang="en-US" spc="5" dirty="0" smtClean="0">
                <a:latin typeface="Times New Roman"/>
                <a:cs typeface="Times New Roman"/>
              </a:rPr>
              <a:t>DA </a:t>
            </a:r>
            <a:r>
              <a:rPr lang="en-US" dirty="0" smtClean="0">
                <a:latin typeface="Times New Roman"/>
                <a:cs typeface="Times New Roman"/>
              </a:rPr>
              <a:t>= 90% </a:t>
            </a:r>
            <a:r>
              <a:rPr lang="en-US" spc="-10" dirty="0" smtClean="0">
                <a:latin typeface="Times New Roman"/>
                <a:cs typeface="Times New Roman"/>
              </a:rPr>
              <a:t>of </a:t>
            </a:r>
            <a:r>
              <a:rPr lang="en-US" dirty="0" smtClean="0">
                <a:latin typeface="Times New Roman"/>
                <a:cs typeface="Times New Roman"/>
              </a:rPr>
              <a:t>basic salary. If </a:t>
            </a:r>
            <a:r>
              <a:rPr lang="en-US" spc="5" dirty="0" smtClean="0">
                <a:latin typeface="Times New Roman"/>
                <a:cs typeface="Times New Roman"/>
              </a:rPr>
              <a:t>his </a:t>
            </a:r>
            <a:r>
              <a:rPr lang="en-US" dirty="0" smtClean="0">
                <a:latin typeface="Times New Roman"/>
                <a:cs typeface="Times New Roman"/>
              </a:rPr>
              <a:t>salary is </a:t>
            </a:r>
            <a:r>
              <a:rPr lang="en-US" spc="-10" dirty="0" smtClean="0">
                <a:latin typeface="Times New Roman"/>
                <a:cs typeface="Times New Roman"/>
              </a:rPr>
              <a:t>either </a:t>
            </a:r>
            <a:r>
              <a:rPr lang="en-US" dirty="0" smtClean="0">
                <a:latin typeface="Times New Roman"/>
                <a:cs typeface="Times New Roman"/>
              </a:rPr>
              <a:t>equal to  </a:t>
            </a:r>
            <a:r>
              <a:rPr lang="en-US" spc="-20" dirty="0" smtClean="0">
                <a:latin typeface="Times New Roman"/>
                <a:cs typeface="Times New Roman"/>
              </a:rPr>
              <a:t>or </a:t>
            </a:r>
            <a:r>
              <a:rPr lang="en-US" dirty="0" smtClean="0">
                <a:latin typeface="Times New Roman"/>
                <a:cs typeface="Times New Roman"/>
              </a:rPr>
              <a:t>above Rs. 1500, </a:t>
            </a:r>
            <a:r>
              <a:rPr lang="en-US" spc="-5" dirty="0" smtClean="0">
                <a:latin typeface="Times New Roman"/>
                <a:cs typeface="Times New Roman"/>
              </a:rPr>
              <a:t>then </a:t>
            </a:r>
            <a:r>
              <a:rPr lang="en-US" dirty="0" smtClean="0">
                <a:latin typeface="Times New Roman"/>
                <a:cs typeface="Times New Roman"/>
              </a:rPr>
              <a:t>HRA = Rs. 500 and </a:t>
            </a:r>
            <a:r>
              <a:rPr lang="en-US" spc="5" dirty="0" smtClean="0">
                <a:latin typeface="Times New Roman"/>
                <a:cs typeface="Times New Roman"/>
              </a:rPr>
              <a:t>DA </a:t>
            </a:r>
            <a:r>
              <a:rPr lang="en-US" dirty="0" smtClean="0">
                <a:latin typeface="Times New Roman"/>
                <a:cs typeface="Times New Roman"/>
              </a:rPr>
              <a:t>= 98% </a:t>
            </a:r>
            <a:r>
              <a:rPr lang="en-US" spc="-10" dirty="0" smtClean="0">
                <a:latin typeface="Times New Roman"/>
                <a:cs typeface="Times New Roman"/>
              </a:rPr>
              <a:t>of </a:t>
            </a:r>
            <a:r>
              <a:rPr lang="en-US" dirty="0" smtClean="0">
                <a:latin typeface="Times New Roman"/>
                <a:cs typeface="Times New Roman"/>
              </a:rPr>
              <a:t>basic  salary. </a:t>
            </a:r>
            <a:r>
              <a:rPr lang="en-US" spc="-5" dirty="0" smtClean="0">
                <a:latin typeface="Times New Roman"/>
                <a:cs typeface="Times New Roman"/>
              </a:rPr>
              <a:t>If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employee's </a:t>
            </a:r>
            <a:r>
              <a:rPr lang="en-US" dirty="0" smtClean="0">
                <a:latin typeface="Times New Roman"/>
                <a:cs typeface="Times New Roman"/>
              </a:rPr>
              <a:t>salary </a:t>
            </a:r>
            <a:r>
              <a:rPr lang="en-US" spc="-10" dirty="0" smtClean="0">
                <a:latin typeface="Times New Roman"/>
                <a:cs typeface="Times New Roman"/>
              </a:rPr>
              <a:t>is </a:t>
            </a:r>
            <a:r>
              <a:rPr lang="en-US" dirty="0" smtClean="0">
                <a:latin typeface="Times New Roman"/>
                <a:cs typeface="Times New Roman"/>
              </a:rPr>
              <a:t>input through the keyboard </a:t>
            </a:r>
            <a:r>
              <a:rPr lang="en-US" spc="-5" dirty="0" smtClean="0">
                <a:latin typeface="Times New Roman"/>
                <a:cs typeface="Times New Roman"/>
              </a:rPr>
              <a:t>write  </a:t>
            </a:r>
            <a:r>
              <a:rPr lang="en-US" dirty="0" smtClean="0">
                <a:latin typeface="Times New Roman"/>
                <a:cs typeface="Times New Roman"/>
              </a:rPr>
              <a:t>a program to find his gross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salary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915400" cy="6400800"/>
          </a:xfrm>
        </p:spPr>
        <p:txBody>
          <a:bodyPr>
            <a:normAutofit/>
          </a:bodyPr>
          <a:lstStyle/>
          <a:p>
            <a:pPr marL="12700" marR="2693035">
              <a:lnSpc>
                <a:spcPts val="1430"/>
              </a:lnSpc>
            </a:pP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/*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Calculation </a:t>
            </a:r>
            <a:r>
              <a:rPr lang="en-US" sz="2000" spc="1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gross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salary</a:t>
            </a:r>
            <a:r>
              <a:rPr lang="en-US" sz="20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*/ 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main(</a:t>
            </a:r>
            <a:r>
              <a:rPr lang="en-US" sz="20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1365"/>
              </a:lnSpc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</a:pP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float </a:t>
            </a: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spc="-5" dirty="0" err="1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hra</a:t>
            </a:r>
            <a:r>
              <a:rPr lang="en-US" sz="20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 marR="2486025">
              <a:lnSpc>
                <a:spcPts val="1430"/>
              </a:lnSpc>
            </a:pP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( "Enter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basic salary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" ) ;  </a:t>
            </a:r>
            <a:endParaRPr lang="en-US" sz="2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71780" marR="2486025">
              <a:lnSpc>
                <a:spcPts val="1430"/>
              </a:lnSpc>
            </a:pPr>
            <a:endParaRPr lang="en-US" sz="2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71780" marR="2486025">
              <a:lnSpc>
                <a:spcPts val="1430"/>
              </a:lnSpc>
            </a:pP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"%f", </a:t>
            </a: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000" spc="5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</a:pP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1500</a:t>
            </a:r>
            <a:r>
              <a:rPr lang="en-US" sz="20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 marR="2807970">
              <a:lnSpc>
                <a:spcPts val="1430"/>
              </a:lnSpc>
              <a:spcBef>
                <a:spcPts val="70"/>
              </a:spcBef>
            </a:pP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hra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/ 100</a:t>
            </a:r>
            <a:r>
              <a:rPr lang="en-US" sz="20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* 90 / 100</a:t>
            </a:r>
            <a:r>
              <a:rPr lang="en-US" sz="20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360"/>
              </a:lnSpc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5"/>
              </a:lnSpc>
            </a:pP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else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hra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= 500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0860">
              <a:lnSpc>
                <a:spcPts val="1430"/>
              </a:lnSpc>
            </a:pP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* 98 / 100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65"/>
              </a:lnSpc>
            </a:pP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spc="5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spc="-15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780">
              <a:lnSpc>
                <a:spcPts val="1430"/>
              </a:lnSpc>
            </a:pPr>
            <a:r>
              <a:rPr lang="en-US" sz="2000" spc="-1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"gross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salary = Rs. %f", </a:t>
            </a:r>
            <a:r>
              <a:rPr lang="en-US" sz="2000" spc="5" dirty="0" err="1" smtClean="0">
                <a:latin typeface="Times New Roman" pitchFamily="18" charset="0"/>
                <a:cs typeface="Times New Roman" pitchFamily="18" charset="0"/>
              </a:rPr>
              <a:t>gs</a:t>
            </a:r>
            <a:r>
              <a:rPr lang="en-US"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1465"/>
              </a:lnSpc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760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Decision Control  Structure   </vt:lpstr>
      <vt:lpstr>Decision Control Statement</vt:lpstr>
      <vt:lpstr>The if Statement  </vt:lpstr>
      <vt:lpstr>Slide 4</vt:lpstr>
      <vt:lpstr>Slide 5</vt:lpstr>
      <vt:lpstr>Slide 6</vt:lpstr>
      <vt:lpstr>The if-else Statement </vt:lpstr>
      <vt:lpstr>Slide 8</vt:lpstr>
      <vt:lpstr>Slide 9</vt:lpstr>
      <vt:lpstr>Slide 10</vt:lpstr>
      <vt:lpstr>Nested if-elses 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santosh</dc:creator>
  <cp:lastModifiedBy>santosh</cp:lastModifiedBy>
  <cp:revision>16</cp:revision>
  <dcterms:created xsi:type="dcterms:W3CDTF">2021-11-17T13:33:02Z</dcterms:created>
  <dcterms:modified xsi:type="dcterms:W3CDTF">2021-11-23T14:39:29Z</dcterms:modified>
</cp:coreProperties>
</file>