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1" r:id="rId2"/>
    <p:sldId id="282" r:id="rId3"/>
    <p:sldId id="283" r:id="rId4"/>
    <p:sldId id="256" r:id="rId5"/>
    <p:sldId id="278" r:id="rId6"/>
    <p:sldId id="279" r:id="rId7"/>
    <p:sldId id="28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8577" autoAdjust="0"/>
  </p:normalViewPr>
  <p:slideViewPr>
    <p:cSldViewPr>
      <p:cViewPr>
        <p:scale>
          <a:sx n="75" d="100"/>
          <a:sy n="75" d="100"/>
        </p:scale>
        <p:origin x="-1236" y="-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6858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Path of approach</a:t>
            </a:r>
            <a:br>
              <a:rPr lang="en-US" dirty="0" smtClean="0"/>
            </a:br>
            <a:r>
              <a:rPr lang="en-US" dirty="0" smtClean="0"/>
              <a:t>&amp;</a:t>
            </a:r>
            <a:br>
              <a:rPr lang="en-US" dirty="0" smtClean="0"/>
            </a:br>
            <a:r>
              <a:rPr lang="en-US" dirty="0" smtClean="0"/>
              <a:t>Path of recess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061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9144000" cy="52322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Path of approach + path of recess</a:t>
            </a:r>
            <a:endParaRPr lang="en-US" sz="2800" dirty="0"/>
          </a:p>
        </p:txBody>
      </p:sp>
      <p:sp>
        <p:nvSpPr>
          <p:cNvPr id="2" name="TextBox 1"/>
          <p:cNvSpPr txBox="1"/>
          <p:nvPr/>
        </p:nvSpPr>
        <p:spPr>
          <a:xfrm>
            <a:off x="175790" y="523220"/>
            <a:ext cx="2359749" cy="4648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 smtClean="0"/>
              <a:t>If gear-1 is driving gear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133600" y="31242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638800" y="31242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120537" y="3414542"/>
            <a:ext cx="386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r>
              <a:rPr lang="en-US" baseline="-25000" dirty="0" smtClean="0"/>
              <a:t>1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638800" y="3393553"/>
            <a:ext cx="386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r>
              <a:rPr lang="en-US" baseline="-25000" dirty="0" smtClean="0"/>
              <a:t>2</a:t>
            </a:r>
            <a:endParaRPr lang="en-US" dirty="0"/>
          </a:p>
        </p:txBody>
      </p:sp>
      <p:cxnSp>
        <p:nvCxnSpPr>
          <p:cNvPr id="19" name="Straight Connector 18"/>
          <p:cNvCxnSpPr/>
          <p:nvPr/>
        </p:nvCxnSpPr>
        <p:spPr>
          <a:xfrm>
            <a:off x="2352221" y="3316486"/>
            <a:ext cx="3383280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1482633" y="2525485"/>
            <a:ext cx="1600200" cy="1600200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648200" y="2182448"/>
            <a:ext cx="2286000" cy="2286000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2114550" y="2234837"/>
            <a:ext cx="4114800" cy="2794363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3673475" y="3286006"/>
            <a:ext cx="45720" cy="4572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3525873" y="3288268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393700" y="1409700"/>
            <a:ext cx="3840480" cy="3840480"/>
          </a:xfrm>
          <a:prstGeom prst="ellipse">
            <a:avLst/>
          </a:prstGeom>
          <a:noFill/>
          <a:ln w="28575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3200400" y="838200"/>
            <a:ext cx="4937760" cy="4937760"/>
          </a:xfrm>
          <a:prstGeom prst="ellipse">
            <a:avLst/>
          </a:prstGeom>
          <a:noFill/>
          <a:ln w="28575">
            <a:solidFill>
              <a:schemeClr val="accent3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817005" y="4792027"/>
            <a:ext cx="280670" cy="45815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5240" y="5288280"/>
            <a:ext cx="1336007" cy="9276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Addendum circle of gear-1</a:t>
            </a:r>
            <a:endParaRPr lang="en-US" dirty="0"/>
          </a:p>
        </p:txBody>
      </p:sp>
      <p:cxnSp>
        <p:nvCxnSpPr>
          <p:cNvPr id="21" name="Straight Arrow Connector 20"/>
          <p:cNvCxnSpPr>
            <a:endCxn id="23" idx="0"/>
          </p:cNvCxnSpPr>
          <p:nvPr/>
        </p:nvCxnSpPr>
        <p:spPr>
          <a:xfrm>
            <a:off x="7617460" y="4792027"/>
            <a:ext cx="838200" cy="9293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7807960" y="5721350"/>
            <a:ext cx="1295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Addendum circle of gear-2</a:t>
            </a:r>
            <a:endParaRPr lang="en-US" dirty="0"/>
          </a:p>
        </p:txBody>
      </p:sp>
      <p:sp>
        <p:nvSpPr>
          <p:cNvPr id="24" name="Oval 23"/>
          <p:cNvSpPr/>
          <p:nvPr/>
        </p:nvSpPr>
        <p:spPr>
          <a:xfrm>
            <a:off x="4188460" y="3635074"/>
            <a:ext cx="45720" cy="4572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3200400" y="2971800"/>
            <a:ext cx="45720" cy="4572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4135120" y="3650314"/>
            <a:ext cx="282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2933700" y="2529840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</a:t>
            </a:r>
            <a:endParaRPr lang="en-US" dirty="0"/>
          </a:p>
        </p:txBody>
      </p:sp>
      <p:cxnSp>
        <p:nvCxnSpPr>
          <p:cNvPr id="12" name="Straight Connector 11"/>
          <p:cNvCxnSpPr>
            <a:stCxn id="9" idx="1"/>
          </p:cNvCxnSpPr>
          <p:nvPr/>
        </p:nvCxnSpPr>
        <p:spPr>
          <a:xfrm flipH="1">
            <a:off x="3124618" y="3292702"/>
            <a:ext cx="555553" cy="7269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3655767" y="3657934"/>
            <a:ext cx="555553" cy="7269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773133" y="4607361"/>
            <a:ext cx="14890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Path of recess</a:t>
            </a:r>
            <a:endParaRPr lang="en-US" dirty="0"/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3315536" y="3762885"/>
            <a:ext cx="513625" cy="42811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H="1">
            <a:off x="3082833" y="3976942"/>
            <a:ext cx="443040" cy="6304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H="1">
            <a:off x="2655923" y="2994660"/>
            <a:ext cx="555553" cy="7269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2989307" y="3279474"/>
            <a:ext cx="413087" cy="35254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1389475" y="4107485"/>
            <a:ext cx="1786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Path of approach</a:t>
            </a:r>
            <a:endParaRPr lang="en-US" dirty="0"/>
          </a:p>
        </p:txBody>
      </p:sp>
      <p:cxnSp>
        <p:nvCxnSpPr>
          <p:cNvPr id="41" name="Straight Arrow Connector 40"/>
          <p:cNvCxnSpPr/>
          <p:nvPr/>
        </p:nvCxnSpPr>
        <p:spPr>
          <a:xfrm flipH="1">
            <a:off x="2728246" y="3455746"/>
            <a:ext cx="443040" cy="73525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25" idx="4"/>
          </p:cNvCxnSpPr>
          <p:nvPr/>
        </p:nvCxnSpPr>
        <p:spPr>
          <a:xfrm flipV="1">
            <a:off x="3223260" y="988091"/>
            <a:ext cx="495935" cy="202942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860108" y="653534"/>
            <a:ext cx="21468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Point of engagement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3402394" y="5998349"/>
            <a:ext cx="24041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Point of disengagement</a:t>
            </a:r>
            <a:endParaRPr lang="en-US" dirty="0"/>
          </a:p>
        </p:txBody>
      </p:sp>
      <p:cxnSp>
        <p:nvCxnSpPr>
          <p:cNvPr id="42" name="Straight Arrow Connector 41"/>
          <p:cNvCxnSpPr>
            <a:stCxn id="26" idx="2"/>
            <a:endCxn id="39" idx="0"/>
          </p:cNvCxnSpPr>
          <p:nvPr/>
        </p:nvCxnSpPr>
        <p:spPr>
          <a:xfrm>
            <a:off x="4276345" y="4019646"/>
            <a:ext cx="328141" cy="197870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1447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9144000" cy="52322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Path of Approach and Path of recess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04800" y="523220"/>
                <a:ext cx="3466270" cy="23451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dirty="0" smtClean="0"/>
                  <a:t>If gear-2 is driving gear then,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dirty="0" smtClean="0"/>
                  <a:t>Path of approach = LP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dirty="0" smtClean="0"/>
                  <a:t>LP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>
                            <a:latin typeface="Cambria Math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𝑟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/>
                                      </a:rPr>
                                      <m:t>𝑎</m:t>
                                    </m:r>
                                    <m:r>
                                      <a:rPr lang="en-US" i="1"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d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latin typeface="Cambria Math"/>
                          </a:rPr>
                          <m:t>−</m:t>
                        </m:r>
                        <m:sSup>
                          <m:s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𝑟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/>
                                      </a:rPr>
                                      <m:t>𝑏</m:t>
                                    </m:r>
                                    <m:r>
                                      <a:rPr lang="en-US" i="1"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d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r>
                  <a:rPr lang="en-US" dirty="0" smtClean="0"/>
                  <a:t>  </a:t>
                </a:r>
                <a:r>
                  <a:rPr lang="en-US" dirty="0"/>
                  <a:t>- r</a:t>
                </a:r>
                <a:r>
                  <a:rPr lang="en-US" baseline="-25000" dirty="0"/>
                  <a:t>p1</a:t>
                </a:r>
                <a:r>
                  <a:rPr lang="en-US" dirty="0"/>
                  <a:t> sin (</a:t>
                </a:r>
                <a:r>
                  <a:rPr lang="el-GR" dirty="0"/>
                  <a:t>α</a:t>
                </a:r>
                <a:r>
                  <a:rPr lang="en-US" dirty="0" smtClean="0"/>
                  <a:t>)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dirty="0" smtClean="0"/>
                  <a:t>Path of recess = PM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dirty="0" smtClean="0"/>
                  <a:t>PM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>
                            <a:latin typeface="Cambria Math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𝑟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/>
                                      </a:rPr>
                                      <m:t>𝑎</m:t>
                                    </m:r>
                                    <m:r>
                                      <a:rPr lang="en-US" i="1">
                                        <a:latin typeface="Cambria Math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d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latin typeface="Cambria Math"/>
                          </a:rPr>
                          <m:t>−</m:t>
                        </m:r>
                        <m:sSup>
                          <m:s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𝑟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/>
                                      </a:rPr>
                                      <m:t>𝑏</m:t>
                                    </m:r>
                                    <m:r>
                                      <a:rPr lang="en-US" i="1">
                                        <a:latin typeface="Cambria Math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d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r>
                  <a:rPr lang="en-US" dirty="0"/>
                  <a:t>  - r</a:t>
                </a:r>
                <a:r>
                  <a:rPr lang="en-US" baseline="-25000" dirty="0"/>
                  <a:t>p2</a:t>
                </a:r>
                <a:r>
                  <a:rPr lang="en-US" dirty="0"/>
                  <a:t> sin (</a:t>
                </a:r>
                <a:r>
                  <a:rPr lang="el-GR" dirty="0"/>
                  <a:t>α</a:t>
                </a:r>
                <a:r>
                  <a:rPr lang="en-US" dirty="0" smtClean="0"/>
                  <a:t>)</a:t>
                </a:r>
                <a:endParaRPr lang="en-US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523220"/>
                <a:ext cx="3466270" cy="2345129"/>
              </a:xfrm>
              <a:prstGeom prst="rect">
                <a:avLst/>
              </a:prstGeom>
              <a:blipFill rotWithShape="1">
                <a:blip r:embed="rId2"/>
                <a:stretch>
                  <a:fillRect l="-1406" r="-2109" b="-5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800600" y="525397"/>
                <a:ext cx="4191000" cy="23451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dirty="0" smtClean="0"/>
                  <a:t>If gear-1 </a:t>
                </a:r>
                <a:r>
                  <a:rPr lang="en-US" dirty="0"/>
                  <a:t>is driving gear then,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dirty="0"/>
                  <a:t>Path of approach = </a:t>
                </a:r>
                <a:r>
                  <a:rPr lang="en-US" dirty="0" smtClean="0"/>
                  <a:t>PM</a:t>
                </a:r>
                <a:endParaRPr lang="en-US" dirty="0"/>
              </a:p>
              <a:p>
                <a:pPr>
                  <a:lnSpc>
                    <a:spcPct val="150000"/>
                  </a:lnSpc>
                </a:pPr>
                <a:r>
                  <a:rPr lang="en-US" dirty="0" smtClean="0"/>
                  <a:t>PM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>
                            <a:latin typeface="Cambria Math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𝑟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/>
                                      </a:rPr>
                                      <m:t>𝑎</m:t>
                                    </m:r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d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latin typeface="Cambria Math"/>
                          </a:rPr>
                          <m:t>−</m:t>
                        </m:r>
                        <m:sSup>
                          <m:s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𝑟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/>
                                      </a:rPr>
                                      <m:t>𝑏</m:t>
                                    </m:r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d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r>
                  <a:rPr lang="en-US" dirty="0"/>
                  <a:t>  - </a:t>
                </a:r>
                <a:r>
                  <a:rPr lang="en-US" dirty="0" smtClean="0"/>
                  <a:t>r</a:t>
                </a:r>
                <a:r>
                  <a:rPr lang="en-US" baseline="-25000" dirty="0" smtClean="0"/>
                  <a:t>p2</a:t>
                </a:r>
                <a:r>
                  <a:rPr lang="en-US" dirty="0" smtClean="0"/>
                  <a:t> </a:t>
                </a:r>
                <a:r>
                  <a:rPr lang="en-US" dirty="0"/>
                  <a:t>sin (</a:t>
                </a:r>
                <a:r>
                  <a:rPr lang="el-GR" dirty="0"/>
                  <a:t>α</a:t>
                </a:r>
                <a:r>
                  <a:rPr lang="en-US" dirty="0" smtClean="0"/>
                  <a:t>)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dirty="0" smtClean="0"/>
                  <a:t>Path of recess = LP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dirty="0"/>
                  <a:t>LP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>
                            <a:latin typeface="Cambria Math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𝑟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/>
                                      </a:rPr>
                                      <m:t>𝑎</m:t>
                                    </m:r>
                                    <m:r>
                                      <a:rPr lang="en-US" i="1"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d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latin typeface="Cambria Math"/>
                          </a:rPr>
                          <m:t>−</m:t>
                        </m:r>
                        <m:sSup>
                          <m:s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𝑟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/>
                                      </a:rPr>
                                      <m:t>𝑏</m:t>
                                    </m:r>
                                    <m:r>
                                      <a:rPr lang="en-US" i="1"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d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r>
                  <a:rPr lang="en-US" dirty="0"/>
                  <a:t>  - r</a:t>
                </a:r>
                <a:r>
                  <a:rPr lang="en-US" baseline="-25000" dirty="0"/>
                  <a:t>p1</a:t>
                </a:r>
                <a:r>
                  <a:rPr lang="en-US" dirty="0"/>
                  <a:t> sin (</a:t>
                </a:r>
                <a:r>
                  <a:rPr lang="el-GR" dirty="0"/>
                  <a:t>α</a:t>
                </a:r>
                <a:r>
                  <a:rPr lang="en-US" dirty="0" smtClean="0"/>
                  <a:t>)</a:t>
                </a:r>
                <a:endParaRPr lang="en-US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0600" y="525397"/>
                <a:ext cx="4191000" cy="2345129"/>
              </a:xfrm>
              <a:prstGeom prst="rect">
                <a:avLst/>
              </a:prstGeom>
              <a:blipFill rotWithShape="1">
                <a:blip r:embed="rId3"/>
                <a:stretch>
                  <a:fillRect l="-1310" b="-5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Connector 4"/>
          <p:cNvCxnSpPr/>
          <p:nvPr/>
        </p:nvCxnSpPr>
        <p:spPr>
          <a:xfrm>
            <a:off x="4191000" y="523220"/>
            <a:ext cx="0" cy="26771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0" y="320040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4445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685800"/>
            <a:ext cx="7772400" cy="1470025"/>
          </a:xfrm>
        </p:spPr>
        <p:txBody>
          <a:bodyPr/>
          <a:lstStyle/>
          <a:p>
            <a:r>
              <a:rPr lang="en-US" dirty="0" smtClean="0"/>
              <a:t>Path of contact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3095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9144000" cy="52322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Path of contact</a:t>
            </a:r>
            <a:endParaRPr lang="en-US" sz="2800" dirty="0"/>
          </a:p>
        </p:txBody>
      </p:sp>
      <p:sp>
        <p:nvSpPr>
          <p:cNvPr id="2" name="TextBox 1"/>
          <p:cNvSpPr txBox="1"/>
          <p:nvPr/>
        </p:nvSpPr>
        <p:spPr>
          <a:xfrm>
            <a:off x="0" y="523220"/>
            <a:ext cx="4383701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Draw addendum circle for gear-1 and gear -2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133600" y="31242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638800" y="31242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120537" y="3414542"/>
            <a:ext cx="386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r>
              <a:rPr lang="en-US" baseline="-25000" dirty="0" smtClean="0"/>
              <a:t>1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638800" y="3393553"/>
            <a:ext cx="386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r>
              <a:rPr lang="en-US" baseline="-25000" dirty="0" smtClean="0"/>
              <a:t>2</a:t>
            </a:r>
            <a:endParaRPr lang="en-US" dirty="0"/>
          </a:p>
        </p:txBody>
      </p:sp>
      <p:cxnSp>
        <p:nvCxnSpPr>
          <p:cNvPr id="19" name="Straight Connector 18"/>
          <p:cNvCxnSpPr/>
          <p:nvPr/>
        </p:nvCxnSpPr>
        <p:spPr>
          <a:xfrm>
            <a:off x="2352221" y="3316486"/>
            <a:ext cx="3383280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1482633" y="2525485"/>
            <a:ext cx="1600200" cy="1600200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648200" y="2182448"/>
            <a:ext cx="2286000" cy="2286000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2114550" y="2234837"/>
            <a:ext cx="4114800" cy="2794363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3673475" y="3286006"/>
            <a:ext cx="45720" cy="4572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3525873" y="3288268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393700" y="1409700"/>
            <a:ext cx="3840480" cy="3840480"/>
          </a:xfrm>
          <a:prstGeom prst="ellipse">
            <a:avLst/>
          </a:prstGeom>
          <a:noFill/>
          <a:ln w="28575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3200400" y="838200"/>
            <a:ext cx="4937760" cy="4937760"/>
          </a:xfrm>
          <a:prstGeom prst="ellipse">
            <a:avLst/>
          </a:prstGeom>
          <a:noFill/>
          <a:ln w="28575">
            <a:solidFill>
              <a:schemeClr val="accent3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/>
          <p:cNvCxnSpPr>
            <a:stCxn id="16" idx="4"/>
          </p:cNvCxnSpPr>
          <p:nvPr/>
        </p:nvCxnSpPr>
        <p:spPr>
          <a:xfrm>
            <a:off x="2313940" y="5250180"/>
            <a:ext cx="38281" cy="4229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097675" y="5724525"/>
            <a:ext cx="26720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Addendum circle of gear-1</a:t>
            </a:r>
            <a:endParaRPr lang="en-US" dirty="0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7086600" y="5353050"/>
            <a:ext cx="381000" cy="7429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6025444" y="6096000"/>
            <a:ext cx="26720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Addendum circle of gear-2</a:t>
            </a:r>
            <a:endParaRPr lang="en-US" dirty="0"/>
          </a:p>
        </p:txBody>
      </p:sp>
      <p:sp>
        <p:nvSpPr>
          <p:cNvPr id="24" name="Oval 23"/>
          <p:cNvSpPr/>
          <p:nvPr/>
        </p:nvSpPr>
        <p:spPr>
          <a:xfrm>
            <a:off x="4188460" y="3635074"/>
            <a:ext cx="45720" cy="4572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3200400" y="2971800"/>
            <a:ext cx="45720" cy="4572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4135120" y="3650314"/>
            <a:ext cx="282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2933700" y="2529840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-25765" y="6412468"/>
            <a:ext cx="31499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LM is known as path of contact.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090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9144000" cy="52322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Path of contact</a:t>
            </a:r>
            <a:endParaRPr lang="en-US" sz="2800" dirty="0"/>
          </a:p>
        </p:txBody>
      </p:sp>
      <p:sp>
        <p:nvSpPr>
          <p:cNvPr id="2" name="TextBox 1"/>
          <p:cNvSpPr txBox="1"/>
          <p:nvPr/>
        </p:nvSpPr>
        <p:spPr>
          <a:xfrm>
            <a:off x="0" y="523220"/>
            <a:ext cx="4383701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Draw addendum circle for gear-1 and gear -2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133600" y="31242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638800" y="31242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120537" y="3414542"/>
            <a:ext cx="386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r>
              <a:rPr lang="en-US" baseline="-25000" dirty="0" smtClean="0"/>
              <a:t>1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638800" y="3393553"/>
            <a:ext cx="386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r>
              <a:rPr lang="en-US" baseline="-25000" dirty="0" smtClean="0"/>
              <a:t>2</a:t>
            </a:r>
            <a:endParaRPr lang="en-US" dirty="0"/>
          </a:p>
        </p:txBody>
      </p:sp>
      <p:cxnSp>
        <p:nvCxnSpPr>
          <p:cNvPr id="19" name="Straight Connector 18"/>
          <p:cNvCxnSpPr/>
          <p:nvPr/>
        </p:nvCxnSpPr>
        <p:spPr>
          <a:xfrm>
            <a:off x="2352221" y="3316486"/>
            <a:ext cx="3383280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1482633" y="2525485"/>
            <a:ext cx="1600200" cy="1600200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648200" y="2182448"/>
            <a:ext cx="2286000" cy="2286000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2114550" y="2234837"/>
            <a:ext cx="4114800" cy="2794363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3673475" y="3286006"/>
            <a:ext cx="45720" cy="4572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3525873" y="3288268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393700" y="1409700"/>
            <a:ext cx="3840480" cy="3840480"/>
          </a:xfrm>
          <a:prstGeom prst="ellipse">
            <a:avLst/>
          </a:prstGeom>
          <a:noFill/>
          <a:ln w="28575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3200400" y="838200"/>
            <a:ext cx="4937760" cy="4937760"/>
          </a:xfrm>
          <a:prstGeom prst="ellipse">
            <a:avLst/>
          </a:prstGeom>
          <a:noFill/>
          <a:ln w="28575">
            <a:solidFill>
              <a:schemeClr val="accent3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/>
          <p:cNvCxnSpPr>
            <a:stCxn id="16" idx="4"/>
          </p:cNvCxnSpPr>
          <p:nvPr/>
        </p:nvCxnSpPr>
        <p:spPr>
          <a:xfrm>
            <a:off x="2313940" y="5250180"/>
            <a:ext cx="38281" cy="4229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097675" y="5724525"/>
            <a:ext cx="26720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Addendum circle of gear-1</a:t>
            </a:r>
            <a:endParaRPr lang="en-US" dirty="0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7086600" y="5353050"/>
            <a:ext cx="381000" cy="7429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6025444" y="6096000"/>
            <a:ext cx="26720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Addendum circle of gear-2</a:t>
            </a:r>
            <a:endParaRPr lang="en-US" dirty="0"/>
          </a:p>
        </p:txBody>
      </p:sp>
      <p:sp>
        <p:nvSpPr>
          <p:cNvPr id="24" name="Oval 23"/>
          <p:cNvSpPr/>
          <p:nvPr/>
        </p:nvSpPr>
        <p:spPr>
          <a:xfrm>
            <a:off x="4188460" y="3635074"/>
            <a:ext cx="45720" cy="4572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3200400" y="2971800"/>
            <a:ext cx="45720" cy="4572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4135120" y="3650314"/>
            <a:ext cx="282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2933700" y="2529840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-25765" y="6412468"/>
            <a:ext cx="31499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LM is known as path of contact.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2282733" y="2667000"/>
            <a:ext cx="460467" cy="6212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>
            <a:off x="5105400" y="3341422"/>
            <a:ext cx="668161" cy="9257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Arc 30"/>
          <p:cNvSpPr/>
          <p:nvPr/>
        </p:nvSpPr>
        <p:spPr>
          <a:xfrm rot="1417783">
            <a:off x="2187011" y="2971634"/>
            <a:ext cx="457200" cy="4572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2102183" y="2736612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</a:t>
            </a:r>
            <a:r>
              <a:rPr lang="en-US" baseline="-25000" dirty="0" smtClean="0"/>
              <a:t>b1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5377958" y="3756353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</a:t>
            </a:r>
            <a:r>
              <a:rPr lang="en-US" baseline="-25000" dirty="0" smtClean="0"/>
              <a:t>b2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2679700" y="3234956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</a:t>
            </a:r>
            <a:r>
              <a:rPr lang="en-US" baseline="-25000" dirty="0" smtClean="0"/>
              <a:t>p1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2565400" y="2894846"/>
            <a:ext cx="316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α</a:t>
            </a:r>
            <a:endParaRPr lang="en-US" dirty="0"/>
          </a:p>
        </p:txBody>
      </p:sp>
      <p:sp>
        <p:nvSpPr>
          <p:cNvPr id="36" name="Arc 35"/>
          <p:cNvSpPr/>
          <p:nvPr/>
        </p:nvSpPr>
        <p:spPr>
          <a:xfrm rot="11318071">
            <a:off x="5368593" y="3135161"/>
            <a:ext cx="457200" cy="4572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5178807" y="3375707"/>
            <a:ext cx="316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α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2630412" y="2297668"/>
            <a:ext cx="340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4935321" y="4267200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</a:t>
            </a:r>
            <a:endParaRPr lang="en-US" dirty="0"/>
          </a:p>
        </p:txBody>
      </p:sp>
      <p:sp>
        <p:nvSpPr>
          <p:cNvPr id="40" name="Oval 39"/>
          <p:cNvSpPr/>
          <p:nvPr/>
        </p:nvSpPr>
        <p:spPr>
          <a:xfrm>
            <a:off x="2735723" y="2644775"/>
            <a:ext cx="45720" cy="4572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5090171" y="4267200"/>
            <a:ext cx="45720" cy="4572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097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9144000" cy="52322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Path of contact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04800" y="523220"/>
                <a:ext cx="4104329" cy="66324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Path of contact LM:</a:t>
                </a:r>
              </a:p>
              <a:p>
                <a:r>
                  <a:rPr lang="en-US" dirty="0" smtClean="0"/>
                  <a:t>LM = LP + PM</a:t>
                </a:r>
              </a:p>
              <a:p>
                <a:endParaRPr lang="en-US" dirty="0"/>
              </a:p>
              <a:p>
                <a:r>
                  <a:rPr lang="en-US" dirty="0" smtClean="0"/>
                  <a:t>Calculate LP:</a:t>
                </a:r>
              </a:p>
              <a:p>
                <a:r>
                  <a:rPr lang="en-US" dirty="0" smtClean="0"/>
                  <a:t>LP = LQ – PQ</a:t>
                </a:r>
              </a:p>
              <a:p>
                <a:endParaRPr lang="en-US" dirty="0"/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b="0" i="0" smtClean="0">
                          <a:latin typeface="Cambria Math"/>
                        </a:rPr>
                        <m:t>LQ</m:t>
                      </m:r>
                      <m:r>
                        <a:rPr lang="en-US" b="0" i="0" smtClean="0">
                          <a:latin typeface="Cambria Math"/>
                        </a:rPr>
                        <m:t>= 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i="0">
                                      <a:latin typeface="Cambria Math"/>
                                    </a:rPr>
                                    <m:t>C</m:t>
                                  </m:r>
                                </m:e>
                                <m:sub>
                                  <m:r>
                                    <a:rPr lang="en-US" i="0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m:rPr>
                                  <m:sty m:val="p"/>
                                </m:rPr>
                                <a:rPr lang="en-US" i="0">
                                  <a:latin typeface="Cambria Math"/>
                                </a:rPr>
                                <m:t>L</m:t>
                              </m:r>
                            </m:e>
                            <m:sup>
                              <m:r>
                                <a:rPr lang="en-US" b="0" i="0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0" smtClean="0">
                              <a:latin typeface="Cambria Math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i="0">
                                      <a:latin typeface="Cambria Math"/>
                                    </a:rPr>
                                    <m:t>C</m:t>
                                  </m:r>
                                </m:e>
                                <m:sub>
                                  <m:r>
                                    <a:rPr lang="en-US" i="0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Q</m:t>
                              </m:r>
                            </m:e>
                            <m:sup>
                              <m:r>
                                <a:rPr lang="en-US" b="0" i="0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US" b="0" i="1" dirty="0" smtClean="0">
                  <a:latin typeface="Cambria Math"/>
                </a:endParaRP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>
                          <a:latin typeface="Cambria Math"/>
                        </a:rPr>
                        <m:t>LQ</m:t>
                      </m:r>
                      <m:r>
                        <a:rPr lang="en-US">
                          <a:latin typeface="Cambria Math"/>
                        </a:rPr>
                        <m:t>= </m:t>
                      </m:r>
                      <m:rad>
                        <m:radPr>
                          <m:degHide m:val="on"/>
                          <m:ctrlPr>
                            <a:rPr lang="en-US" i="1">
                              <a:latin typeface="Cambria Math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𝑟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𝑎</m:t>
                                      </m:r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𝑟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𝑏</m:t>
                                      </m:r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US" dirty="0" smtClean="0"/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𝑟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𝑎</m:t>
                        </m:r>
                        <m:r>
                          <a:rPr lang="en-US" i="1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 smtClean="0"/>
                  <a:t> = addendum circle radius of gear-1</a:t>
                </a: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𝑟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𝑏</m:t>
                        </m:r>
                        <m:r>
                          <a:rPr lang="en-US" i="1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 smtClean="0"/>
                  <a:t> = base circle radius of gear-1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dirty="0" smtClean="0"/>
                  <a:t>PQ = C</a:t>
                </a:r>
                <a:r>
                  <a:rPr lang="en-US" baseline="-25000" dirty="0" smtClean="0"/>
                  <a:t>1</a:t>
                </a:r>
                <a:r>
                  <a:rPr lang="en-US" dirty="0" smtClean="0"/>
                  <a:t> P sin (</a:t>
                </a:r>
                <a:r>
                  <a:rPr lang="el-GR" dirty="0" smtClean="0"/>
                  <a:t>α</a:t>
                </a:r>
                <a:r>
                  <a:rPr lang="en-US" dirty="0" smtClean="0"/>
                  <a:t>)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dirty="0" smtClean="0"/>
                  <a:t>PQ = r</a:t>
                </a:r>
                <a:r>
                  <a:rPr lang="en-US" baseline="-25000" dirty="0" smtClean="0"/>
                  <a:t>p1</a:t>
                </a:r>
                <a:r>
                  <a:rPr lang="en-US" dirty="0" smtClean="0"/>
                  <a:t> sin (</a:t>
                </a:r>
                <a:r>
                  <a:rPr lang="el-GR" dirty="0" smtClean="0"/>
                  <a:t>α</a:t>
                </a:r>
                <a:r>
                  <a:rPr lang="en-US" dirty="0" smtClean="0"/>
                  <a:t>)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dirty="0" smtClean="0"/>
                  <a:t>LP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>
                            <a:latin typeface="Cambria Math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𝑟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/>
                                      </a:rPr>
                                      <m:t>𝑎</m:t>
                                    </m:r>
                                    <m:r>
                                      <a:rPr lang="en-US" i="1"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d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latin typeface="Cambria Math"/>
                          </a:rPr>
                          <m:t>−</m:t>
                        </m:r>
                        <m:sSup>
                          <m:s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𝑟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/>
                                      </a:rPr>
                                      <m:t>𝑏</m:t>
                                    </m:r>
                                    <m:r>
                                      <a:rPr lang="en-US" i="1"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d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r>
                  <a:rPr lang="en-US" dirty="0" smtClean="0"/>
                  <a:t>  </a:t>
                </a:r>
                <a:r>
                  <a:rPr lang="en-US" dirty="0"/>
                  <a:t>- r</a:t>
                </a:r>
                <a:r>
                  <a:rPr lang="en-US" baseline="-25000" dirty="0"/>
                  <a:t>p1</a:t>
                </a:r>
                <a:r>
                  <a:rPr lang="en-US" dirty="0"/>
                  <a:t> sin (</a:t>
                </a:r>
                <a:r>
                  <a:rPr lang="el-GR" dirty="0"/>
                  <a:t>α</a:t>
                </a:r>
                <a:r>
                  <a:rPr lang="en-US" dirty="0"/>
                  <a:t>)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dirty="0" smtClean="0"/>
                  <a:t>Similarly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dirty="0" smtClean="0"/>
                  <a:t>PM = MR – PR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dirty="0" smtClean="0"/>
                  <a:t>MR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>
                            <a:latin typeface="Cambria Math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>
                                    <a:latin typeface="Cambria Math"/>
                                  </a:rPr>
                                  <m:t>C</m:t>
                                </m:r>
                              </m:e>
                              <m:sub>
                                <m:r>
                                  <a:rPr lang="en-US" b="0" i="0" smtClean="0">
                                    <a:latin typeface="Cambria Math"/>
                                  </a:rPr>
                                  <m:t>2</m:t>
                                </m:r>
                              </m:sub>
                            </m:sSub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/>
                              </a:rPr>
                              <m:t>M</m:t>
                            </m:r>
                          </m:e>
                          <m:sup>
                            <m:r>
                              <a:rPr lang="en-US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>
                            <a:latin typeface="Cambria Math"/>
                          </a:rPr>
                          <m:t>−</m:t>
                        </m:r>
                        <m:sSup>
                          <m:s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>
                                    <a:latin typeface="Cambria Math"/>
                                  </a:rPr>
                                  <m:t>C</m:t>
                                </m:r>
                              </m:e>
                              <m:sub>
                                <m:r>
                                  <a:rPr lang="en-US" b="0" i="0" smtClean="0">
                                    <a:latin typeface="Cambria Math"/>
                                  </a:rPr>
                                  <m:t>2</m:t>
                                </m:r>
                              </m:sub>
                            </m:sSub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/>
                              </a:rPr>
                              <m:t>R</m:t>
                            </m:r>
                          </m:e>
                          <m:sup>
                            <m:r>
                              <a:rPr lang="en-US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r>
                  <a:rPr lang="en-US" dirty="0" smtClean="0"/>
                  <a:t>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>
                            <a:latin typeface="Cambria Math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𝑟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/>
                                      </a:rPr>
                                      <m:t>𝑎</m:t>
                                    </m:r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d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latin typeface="Cambria Math"/>
                          </a:rPr>
                          <m:t>−</m:t>
                        </m:r>
                        <m:sSup>
                          <m:s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𝑟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/>
                                      </a:rPr>
                                      <m:t>𝑏</m:t>
                                    </m:r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d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r>
                  <a:rPr lang="en-US" dirty="0" smtClean="0"/>
                  <a:t> </a:t>
                </a:r>
              </a:p>
              <a:p>
                <a:pPr>
                  <a:lnSpc>
                    <a:spcPct val="150000"/>
                  </a:lnSpc>
                </a:pPr>
                <a:endParaRPr lang="en-US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523220"/>
                <a:ext cx="4104329" cy="6632457"/>
              </a:xfrm>
              <a:prstGeom prst="rect">
                <a:avLst/>
              </a:prstGeom>
              <a:blipFill rotWithShape="1">
                <a:blip r:embed="rId2"/>
                <a:stretch>
                  <a:fillRect l="-1189" t="-460" r="-1634" b="-5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7" name="Picture 3" descr="D:\ranbir\2021\July-Dec\MEE_S301\Spur_gear_terminology_01\Slide3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60231"/>
            <a:ext cx="3757301" cy="2817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Straight Arrow Connector 3"/>
          <p:cNvCxnSpPr/>
          <p:nvPr/>
        </p:nvCxnSpPr>
        <p:spPr>
          <a:xfrm flipH="1">
            <a:off x="914400" y="4419600"/>
            <a:ext cx="1524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838200" y="4038600"/>
            <a:ext cx="457200" cy="381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953000" y="3581400"/>
                <a:ext cx="4191000" cy="3423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PR = C</a:t>
                </a:r>
                <a:r>
                  <a:rPr lang="en-US" baseline="-25000" dirty="0" smtClean="0"/>
                  <a:t>2</a:t>
                </a:r>
                <a:r>
                  <a:rPr lang="en-US" dirty="0" smtClean="0"/>
                  <a:t> </a:t>
                </a:r>
                <a:r>
                  <a:rPr lang="en-US" dirty="0"/>
                  <a:t>P sin (</a:t>
                </a:r>
                <a:r>
                  <a:rPr lang="el-GR" dirty="0"/>
                  <a:t>α</a:t>
                </a:r>
                <a:r>
                  <a:rPr lang="en-US" dirty="0" smtClean="0"/>
                  <a:t>) = r</a:t>
                </a:r>
                <a:r>
                  <a:rPr lang="en-US" baseline="-25000" dirty="0" smtClean="0"/>
                  <a:t>p2</a:t>
                </a:r>
                <a:r>
                  <a:rPr lang="en-US" dirty="0" smtClean="0"/>
                  <a:t> </a:t>
                </a:r>
                <a:r>
                  <a:rPr lang="en-US" dirty="0"/>
                  <a:t>sin (</a:t>
                </a:r>
                <a:r>
                  <a:rPr lang="el-GR" dirty="0"/>
                  <a:t>α</a:t>
                </a:r>
                <a:r>
                  <a:rPr lang="en-US" dirty="0" smtClean="0"/>
                  <a:t>)</a:t>
                </a:r>
              </a:p>
              <a:p>
                <a:endParaRPr lang="en-US" dirty="0"/>
              </a:p>
              <a:p>
                <a:r>
                  <a:rPr lang="en-US" dirty="0" smtClean="0"/>
                  <a:t>PM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>
                            <a:latin typeface="Cambria Math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𝑟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/>
                                      </a:rPr>
                                      <m:t>𝑎</m:t>
                                    </m:r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d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latin typeface="Cambria Math"/>
                          </a:rPr>
                          <m:t>−</m:t>
                        </m:r>
                        <m:sSup>
                          <m:s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𝑟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/>
                                      </a:rPr>
                                      <m:t>𝑏</m:t>
                                    </m:r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d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r>
                  <a:rPr lang="en-US" dirty="0"/>
                  <a:t>  - </a:t>
                </a:r>
                <a:r>
                  <a:rPr lang="en-US" dirty="0" smtClean="0"/>
                  <a:t>r</a:t>
                </a:r>
                <a:r>
                  <a:rPr lang="en-US" baseline="-25000" dirty="0" smtClean="0"/>
                  <a:t>p2</a:t>
                </a:r>
                <a:r>
                  <a:rPr lang="en-US" dirty="0" smtClean="0"/>
                  <a:t> </a:t>
                </a:r>
                <a:r>
                  <a:rPr lang="en-US" dirty="0"/>
                  <a:t>sin (</a:t>
                </a:r>
                <a:r>
                  <a:rPr lang="el-GR" dirty="0"/>
                  <a:t>α</a:t>
                </a:r>
                <a:r>
                  <a:rPr lang="en-US" dirty="0" smtClean="0"/>
                  <a:t>)</a:t>
                </a:r>
              </a:p>
              <a:p>
                <a:endParaRPr lang="en-US" dirty="0"/>
              </a:p>
              <a:p>
                <a:pPr>
                  <a:lnSpc>
                    <a:spcPct val="150000"/>
                  </a:lnSpc>
                </a:pPr>
                <a:r>
                  <a:rPr lang="en-US" dirty="0" smtClean="0"/>
                  <a:t>Path of contact LM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dirty="0" smtClean="0"/>
                  <a:t>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>
                            <a:latin typeface="Cambria Math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𝑟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/>
                                      </a:rPr>
                                      <m:t>𝑎</m:t>
                                    </m:r>
                                    <m:r>
                                      <a:rPr lang="en-US" i="1"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d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latin typeface="Cambria Math"/>
                          </a:rPr>
                          <m:t>−</m:t>
                        </m:r>
                        <m:sSup>
                          <m:s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𝑟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/>
                                      </a:rPr>
                                      <m:t>𝑏</m:t>
                                    </m:r>
                                    <m:r>
                                      <a:rPr lang="en-US" i="1"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d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r>
                  <a:rPr lang="en-US" dirty="0" smtClean="0"/>
                  <a:t> +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>
                            <a:latin typeface="Cambria Math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𝑟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/>
                                      </a:rPr>
                                      <m:t>𝑎</m:t>
                                    </m:r>
                                    <m:r>
                                      <a:rPr lang="en-US" i="1">
                                        <a:latin typeface="Cambria Math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d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latin typeface="Cambria Math"/>
                          </a:rPr>
                          <m:t>−</m:t>
                        </m:r>
                        <m:sSup>
                          <m:s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𝑟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/>
                                      </a:rPr>
                                      <m:t>𝑏</m:t>
                                    </m:r>
                                    <m:r>
                                      <a:rPr lang="en-US" i="1">
                                        <a:latin typeface="Cambria Math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d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endParaRPr lang="en-US" dirty="0" smtClean="0"/>
              </a:p>
              <a:p>
                <a:pPr>
                  <a:lnSpc>
                    <a:spcPct val="150000"/>
                  </a:lnSpc>
                </a:pPr>
                <a:r>
                  <a:rPr lang="en-US" dirty="0"/>
                  <a:t> </a:t>
                </a:r>
                <a:r>
                  <a:rPr lang="en-US" dirty="0" smtClean="0"/>
                  <a:t>    - (r</a:t>
                </a:r>
                <a:r>
                  <a:rPr lang="en-US" baseline="-25000" dirty="0" smtClean="0"/>
                  <a:t>p1</a:t>
                </a:r>
                <a:r>
                  <a:rPr lang="en-US" dirty="0" smtClean="0"/>
                  <a:t> + r</a:t>
                </a:r>
                <a:r>
                  <a:rPr lang="en-US" baseline="-25000" dirty="0" smtClean="0"/>
                  <a:t>p2</a:t>
                </a:r>
                <a:r>
                  <a:rPr lang="en-US" dirty="0" smtClean="0"/>
                  <a:t> ) </a:t>
                </a:r>
                <a:r>
                  <a:rPr lang="en-US" dirty="0"/>
                  <a:t>sin (</a:t>
                </a:r>
                <a:r>
                  <a:rPr lang="el-GR" dirty="0"/>
                  <a:t>α</a:t>
                </a:r>
                <a:r>
                  <a:rPr lang="en-US" dirty="0"/>
                  <a:t>)</a:t>
                </a:r>
              </a:p>
              <a:p>
                <a:r>
                  <a:rPr lang="en-US" dirty="0" smtClean="0"/>
                  <a:t> </a:t>
                </a:r>
                <a:endParaRPr lang="en-US" dirty="0"/>
              </a:p>
              <a:p>
                <a:endParaRPr lang="en-US" dirty="0"/>
              </a:p>
              <a:p>
                <a:r>
                  <a:rPr lang="en-US" dirty="0" smtClean="0"/>
                  <a:t> </a:t>
                </a:r>
                <a:endParaRPr lang="en-US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0" y="3581400"/>
                <a:ext cx="4191000" cy="3423886"/>
              </a:xfrm>
              <a:prstGeom prst="rect">
                <a:avLst/>
              </a:prstGeom>
              <a:blipFill rotWithShape="1">
                <a:blip r:embed="rId4"/>
                <a:stretch>
                  <a:fillRect l="-1310" t="-891" b="-17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8"/>
          <p:cNvSpPr/>
          <p:nvPr/>
        </p:nvSpPr>
        <p:spPr>
          <a:xfrm>
            <a:off x="4953000" y="4876800"/>
            <a:ext cx="3886200" cy="1295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061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857</TotalTime>
  <Words>525</Words>
  <Application>Microsoft Office PowerPoint</Application>
  <PresentationFormat>On-screen Show (4:3)</PresentationFormat>
  <Paragraphs>86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Path of approach &amp; Path of recess</vt:lpstr>
      <vt:lpstr>PowerPoint Presentation</vt:lpstr>
      <vt:lpstr>PowerPoint Presentation</vt:lpstr>
      <vt:lpstr>Path of contact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Lecture-1</dc:title>
  <dc:creator>CAD-LAB</dc:creator>
  <cp:lastModifiedBy>CAD-LAB</cp:lastModifiedBy>
  <cp:revision>62</cp:revision>
  <dcterms:created xsi:type="dcterms:W3CDTF">2006-08-16T00:00:00Z</dcterms:created>
  <dcterms:modified xsi:type="dcterms:W3CDTF">2021-11-13T10:18:29Z</dcterms:modified>
</cp:coreProperties>
</file>