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5638800"/>
          </a:xfrm>
        </p:spPr>
        <p:txBody>
          <a:bodyPr>
            <a:normAutofit/>
          </a:bodyPr>
          <a:lstStyle/>
          <a:p>
            <a:r>
              <a:rPr lang="en-US" dirty="0" smtClean="0"/>
              <a:t>Semiconductor Fundamentals and </a:t>
            </a:r>
            <a:r>
              <a:rPr lang="en-US" dirty="0" smtClean="0"/>
              <a:t>Devices</a:t>
            </a:r>
            <a:br>
              <a:rPr lang="en-US" dirty="0" smtClean="0"/>
            </a:br>
            <a:r>
              <a:rPr lang="en-US" dirty="0" smtClean="0"/>
              <a:t/>
            </a:r>
            <a:br>
              <a:rPr lang="en-US" dirty="0" smtClean="0"/>
            </a:br>
            <a:r>
              <a:rPr lang="en-US" dirty="0" smtClean="0"/>
              <a:t>Unit-3(EIC-302)</a:t>
            </a:r>
            <a:br>
              <a:rPr lang="en-US" dirty="0" smtClean="0"/>
            </a:br>
            <a:r>
              <a:rPr lang="en-US" dirty="0" smtClean="0"/>
              <a:t/>
            </a:r>
            <a:br>
              <a:rPr lang="en-US" dirty="0" smtClean="0"/>
            </a:br>
            <a:r>
              <a:rPr lang="en-US" dirty="0" smtClean="0"/>
              <a:t>(Atul </a:t>
            </a:r>
            <a:r>
              <a:rPr lang="en-US" dirty="0" smtClean="0"/>
              <a:t>Kr. Agnihotri </a:t>
            </a:r>
            <a:r>
              <a:rPr lang="en-US" dirty="0" smtClean="0"/>
              <a:t>)</a:t>
            </a:r>
            <a:br>
              <a:rPr lang="en-US" dirty="0" smtClean="0"/>
            </a:br>
            <a:r>
              <a:rPr lang="en-US" dirty="0" smtClean="0"/>
              <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Amplifier Classes</a:t>
            </a:r>
          </a:p>
        </p:txBody>
      </p:sp>
      <p:sp>
        <p:nvSpPr>
          <p:cNvPr id="10243" name="Rectangle 3"/>
          <p:cNvSpPr>
            <a:spLocks noGrp="1" noChangeArrowheads="1"/>
          </p:cNvSpPr>
          <p:nvPr>
            <p:ph idx="1"/>
          </p:nvPr>
        </p:nvSpPr>
        <p:spPr>
          <a:xfrm>
            <a:off x="0" y="1371600"/>
            <a:ext cx="9144000" cy="5486400"/>
          </a:xfrm>
        </p:spPr>
        <p:txBody>
          <a:bodyPr/>
          <a:lstStyle/>
          <a:p>
            <a:pPr eaLnBrk="1" hangingPunct="1"/>
            <a:r>
              <a:rPr lang="en-US" smtClean="0"/>
              <a:t>The </a:t>
            </a:r>
            <a:r>
              <a:rPr lang="en-US" b="1" smtClean="0"/>
              <a:t>Class</a:t>
            </a:r>
            <a:r>
              <a:rPr lang="en-US" smtClean="0"/>
              <a:t> of an amplifier refers to the design of the circuitry within the amp.</a:t>
            </a:r>
          </a:p>
          <a:p>
            <a:pPr eaLnBrk="1" hangingPunct="1">
              <a:buFontTx/>
              <a:buNone/>
            </a:pPr>
            <a:endParaRPr lang="en-US" smtClean="0"/>
          </a:p>
          <a:p>
            <a:pPr eaLnBrk="1" hangingPunct="1"/>
            <a:r>
              <a:rPr lang="en-US" smtClean="0"/>
              <a:t>For audio amplifiers, the </a:t>
            </a:r>
            <a:r>
              <a:rPr lang="en-US" b="1" smtClean="0">
                <a:latin typeface="Comic Sans MS" pitchFamily="66" charset="0"/>
              </a:rPr>
              <a:t>Class of amp refers to the output stage of the amp.</a:t>
            </a:r>
            <a:r>
              <a:rPr lang="en-US" smtClean="0"/>
              <a:t>  </a:t>
            </a:r>
          </a:p>
          <a:p>
            <a:pPr eaLnBrk="1" hangingPunct="1"/>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528638" y="528638"/>
            <a:ext cx="8086725" cy="58007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763"/>
            <a:ext cx="8229600" cy="1143000"/>
          </a:xfrm>
        </p:spPr>
        <p:txBody>
          <a:bodyPr/>
          <a:lstStyle/>
          <a:p>
            <a:pPr eaLnBrk="1" hangingPunct="1"/>
            <a:r>
              <a:rPr lang="en-US" sz="6600" b="1" smtClean="0">
                <a:latin typeface="Bradley Hand ITC" pitchFamily="66" charset="0"/>
              </a:rPr>
              <a:t>Classes</a:t>
            </a:r>
          </a:p>
        </p:txBody>
      </p:sp>
      <p:pic>
        <p:nvPicPr>
          <p:cNvPr id="12291" name="Picture 3" descr="8212n09_01a"/>
          <p:cNvPicPr>
            <a:picLocks noChangeAspect="1" noChangeArrowheads="1"/>
          </p:cNvPicPr>
          <p:nvPr/>
        </p:nvPicPr>
        <p:blipFill>
          <a:blip r:embed="rId2"/>
          <a:srcRect/>
          <a:stretch>
            <a:fillRect/>
          </a:stretch>
        </p:blipFill>
        <p:spPr bwMode="auto">
          <a:xfrm>
            <a:off x="152400" y="1066800"/>
            <a:ext cx="2743200" cy="2408238"/>
          </a:xfrm>
          <a:prstGeom prst="rect">
            <a:avLst/>
          </a:prstGeom>
          <a:noFill/>
          <a:ln w="9525">
            <a:noFill/>
            <a:miter lim="800000"/>
            <a:headEnd/>
            <a:tailEnd/>
          </a:ln>
        </p:spPr>
      </p:pic>
      <p:pic>
        <p:nvPicPr>
          <p:cNvPr id="12292" name="Picture 4" descr="8212n09_01b"/>
          <p:cNvPicPr>
            <a:picLocks noChangeAspect="1" noChangeArrowheads="1"/>
          </p:cNvPicPr>
          <p:nvPr/>
        </p:nvPicPr>
        <p:blipFill>
          <a:blip r:embed="rId3"/>
          <a:srcRect/>
          <a:stretch>
            <a:fillRect/>
          </a:stretch>
        </p:blipFill>
        <p:spPr bwMode="auto">
          <a:xfrm>
            <a:off x="3276600" y="1143000"/>
            <a:ext cx="2590800" cy="2311400"/>
          </a:xfrm>
          <a:prstGeom prst="rect">
            <a:avLst/>
          </a:prstGeom>
          <a:noFill/>
          <a:ln w="9525">
            <a:noFill/>
            <a:miter lim="800000"/>
            <a:headEnd/>
            <a:tailEnd/>
          </a:ln>
        </p:spPr>
      </p:pic>
      <p:pic>
        <p:nvPicPr>
          <p:cNvPr id="12293" name="Picture 5" descr="8212n09_01c"/>
          <p:cNvPicPr>
            <a:picLocks noChangeAspect="1" noChangeArrowheads="1"/>
          </p:cNvPicPr>
          <p:nvPr/>
        </p:nvPicPr>
        <p:blipFill>
          <a:blip r:embed="rId4"/>
          <a:srcRect/>
          <a:stretch>
            <a:fillRect/>
          </a:stretch>
        </p:blipFill>
        <p:spPr bwMode="auto">
          <a:xfrm>
            <a:off x="381000" y="3886200"/>
            <a:ext cx="2514600" cy="2293938"/>
          </a:xfrm>
          <a:prstGeom prst="rect">
            <a:avLst/>
          </a:prstGeom>
          <a:noFill/>
          <a:ln w="9525">
            <a:noFill/>
            <a:miter lim="800000"/>
            <a:headEnd/>
            <a:tailEnd/>
          </a:ln>
        </p:spPr>
      </p:pic>
      <p:pic>
        <p:nvPicPr>
          <p:cNvPr id="12294" name="Picture 6" descr="8212n09_01d"/>
          <p:cNvPicPr>
            <a:picLocks noChangeAspect="1" noChangeArrowheads="1"/>
          </p:cNvPicPr>
          <p:nvPr/>
        </p:nvPicPr>
        <p:blipFill>
          <a:blip r:embed="rId5"/>
          <a:srcRect/>
          <a:stretch>
            <a:fillRect/>
          </a:stretch>
        </p:blipFill>
        <p:spPr bwMode="auto">
          <a:xfrm>
            <a:off x="6172200" y="1143000"/>
            <a:ext cx="2514600" cy="2259013"/>
          </a:xfrm>
          <a:prstGeom prst="rect">
            <a:avLst/>
          </a:prstGeom>
          <a:noFill/>
          <a:ln w="9525">
            <a:noFill/>
            <a:miter lim="800000"/>
            <a:headEnd/>
            <a:tailEnd/>
          </a:ln>
        </p:spPr>
      </p:pic>
      <p:sp>
        <p:nvSpPr>
          <p:cNvPr id="12295" name="Text Box 7"/>
          <p:cNvSpPr txBox="1">
            <a:spLocks noChangeArrowheads="1"/>
          </p:cNvSpPr>
          <p:nvPr/>
        </p:nvSpPr>
        <p:spPr bwMode="auto">
          <a:xfrm>
            <a:off x="3200400" y="3962400"/>
            <a:ext cx="5715000" cy="155257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Collector current waveforms for transistors operating in  (a) class A,  (b) class B,  (c) class AB, and  (d) class C amplifier stages.</a:t>
            </a:r>
            <a:endParaRPr lang="en-US" sz="2400" b="1">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idx="1"/>
          </p:nvPr>
        </p:nvSpPr>
        <p:spPr>
          <a:xfrm>
            <a:off x="0" y="3505200"/>
            <a:ext cx="9144000" cy="3962400"/>
          </a:xfrm>
        </p:spPr>
        <p:txBody>
          <a:bodyPr/>
          <a:lstStyle/>
          <a:p>
            <a:pPr eaLnBrk="1" hangingPunct="1">
              <a:lnSpc>
                <a:spcPct val="80000"/>
              </a:lnSpc>
            </a:pPr>
            <a:r>
              <a:rPr lang="en-US" sz="2000" b="1" smtClean="0"/>
              <a:t>Class-A:	 </a:t>
            </a:r>
            <a:r>
              <a:rPr lang="en-US" sz="2000" smtClean="0"/>
              <a:t>Output device(s) conduct through 360 degrees of input cycle (never switch off) - A single output device is possible. The device conducts for the entire waveform in Figure 1</a:t>
            </a:r>
            <a:br>
              <a:rPr lang="en-US" sz="2000" smtClean="0"/>
            </a:br>
            <a:endParaRPr lang="en-US" sz="2000" smtClean="0"/>
          </a:p>
          <a:p>
            <a:pPr eaLnBrk="1" hangingPunct="1">
              <a:lnSpc>
                <a:spcPct val="80000"/>
              </a:lnSpc>
            </a:pPr>
            <a:r>
              <a:rPr lang="en-US" sz="2000" b="1" smtClean="0"/>
              <a:t>Class-B:	 </a:t>
            </a:r>
            <a:r>
              <a:rPr lang="en-US" sz="2000" smtClean="0"/>
              <a:t>Output devices conduct for 180 degrees (1/2 of input cycle) - for audio, two output devices in "push-pull" must be used (see Class-AB)</a:t>
            </a:r>
            <a:br>
              <a:rPr lang="en-US" sz="2000" smtClean="0"/>
            </a:br>
            <a:endParaRPr lang="en-US" sz="2000" smtClean="0"/>
          </a:p>
          <a:p>
            <a:pPr eaLnBrk="1" hangingPunct="1">
              <a:lnSpc>
                <a:spcPct val="80000"/>
              </a:lnSpc>
            </a:pPr>
            <a:r>
              <a:rPr lang="en-US" sz="2000" b="1" smtClean="0"/>
              <a:t>Class-AB:	 </a:t>
            </a:r>
            <a:r>
              <a:rPr lang="en-US" sz="2000" smtClean="0"/>
              <a:t>Halfway (or partway) between the above two examples (181 to 200 degrees typical) - also requires push-pull operation for audio. The conduction for each output device is shown in Figure 1.</a:t>
            </a:r>
            <a:br>
              <a:rPr lang="en-US" sz="2000" smtClean="0"/>
            </a:br>
            <a:endParaRPr lang="en-US" sz="2000" smtClean="0"/>
          </a:p>
        </p:txBody>
      </p:sp>
      <p:sp>
        <p:nvSpPr>
          <p:cNvPr id="13315" name="Rectangle 8"/>
          <p:cNvSpPr>
            <a:spLocks noChangeArrowheads="1"/>
          </p:cNvSpPr>
          <p:nvPr/>
        </p:nvSpPr>
        <p:spPr bwMode="auto">
          <a:xfrm>
            <a:off x="2647950" y="2819400"/>
            <a:ext cx="3524250" cy="366713"/>
          </a:xfrm>
          <a:prstGeom prst="rect">
            <a:avLst/>
          </a:prstGeom>
          <a:noFill/>
          <a:ln w="9525">
            <a:noFill/>
            <a:miter lim="800000"/>
            <a:headEnd/>
            <a:tailEnd/>
          </a:ln>
        </p:spPr>
        <p:txBody>
          <a:bodyPr wrap="none" anchor="ctr">
            <a:spAutoFit/>
          </a:bodyPr>
          <a:lstStyle/>
          <a:p>
            <a:r>
              <a:rPr lang="en-US" b="1"/>
              <a:t>Figure 1 - The Sinewave Cycle</a:t>
            </a:r>
            <a:r>
              <a:rPr lang="en-US"/>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0" y="3276600"/>
            <a:ext cx="9144000" cy="3581400"/>
          </a:xfrm>
        </p:spPr>
        <p:txBody>
          <a:bodyPr/>
          <a:lstStyle/>
          <a:p>
            <a:pPr eaLnBrk="1" hangingPunct="1">
              <a:lnSpc>
                <a:spcPct val="80000"/>
              </a:lnSpc>
            </a:pPr>
            <a:endParaRPr lang="en-US" sz="2000" b="1" smtClean="0"/>
          </a:p>
          <a:p>
            <a:pPr eaLnBrk="1" hangingPunct="1">
              <a:lnSpc>
                <a:spcPct val="80000"/>
              </a:lnSpc>
            </a:pPr>
            <a:endParaRPr lang="en-US" sz="2000" b="1" smtClean="0"/>
          </a:p>
          <a:p>
            <a:pPr eaLnBrk="1" hangingPunct="1">
              <a:lnSpc>
                <a:spcPct val="80000"/>
              </a:lnSpc>
            </a:pPr>
            <a:r>
              <a:rPr lang="en-US" sz="2000" b="1" smtClean="0"/>
              <a:t>Class-C:	 </a:t>
            </a:r>
            <a:r>
              <a:rPr lang="en-US" sz="2000" smtClean="0"/>
              <a:t>Output device(s) conduct for less than 180 degrees (100 to 150 degrees typical) - Radio Frequencies only - cannot be used for audio! This is the sound heard when one of the output devices goes open circuit in an audio amp! See Figure 1, showing the time the output device conducts</a:t>
            </a:r>
          </a:p>
          <a:p>
            <a:pPr eaLnBrk="1" hangingPunct="1">
              <a:lnSpc>
                <a:spcPct val="80000"/>
              </a:lnSpc>
            </a:pPr>
            <a:endParaRPr lang="en-US" sz="2000" smtClean="0"/>
          </a:p>
        </p:txBody>
      </p:sp>
      <p:sp>
        <p:nvSpPr>
          <p:cNvPr id="14339" name="Rectangle 5"/>
          <p:cNvSpPr>
            <a:spLocks noChangeArrowheads="1"/>
          </p:cNvSpPr>
          <p:nvPr/>
        </p:nvSpPr>
        <p:spPr bwMode="auto">
          <a:xfrm>
            <a:off x="2647950" y="2819400"/>
            <a:ext cx="3524250" cy="366713"/>
          </a:xfrm>
          <a:prstGeom prst="rect">
            <a:avLst/>
          </a:prstGeom>
          <a:noFill/>
          <a:ln w="9525">
            <a:noFill/>
            <a:miter lim="800000"/>
            <a:headEnd/>
            <a:tailEnd/>
          </a:ln>
        </p:spPr>
        <p:txBody>
          <a:bodyPr wrap="none" anchor="ctr">
            <a:spAutoFit/>
          </a:bodyPr>
          <a:lstStyle/>
          <a:p>
            <a:r>
              <a:rPr lang="en-US" b="1"/>
              <a:t>Figure 1 - The Sinewave Cycle</a:t>
            </a:r>
            <a:r>
              <a:rPr lang="en-US"/>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srcRect/>
          <a:stretch>
            <a:fillRect/>
          </a:stretch>
        </p:blipFill>
        <p:spPr bwMode="auto">
          <a:xfrm>
            <a:off x="481013" y="752475"/>
            <a:ext cx="8181975" cy="595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Class A Output Stage </a:t>
            </a:r>
            <a:endParaRPr lang="en-US" smtClean="0"/>
          </a:p>
        </p:txBody>
      </p:sp>
      <p:sp>
        <p:nvSpPr>
          <p:cNvPr id="16387" name="Rectangle 3"/>
          <p:cNvSpPr>
            <a:spLocks noGrp="1" noChangeArrowheads="1"/>
          </p:cNvSpPr>
          <p:nvPr>
            <p:ph idx="1"/>
          </p:nvPr>
        </p:nvSpPr>
        <p:spPr/>
        <p:txBody>
          <a:bodyPr/>
          <a:lstStyle/>
          <a:p>
            <a:pPr eaLnBrk="1" hangingPunct="1"/>
            <a:r>
              <a:rPr lang="en-GB" smtClean="0"/>
              <a:t>Class A output stage is a simple linear current amplifier.</a:t>
            </a:r>
          </a:p>
          <a:p>
            <a:pPr eaLnBrk="1" hangingPunct="1"/>
            <a:r>
              <a:rPr lang="en-GB" smtClean="0"/>
              <a:t>It is also very inefficient, typical maximum efficiency between 10 and 20 %.</a:t>
            </a:r>
          </a:p>
          <a:p>
            <a:pPr eaLnBrk="1" hangingPunct="1"/>
            <a:r>
              <a:rPr lang="en-GB" smtClean="0"/>
              <a:t>Only suitable for low power applications.</a:t>
            </a:r>
          </a:p>
          <a:p>
            <a:pPr eaLnBrk="1" hangingPunct="1"/>
            <a:r>
              <a:rPr lang="en-GB" smtClean="0"/>
              <a:t>High power requires much better efficiency.</a:t>
            </a:r>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914400" y="1219200"/>
            <a:ext cx="7620000" cy="5467350"/>
          </a:xfrm>
          <a:prstGeom prst="rect">
            <a:avLst/>
          </a:prstGeom>
          <a:noFill/>
          <a:ln w="9525">
            <a:noFill/>
            <a:miter lim="800000"/>
            <a:headEnd/>
            <a:tailEnd/>
          </a:ln>
        </p:spPr>
      </p:pic>
      <p:sp>
        <p:nvSpPr>
          <p:cNvPr id="17411" name="Rectangle 5"/>
          <p:cNvSpPr>
            <a:spLocks noGrp="1" noChangeArrowheads="1"/>
          </p:cNvSpPr>
          <p:nvPr>
            <p:ph type="title"/>
          </p:nvPr>
        </p:nvSpPr>
        <p:spPr/>
        <p:txBody>
          <a:bodyPr/>
          <a:lstStyle/>
          <a:p>
            <a:pPr eaLnBrk="1" hangingPunct="1"/>
            <a:endParaRPr lang="en-US" b="1" smtClean="0">
              <a:solidFill>
                <a:srgbClr val="AAFAFC"/>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noFill/>
        </p:spPr>
        <p:txBody>
          <a:bodyPr/>
          <a:lstStyle/>
          <a:p>
            <a:pPr eaLnBrk="1" hangingPunct="1"/>
            <a:r>
              <a:rPr lang="en-US" b="1" smtClean="0">
                <a:solidFill>
                  <a:srgbClr val="AAFAFC"/>
                </a:solidFill>
                <a:latin typeface="Comic Sans MS" pitchFamily="66" charset="0"/>
              </a:rPr>
              <a:t>Transfer Characteristics</a:t>
            </a:r>
          </a:p>
        </p:txBody>
      </p:sp>
      <p:pic>
        <p:nvPicPr>
          <p:cNvPr id="18435" name="Picture 7"/>
          <p:cNvPicPr>
            <a:picLocks noChangeAspect="1" noChangeArrowheads="1"/>
          </p:cNvPicPr>
          <p:nvPr/>
        </p:nvPicPr>
        <p:blipFill>
          <a:blip r:embed="rId2"/>
          <a:srcRect/>
          <a:stretch>
            <a:fillRect/>
          </a:stretch>
        </p:blipFill>
        <p:spPr bwMode="auto">
          <a:xfrm>
            <a:off x="914400" y="1295400"/>
            <a:ext cx="7543800" cy="54086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381000" y="644525"/>
            <a:ext cx="8534400" cy="5680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Power Amplifiers</a:t>
            </a:r>
            <a:br>
              <a:rPr lang="en-US" dirty="0" smtClean="0"/>
            </a:br>
            <a:endParaRPr lang="en-IN"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Basic class A amplifier operation. Output is shown 180∞ out of phase with the input (inverted).</a:t>
            </a:r>
            <a:endParaRPr lang="en-US" altLang="en-US" b="1" smtClean="0"/>
          </a:p>
        </p:txBody>
      </p:sp>
      <p:pic>
        <p:nvPicPr>
          <p:cNvPr id="20483" name="Picture 5" descr="09-01"/>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Maximum class A output occurs when the Q-point is centered on the ac load line.</a:t>
            </a:r>
            <a:endParaRPr lang="en-US" altLang="en-US" b="1" smtClean="0"/>
          </a:p>
        </p:txBody>
      </p:sp>
      <p:pic>
        <p:nvPicPr>
          <p:cNvPr id="21507" name="Picture 5" descr="09-02"/>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Q-point closer to cutoff.</a:t>
            </a:r>
            <a:endParaRPr lang="en-US" altLang="en-US" b="1" smtClean="0"/>
          </a:p>
        </p:txBody>
      </p:sp>
      <p:pic>
        <p:nvPicPr>
          <p:cNvPr id="22531" name="Picture 5" descr="09-03"/>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Q-point closer to saturation.</a:t>
            </a:r>
            <a:endParaRPr lang="en-US" altLang="en-US" b="1" smtClean="0"/>
          </a:p>
        </p:txBody>
      </p:sp>
      <p:pic>
        <p:nvPicPr>
          <p:cNvPr id="23555" name="Picture 5" descr="09-04"/>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FIGURE</a:t>
            </a:r>
            <a:endParaRPr lang="en-US" altLang="en-US" smtClean="0"/>
          </a:p>
        </p:txBody>
      </p:sp>
      <p:pic>
        <p:nvPicPr>
          <p:cNvPr id="24579" name="Picture 5" descr="09-05"/>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FIGURE 9-30    Class A power amplifier with correct output voltage swing.</a:t>
            </a:r>
            <a:endParaRPr lang="en-US" altLang="en-US" b="1" smtClean="0"/>
          </a:p>
        </p:txBody>
      </p:sp>
      <p:pic>
        <p:nvPicPr>
          <p:cNvPr id="25603" name="Picture 5" descr="09-30"/>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t>Why is class A so inefficient ?</a:t>
            </a:r>
          </a:p>
        </p:txBody>
      </p:sp>
      <p:sp>
        <p:nvSpPr>
          <p:cNvPr id="60419" name="Rectangle 3"/>
          <p:cNvSpPr>
            <a:spLocks noGrp="1" noChangeArrowheads="1"/>
          </p:cNvSpPr>
          <p:nvPr>
            <p:ph idx="1"/>
          </p:nvPr>
        </p:nvSpPr>
        <p:spPr/>
        <p:txBody>
          <a:bodyPr/>
          <a:lstStyle/>
          <a:p>
            <a:pPr eaLnBrk="1" hangingPunct="1"/>
            <a:r>
              <a:rPr lang="en-GB" smtClean="0"/>
              <a:t>Single transistor can only conduct in one direction.</a:t>
            </a:r>
          </a:p>
          <a:p>
            <a:pPr eaLnBrk="1" hangingPunct="1"/>
            <a:r>
              <a:rPr lang="en-GB" smtClean="0"/>
              <a:t>D.C. bias current is needed to cope with negative going signals.</a:t>
            </a:r>
          </a:p>
          <a:p>
            <a:pPr eaLnBrk="1" hangingPunct="1"/>
            <a:r>
              <a:rPr lang="en-GB" smtClean="0"/>
              <a:t>75 % (or more) of the supplied power is dissipated by d.c.</a:t>
            </a:r>
          </a:p>
          <a:p>
            <a:pPr eaLnBrk="1" hangingPunct="1"/>
            <a:r>
              <a:rPr lang="en-GB" smtClean="0"/>
              <a:t>Solution : eliminate the bias current.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Class A</a:t>
            </a:r>
          </a:p>
        </p:txBody>
      </p:sp>
      <p:sp>
        <p:nvSpPr>
          <p:cNvPr id="27651" name="Rectangle 3"/>
          <p:cNvSpPr>
            <a:spLocks noGrp="1" noChangeArrowheads="1"/>
          </p:cNvSpPr>
          <p:nvPr>
            <p:ph idx="1"/>
          </p:nvPr>
        </p:nvSpPr>
        <p:spPr>
          <a:xfrm>
            <a:off x="0" y="1219200"/>
            <a:ext cx="9144000" cy="5638800"/>
          </a:xfrm>
        </p:spPr>
        <p:txBody>
          <a:bodyPr/>
          <a:lstStyle/>
          <a:p>
            <a:pPr eaLnBrk="1" hangingPunct="1"/>
            <a:r>
              <a:rPr lang="en-US" smtClean="0"/>
              <a:t>Class A amplifiers have </a:t>
            </a:r>
            <a:r>
              <a:rPr lang="en-US" smtClean="0">
                <a:solidFill>
                  <a:srgbClr val="FFCCFF"/>
                </a:solidFill>
              </a:rPr>
              <a:t>very low distortion</a:t>
            </a:r>
            <a:r>
              <a:rPr lang="en-US" smtClean="0"/>
              <a:t> (lowest distortion occurs when the volume is low)</a:t>
            </a:r>
          </a:p>
          <a:p>
            <a:pPr eaLnBrk="1" hangingPunct="1">
              <a:buFontTx/>
              <a:buNone/>
            </a:pPr>
            <a:endParaRPr lang="en-US" smtClean="0"/>
          </a:p>
          <a:p>
            <a:pPr eaLnBrk="1" hangingPunct="1"/>
            <a:r>
              <a:rPr lang="en-US" smtClean="0"/>
              <a:t>They are </a:t>
            </a:r>
            <a:r>
              <a:rPr lang="en-US" smtClean="0">
                <a:solidFill>
                  <a:srgbClr val="F4DB24"/>
                </a:solidFill>
              </a:rPr>
              <a:t>very inefficient</a:t>
            </a:r>
            <a:r>
              <a:rPr lang="en-US" smtClean="0"/>
              <a:t> and are </a:t>
            </a:r>
            <a:r>
              <a:rPr lang="en-US" smtClean="0">
                <a:solidFill>
                  <a:srgbClr val="F4DB24"/>
                </a:solidFill>
              </a:rPr>
              <a:t>rarely used</a:t>
            </a:r>
            <a:r>
              <a:rPr lang="en-US" smtClean="0"/>
              <a:t> for high power designs. </a:t>
            </a:r>
          </a:p>
          <a:p>
            <a:pPr eaLnBrk="1" hangingPunct="1">
              <a:buFontTx/>
              <a:buNone/>
            </a:pPr>
            <a:endParaRPr lang="en-US" smtClean="0"/>
          </a:p>
          <a:p>
            <a:pPr eaLnBrk="1" hangingPunct="1"/>
            <a:r>
              <a:rPr lang="en-US" smtClean="0"/>
              <a:t>The distortion is low because the </a:t>
            </a:r>
            <a:r>
              <a:rPr lang="en-US" smtClean="0">
                <a:solidFill>
                  <a:srgbClr val="AAFAFC"/>
                </a:solidFill>
              </a:rPr>
              <a:t>transistors in the amp are biased such that they are half "on"</a:t>
            </a:r>
            <a:r>
              <a:rPr lang="en-US" smtClean="0"/>
              <a:t> when the amp is idling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Class A</a:t>
            </a:r>
          </a:p>
        </p:txBody>
      </p:sp>
      <p:sp>
        <p:nvSpPr>
          <p:cNvPr id="28675" name="Rectangle 3"/>
          <p:cNvSpPr>
            <a:spLocks noGrp="1" noChangeArrowheads="1"/>
          </p:cNvSpPr>
          <p:nvPr>
            <p:ph idx="1"/>
          </p:nvPr>
        </p:nvSpPr>
        <p:spPr>
          <a:xfrm>
            <a:off x="0" y="1219200"/>
            <a:ext cx="9144000" cy="5638800"/>
          </a:xfrm>
        </p:spPr>
        <p:txBody>
          <a:bodyPr/>
          <a:lstStyle/>
          <a:p>
            <a:pPr eaLnBrk="1" hangingPunct="1"/>
            <a:r>
              <a:rPr lang="en-US" smtClean="0"/>
              <a:t>As a result of being half on at idle, </a:t>
            </a:r>
            <a:r>
              <a:rPr lang="en-US" smtClean="0">
                <a:solidFill>
                  <a:srgbClr val="F4DB24"/>
                </a:solidFill>
              </a:rPr>
              <a:t>a lot of power is dissipated</a:t>
            </a:r>
            <a:r>
              <a:rPr lang="en-US" smtClean="0"/>
              <a:t> in the devices even when the amp has no music playing!</a:t>
            </a:r>
          </a:p>
          <a:p>
            <a:pPr eaLnBrk="1" hangingPunct="1"/>
            <a:r>
              <a:rPr lang="en-US" smtClean="0"/>
              <a:t>Class A amps are often used for </a:t>
            </a:r>
            <a:r>
              <a:rPr lang="en-US" smtClean="0">
                <a:solidFill>
                  <a:srgbClr val="FFCCFF"/>
                </a:solidFill>
              </a:rPr>
              <a:t>"signal" level circuits (where power requirements are small)</a:t>
            </a:r>
            <a:r>
              <a:rPr lang="en-US" smtClean="0"/>
              <a:t> because they maintain low distortion.</a:t>
            </a:r>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smtClean="0"/>
              <a:t>Class-A Benefits</a:t>
            </a:r>
          </a:p>
        </p:txBody>
      </p:sp>
      <p:sp>
        <p:nvSpPr>
          <p:cNvPr id="29699" name="Rectangle 3"/>
          <p:cNvSpPr>
            <a:spLocks noGrp="1" noChangeArrowheads="1"/>
          </p:cNvSpPr>
          <p:nvPr>
            <p:ph idx="1"/>
          </p:nvPr>
        </p:nvSpPr>
        <p:spPr>
          <a:xfrm>
            <a:off x="0" y="1752600"/>
            <a:ext cx="9144000" cy="5562600"/>
          </a:xfrm>
        </p:spPr>
        <p:txBody>
          <a:bodyPr/>
          <a:lstStyle/>
          <a:p>
            <a:pPr eaLnBrk="1" hangingPunct="1"/>
            <a:r>
              <a:rPr lang="en-US" smtClean="0"/>
              <a:t>The first is circuit </a:t>
            </a:r>
            <a:r>
              <a:rPr lang="en-US" smtClean="0">
                <a:solidFill>
                  <a:srgbClr val="FFCCFF"/>
                </a:solidFill>
              </a:rPr>
              <a:t>simplicity</a:t>
            </a:r>
            <a:r>
              <a:rPr lang="en-US" smtClean="0"/>
              <a:t>.</a:t>
            </a:r>
          </a:p>
          <a:p>
            <a:pPr eaLnBrk="1" hangingPunct="1"/>
            <a:r>
              <a:rPr lang="en-US" smtClean="0"/>
              <a:t>The signal is subjected to comparatively </a:t>
            </a:r>
            <a:r>
              <a:rPr lang="en-US" smtClean="0">
                <a:solidFill>
                  <a:srgbClr val="FFCCFF"/>
                </a:solidFill>
              </a:rPr>
              <a:t>little amplification</a:t>
            </a:r>
            <a:r>
              <a:rPr lang="en-US" smtClean="0"/>
              <a:t>, resulting in an open loop gain which is generally fairly low.</a:t>
            </a:r>
          </a:p>
          <a:p>
            <a:pPr eaLnBrk="1" hangingPunct="1"/>
            <a:r>
              <a:rPr lang="en-US" smtClean="0"/>
              <a:t>This means that very little overall feedback is used, so </a:t>
            </a:r>
            <a:r>
              <a:rPr lang="en-US" smtClean="0">
                <a:solidFill>
                  <a:srgbClr val="FFCCFF"/>
                </a:solidFill>
              </a:rPr>
              <a:t>stability and phase</a:t>
            </a:r>
            <a:r>
              <a:rPr lang="en-US" smtClean="0"/>
              <a:t> should be excellent over the audio frequencies.</a:t>
            </a:r>
          </a:p>
          <a:p>
            <a:pPr eaLnBrk="1" hangingPunct="1"/>
            <a:r>
              <a:rPr lang="en-US" smtClean="0">
                <a:solidFill>
                  <a:srgbClr val="FFCCFF"/>
                </a:solidFill>
              </a:rPr>
              <a:t>Do not require any frequency compensation</a:t>
            </a:r>
            <a:r>
              <a:rPr lang="en-US" smtClean="0"/>
              <a:t>.</a:t>
            </a:r>
          </a:p>
          <a:p>
            <a:pPr eaLnBrk="1" hangingPunct="1">
              <a:buFontTx/>
              <a:buNone/>
            </a:pPr>
            <a:r>
              <a:rPr lang="en-US"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BASICS</a:t>
            </a:r>
          </a:p>
        </p:txBody>
      </p:sp>
      <p:sp>
        <p:nvSpPr>
          <p:cNvPr id="3075" name="Rectangle 3"/>
          <p:cNvSpPr>
            <a:spLocks noGrp="1" noChangeArrowheads="1"/>
          </p:cNvSpPr>
          <p:nvPr>
            <p:ph idx="1"/>
          </p:nvPr>
        </p:nvSpPr>
        <p:spPr>
          <a:xfrm>
            <a:off x="457200" y="1600200"/>
            <a:ext cx="8229600" cy="4953000"/>
          </a:xfrm>
        </p:spPr>
        <p:txBody>
          <a:bodyPr/>
          <a:lstStyle/>
          <a:p>
            <a:pPr eaLnBrk="1" hangingPunct="1"/>
            <a:r>
              <a:rPr lang="en-US" smtClean="0"/>
              <a:t>Power amplifiers get the necessary energy for amplification of input signals from the AC wall outlet to which they are plugged into.</a:t>
            </a:r>
          </a:p>
          <a:p>
            <a:pPr eaLnBrk="1" hangingPunct="1"/>
            <a:endParaRPr lang="en-US" smtClean="0"/>
          </a:p>
          <a:p>
            <a:pPr eaLnBrk="1" hangingPunct="1"/>
            <a:r>
              <a:rPr lang="en-US" smtClean="0"/>
              <a:t>If you had a </a:t>
            </a:r>
            <a:r>
              <a:rPr lang="en-US" i="1" smtClean="0"/>
              <a:t>perfect</a:t>
            </a:r>
            <a:r>
              <a:rPr lang="en-US" smtClean="0"/>
              <a:t> amplifier, all of the energy the amplifier took from the AC outlet would be converted to useful output (to the speakers)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t>Class-A Benefits</a:t>
            </a:r>
          </a:p>
        </p:txBody>
      </p:sp>
      <p:sp>
        <p:nvSpPr>
          <p:cNvPr id="30723" name="Rectangle 3"/>
          <p:cNvSpPr>
            <a:spLocks noGrp="1" noChangeArrowheads="1"/>
          </p:cNvSpPr>
          <p:nvPr>
            <p:ph idx="1"/>
          </p:nvPr>
        </p:nvSpPr>
        <p:spPr>
          <a:xfrm>
            <a:off x="0" y="1600200"/>
            <a:ext cx="9144000" cy="4525963"/>
          </a:xfrm>
        </p:spPr>
        <p:txBody>
          <a:bodyPr/>
          <a:lstStyle/>
          <a:p>
            <a:pPr eaLnBrk="1" hangingPunct="1"/>
            <a:r>
              <a:rPr lang="en-US" sz="2800" b="1" smtClean="0"/>
              <a:t>No cross over distortion </a:t>
            </a:r>
          </a:p>
          <a:p>
            <a:pPr eaLnBrk="1" hangingPunct="1"/>
            <a:r>
              <a:rPr lang="en-US" sz="2800" b="1" smtClean="0"/>
              <a:t>No switching distortion </a:t>
            </a:r>
          </a:p>
          <a:p>
            <a:pPr eaLnBrk="1" hangingPunct="1"/>
            <a:r>
              <a:rPr lang="en-US" sz="2800" b="1" smtClean="0"/>
              <a:t>Lower harmonic distortion in the voltage amplifier </a:t>
            </a:r>
          </a:p>
          <a:p>
            <a:pPr eaLnBrk="1" hangingPunct="1"/>
            <a:r>
              <a:rPr lang="en-US" sz="2800" b="1" smtClean="0"/>
              <a:t>Lower harmonic distortion in the current amplifier </a:t>
            </a:r>
          </a:p>
          <a:p>
            <a:pPr eaLnBrk="1" hangingPunct="1"/>
            <a:r>
              <a:rPr lang="en-US" sz="2800" b="1" smtClean="0"/>
              <a:t>No signal dependent distortion from the power supply </a:t>
            </a:r>
          </a:p>
          <a:p>
            <a:pPr eaLnBrk="1" hangingPunct="1"/>
            <a:r>
              <a:rPr lang="en-US" sz="2800" b="1" smtClean="0"/>
              <a:t>Constant and low output impedance </a:t>
            </a:r>
          </a:p>
          <a:p>
            <a:pPr eaLnBrk="1" hangingPunct="1"/>
            <a:r>
              <a:rPr lang="en-US" sz="2800" b="1" smtClean="0"/>
              <a:t>Simpler design </a:t>
            </a:r>
          </a:p>
          <a:p>
            <a:pPr eaLnBrk="1" hangingPunct="1"/>
            <a:endParaRPr lang="en-US" sz="2800" b="1"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srcRect/>
          <a:stretch>
            <a:fillRect/>
          </a:stretch>
        </p:blipFill>
        <p:spPr bwMode="auto">
          <a:xfrm>
            <a:off x="619125" y="566738"/>
            <a:ext cx="7905750" cy="572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srcRect/>
          <a:stretch>
            <a:fillRect/>
          </a:stretch>
        </p:blipFill>
        <p:spPr bwMode="auto">
          <a:xfrm>
            <a:off x="452438" y="404813"/>
            <a:ext cx="8239125"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latin typeface="+mn-lt"/>
              </a:rPr>
              <a:t>Circuit Operation</a:t>
            </a:r>
          </a:p>
        </p:txBody>
      </p:sp>
      <p:pic>
        <p:nvPicPr>
          <p:cNvPr id="33795" name="Picture 4"/>
          <p:cNvPicPr>
            <a:picLocks noChangeAspect="1" noChangeArrowheads="1"/>
          </p:cNvPicPr>
          <p:nvPr/>
        </p:nvPicPr>
        <p:blipFill>
          <a:blip r:embed="rId2"/>
          <a:srcRect/>
          <a:stretch>
            <a:fillRect/>
          </a:stretch>
        </p:blipFill>
        <p:spPr bwMode="auto">
          <a:xfrm>
            <a:off x="1905000" y="1371600"/>
            <a:ext cx="5410200" cy="52562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Basic class B amplifier operation (noninverting).</a:t>
            </a:r>
            <a:endParaRPr lang="en-US" altLang="en-US" b="1" smtClean="0"/>
          </a:p>
        </p:txBody>
      </p:sp>
      <p:pic>
        <p:nvPicPr>
          <p:cNvPr id="34819" name="Picture 5" descr="09-06"/>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Common-collector class B amplifier.</a:t>
            </a:r>
            <a:endParaRPr lang="en-US" altLang="en-US" b="1" smtClean="0"/>
          </a:p>
        </p:txBody>
      </p:sp>
      <p:pic>
        <p:nvPicPr>
          <p:cNvPr id="35843" name="Picture 5" descr="09-07"/>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Class B push-pull ac operation.</a:t>
            </a:r>
            <a:endParaRPr lang="en-US" altLang="en-US" b="1" smtClean="0"/>
          </a:p>
        </p:txBody>
      </p:sp>
      <p:pic>
        <p:nvPicPr>
          <p:cNvPr id="36867" name="Picture 5" descr="09-09"/>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Transfer Characteristics</a:t>
            </a:r>
          </a:p>
        </p:txBody>
      </p:sp>
      <p:pic>
        <p:nvPicPr>
          <p:cNvPr id="37891" name="Picture 4"/>
          <p:cNvPicPr>
            <a:picLocks noChangeAspect="1" noChangeArrowheads="1"/>
          </p:cNvPicPr>
          <p:nvPr/>
        </p:nvPicPr>
        <p:blipFill>
          <a:blip r:embed="rId2"/>
          <a:srcRect/>
          <a:stretch>
            <a:fillRect/>
          </a:stretch>
        </p:blipFill>
        <p:spPr bwMode="auto">
          <a:xfrm>
            <a:off x="685800" y="1219200"/>
            <a:ext cx="7848600" cy="544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latin typeface="+mn-lt"/>
              </a:rPr>
              <a:t>Crossover Distortion</a:t>
            </a:r>
          </a:p>
        </p:txBody>
      </p:sp>
      <p:pic>
        <p:nvPicPr>
          <p:cNvPr id="38915" name="Picture 4"/>
          <p:cNvPicPr>
            <a:picLocks noChangeAspect="1" noChangeArrowheads="1"/>
          </p:cNvPicPr>
          <p:nvPr/>
        </p:nvPicPr>
        <p:blipFill>
          <a:blip r:embed="rId2"/>
          <a:srcRect/>
          <a:stretch>
            <a:fillRect/>
          </a:stretch>
        </p:blipFill>
        <p:spPr bwMode="auto">
          <a:xfrm>
            <a:off x="762000" y="1252538"/>
            <a:ext cx="7696200" cy="551021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228600"/>
            <a:ext cx="8763000" cy="533400"/>
          </a:xfrm>
        </p:spPr>
        <p:txBody>
          <a:bodyPr/>
          <a:lstStyle/>
          <a:p>
            <a:pPr algn="l" eaLnBrk="1" hangingPunct="1"/>
            <a:r>
              <a:rPr lang="en-US" altLang="en-US" sz="1200" b="1" smtClean="0"/>
              <a:t>Illustration of crossover distortion in a class B push-pull amplifier. The transistors conduct only during the portions of the input indicated by the shaded areas.</a:t>
            </a:r>
            <a:endParaRPr lang="en-US" altLang="en-US" b="1" smtClean="0"/>
          </a:p>
        </p:txBody>
      </p:sp>
      <p:pic>
        <p:nvPicPr>
          <p:cNvPr id="39939" name="Picture 5" descr="09-10"/>
          <p:cNvPicPr>
            <a:picLocks noChangeAspect="1" noChangeArrowheads="1"/>
          </p:cNvPicPr>
          <p:nvPr/>
        </p:nvPicPr>
        <p:blipFill>
          <a:blip r:embed="rId2"/>
          <a:srcRect/>
          <a:stretch>
            <a:fillRect/>
          </a:stretch>
        </p:blipFill>
        <p:spPr bwMode="auto">
          <a:xfrm>
            <a:off x="455613" y="838200"/>
            <a:ext cx="8231187" cy="533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idx="1"/>
          </p:nvPr>
        </p:nvSpPr>
        <p:spPr>
          <a:xfrm>
            <a:off x="0" y="1219200"/>
            <a:ext cx="9144000" cy="5638800"/>
          </a:xfrm>
        </p:spPr>
        <p:txBody>
          <a:bodyPr/>
          <a:lstStyle/>
          <a:p>
            <a:pPr eaLnBrk="1" hangingPunct="1"/>
            <a:r>
              <a:rPr lang="en-US" smtClean="0"/>
              <a:t>Power is not really something that can be “amplified”. </a:t>
            </a:r>
            <a:r>
              <a:rPr lang="en-US" i="1" smtClean="0"/>
              <a:t>Voltage</a:t>
            </a:r>
            <a:r>
              <a:rPr lang="en-US" smtClean="0"/>
              <a:t> and </a:t>
            </a:r>
            <a:r>
              <a:rPr lang="en-US" i="1" smtClean="0"/>
              <a:t>current</a:t>
            </a:r>
            <a:r>
              <a:rPr lang="en-US" smtClean="0"/>
              <a:t> can be amplified. </a:t>
            </a:r>
          </a:p>
          <a:p>
            <a:pPr eaLnBrk="1" hangingPunct="1"/>
            <a:endParaRPr lang="en-US" smtClean="0"/>
          </a:p>
          <a:p>
            <a:pPr eaLnBrk="1" hangingPunct="1"/>
            <a:r>
              <a:rPr lang="en-US" smtClean="0"/>
              <a:t>The term “power amplifier” although technically incorrect has become understood to mean an amplifier that is intended to drive a load (such as a speaker, a motor, etc). </a:t>
            </a:r>
          </a:p>
          <a:p>
            <a:pPr eaLnBrk="1" hangingPunct="1">
              <a:buFontTx/>
              <a:buNone/>
            </a:pPr>
            <a:endParaRPr lang="en-US" smtClean="0"/>
          </a:p>
          <a:p>
            <a:pPr eaLnBrk="1" hangingPunct="1">
              <a:buFontTx/>
              <a:buNone/>
            </a:pPr>
            <a:r>
              <a:rPr lang="en-US" sz="2000" smtClean="0"/>
              <a:t>                                   </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28600"/>
            <a:ext cx="8458200" cy="533400"/>
          </a:xfrm>
        </p:spPr>
        <p:txBody>
          <a:bodyPr/>
          <a:lstStyle/>
          <a:p>
            <a:pPr algn="l" eaLnBrk="1" hangingPunct="1"/>
            <a:r>
              <a:rPr lang="en-US" altLang="en-US" sz="1200" b="1" smtClean="0"/>
              <a:t>Transformer coupled push-pull amplifiers. Q</a:t>
            </a:r>
            <a:r>
              <a:rPr lang="en-US" altLang="en-US" sz="1200" b="1" baseline="-25000" smtClean="0"/>
              <a:t>1</a:t>
            </a:r>
            <a:r>
              <a:rPr lang="en-US" altLang="en-US" sz="1200" b="1" smtClean="0"/>
              <a:t> conducts during the positive half-cycle; Q</a:t>
            </a:r>
            <a:r>
              <a:rPr lang="en-US" altLang="en-US" sz="1200" b="1" baseline="-25000" smtClean="0"/>
              <a:t>2</a:t>
            </a:r>
            <a:r>
              <a:rPr lang="en-US" altLang="en-US" sz="1200" b="1" smtClean="0"/>
              <a:t> conducts during the negative half-cycle. The two halves are combined by the output transformer.</a:t>
            </a:r>
            <a:endParaRPr lang="en-US" altLang="en-US" b="1" smtClean="0"/>
          </a:p>
        </p:txBody>
      </p:sp>
      <p:pic>
        <p:nvPicPr>
          <p:cNvPr id="40963" name="Picture 5" descr="09-08"/>
          <p:cNvPicPr>
            <a:picLocks noChangeAspect="1" noChangeArrowheads="1"/>
          </p:cNvPicPr>
          <p:nvPr/>
        </p:nvPicPr>
        <p:blipFill>
          <a:blip r:embed="rId2"/>
          <a:srcRect/>
          <a:stretch>
            <a:fillRect/>
          </a:stretch>
        </p:blipFill>
        <p:spPr bwMode="auto">
          <a:xfrm>
            <a:off x="455613" y="838200"/>
            <a:ext cx="8231187"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Biasing the push-pull amplifier to eliminate crossover distortion.</a:t>
            </a:r>
            <a:endParaRPr lang="en-US" altLang="en-US" b="1" smtClean="0"/>
          </a:p>
        </p:txBody>
      </p:sp>
      <p:pic>
        <p:nvPicPr>
          <p:cNvPr id="41987" name="Picture 5" descr="09-11"/>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srcRect/>
          <a:stretch>
            <a:fillRect/>
          </a:stretch>
        </p:blipFill>
        <p:spPr bwMode="auto">
          <a:xfrm>
            <a:off x="1073150" y="904875"/>
            <a:ext cx="6999288"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srcRect/>
          <a:stretch>
            <a:fillRect/>
          </a:stretch>
        </p:blipFill>
        <p:spPr bwMode="auto">
          <a:xfrm>
            <a:off x="1123950" y="900113"/>
            <a:ext cx="6897688"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mtClean="0"/>
              <a:t>Class B Output Stage</a:t>
            </a:r>
            <a:endParaRPr lang="en-US" smtClean="0"/>
          </a:p>
        </p:txBody>
      </p:sp>
      <p:sp>
        <p:nvSpPr>
          <p:cNvPr id="61443" name="Rectangle 3"/>
          <p:cNvSpPr>
            <a:spLocks noGrp="1" noChangeArrowheads="1"/>
          </p:cNvSpPr>
          <p:nvPr>
            <p:ph idx="1"/>
          </p:nvPr>
        </p:nvSpPr>
        <p:spPr>
          <a:xfrm>
            <a:off x="3319463" y="1600200"/>
            <a:ext cx="5367337" cy="4525963"/>
          </a:xfrm>
        </p:spPr>
        <p:txBody>
          <a:bodyPr rtlCol="0">
            <a:normAutofit lnSpcReduction="10000"/>
          </a:bodyPr>
          <a:lstStyle/>
          <a:p>
            <a:pPr eaLnBrk="1" fontAlgn="auto" hangingPunct="1">
              <a:lnSpc>
                <a:spcPct val="90000"/>
              </a:lnSpc>
              <a:spcAft>
                <a:spcPts val="0"/>
              </a:spcAft>
              <a:buFont typeface="Arial" pitchFamily="34" charset="0"/>
              <a:buChar char="•"/>
              <a:defRPr/>
            </a:pPr>
            <a:r>
              <a:rPr lang="en-GB" sz="2800" i="1" smtClean="0"/>
              <a:t>Q</a:t>
            </a:r>
            <a:r>
              <a:rPr lang="en-GB" sz="2800" baseline="-25000" smtClean="0"/>
              <a:t>1</a:t>
            </a:r>
            <a:r>
              <a:rPr lang="en-GB" sz="2800" smtClean="0"/>
              <a:t> and </a:t>
            </a:r>
            <a:r>
              <a:rPr lang="en-GB" sz="2800" i="1" smtClean="0"/>
              <a:t>Q</a:t>
            </a:r>
            <a:r>
              <a:rPr lang="en-GB" sz="2800" baseline="-25000" smtClean="0"/>
              <a:t>2</a:t>
            </a:r>
            <a:r>
              <a:rPr lang="en-GB" sz="2800" smtClean="0"/>
              <a:t> form two unbiased emitter followers</a:t>
            </a:r>
          </a:p>
          <a:p>
            <a:pPr lvl="1" eaLnBrk="1" fontAlgn="auto" hangingPunct="1">
              <a:lnSpc>
                <a:spcPct val="90000"/>
              </a:lnSpc>
              <a:spcAft>
                <a:spcPts val="0"/>
              </a:spcAft>
              <a:buFont typeface="Arial" pitchFamily="34" charset="0"/>
              <a:buChar char="–"/>
              <a:defRPr/>
            </a:pPr>
            <a:r>
              <a:rPr lang="en-GB" sz="2400" i="1" smtClean="0"/>
              <a:t>Q</a:t>
            </a:r>
            <a:r>
              <a:rPr lang="en-GB" sz="2400" baseline="-25000" smtClean="0"/>
              <a:t>1</a:t>
            </a:r>
            <a:r>
              <a:rPr lang="en-GB" sz="2400" smtClean="0"/>
              <a:t> only conducts when the input is positive</a:t>
            </a:r>
          </a:p>
          <a:p>
            <a:pPr lvl="1" eaLnBrk="1" fontAlgn="auto" hangingPunct="1">
              <a:lnSpc>
                <a:spcPct val="90000"/>
              </a:lnSpc>
              <a:spcAft>
                <a:spcPts val="0"/>
              </a:spcAft>
              <a:buFont typeface="Arial" pitchFamily="34" charset="0"/>
              <a:buChar char="–"/>
              <a:defRPr/>
            </a:pPr>
            <a:r>
              <a:rPr lang="en-GB" sz="2400" i="1" smtClean="0"/>
              <a:t>Q</a:t>
            </a:r>
            <a:r>
              <a:rPr lang="en-GB" sz="2400" baseline="-25000" smtClean="0"/>
              <a:t>2</a:t>
            </a:r>
            <a:r>
              <a:rPr lang="en-GB" sz="2400" smtClean="0"/>
              <a:t> only conducts when the input is negative</a:t>
            </a:r>
          </a:p>
          <a:p>
            <a:pPr eaLnBrk="1" fontAlgn="auto" hangingPunct="1">
              <a:lnSpc>
                <a:spcPct val="90000"/>
              </a:lnSpc>
              <a:spcAft>
                <a:spcPts val="0"/>
              </a:spcAft>
              <a:buFont typeface="Arial" pitchFamily="34" charset="0"/>
              <a:buChar char="•"/>
              <a:defRPr/>
            </a:pPr>
            <a:r>
              <a:rPr lang="en-GB" sz="2800" smtClean="0"/>
              <a:t>Conduction angle is, therefore, 180°</a:t>
            </a:r>
          </a:p>
          <a:p>
            <a:pPr eaLnBrk="1" fontAlgn="auto" hangingPunct="1">
              <a:lnSpc>
                <a:spcPct val="90000"/>
              </a:lnSpc>
              <a:spcAft>
                <a:spcPts val="0"/>
              </a:spcAft>
              <a:buFont typeface="Arial" pitchFamily="34" charset="0"/>
              <a:buChar char="•"/>
              <a:defRPr/>
            </a:pPr>
            <a:r>
              <a:rPr lang="en-GB" sz="2800" smtClean="0"/>
              <a:t>When the input is zero, neither conducts</a:t>
            </a:r>
          </a:p>
          <a:p>
            <a:pPr eaLnBrk="1" fontAlgn="auto" hangingPunct="1">
              <a:lnSpc>
                <a:spcPct val="90000"/>
              </a:lnSpc>
              <a:spcAft>
                <a:spcPts val="0"/>
              </a:spcAft>
              <a:buFont typeface="Arial" pitchFamily="34" charset="0"/>
              <a:buChar char="•"/>
              <a:defRPr/>
            </a:pPr>
            <a:r>
              <a:rPr lang="en-GB" sz="2800" smtClean="0"/>
              <a:t>i.e. the quiescent power dissipation is zero</a:t>
            </a:r>
          </a:p>
          <a:p>
            <a:pPr eaLnBrk="1" fontAlgn="auto" hangingPunct="1">
              <a:lnSpc>
                <a:spcPct val="90000"/>
              </a:lnSpc>
              <a:spcAft>
                <a:spcPts val="0"/>
              </a:spcAft>
              <a:buFont typeface="Arial" pitchFamily="34" charset="0"/>
              <a:buChar char="•"/>
              <a:defRPr/>
            </a:pPr>
            <a:endParaRPr lang="en-GB" sz="2800" baseline="-25000" smtClean="0"/>
          </a:p>
        </p:txBody>
      </p:sp>
      <p:pic>
        <p:nvPicPr>
          <p:cNvPr id="45060" name="Picture 4" descr="class-b"/>
          <p:cNvPicPr>
            <a:picLocks noChangeAspect="1" noChangeArrowheads="1"/>
          </p:cNvPicPr>
          <p:nvPr/>
        </p:nvPicPr>
        <p:blipFill>
          <a:blip r:embed="rId2"/>
          <a:srcRect/>
          <a:stretch>
            <a:fillRect/>
          </a:stretch>
        </p:blipFill>
        <p:spPr bwMode="auto">
          <a:xfrm>
            <a:off x="376238" y="2438400"/>
            <a:ext cx="2824162" cy="3025775"/>
          </a:xfrm>
          <a:prstGeom prst="rect">
            <a:avLst/>
          </a:prstGeom>
          <a:noFill/>
          <a:ln w="9525">
            <a:noFill/>
            <a:miter lim="800000"/>
            <a:headEnd/>
            <a:tailEnd/>
          </a:ln>
        </p:spPr>
      </p:pic>
      <p:sp>
        <p:nvSpPr>
          <p:cNvPr id="45061" name="Freeform 5"/>
          <p:cNvSpPr>
            <a:spLocks/>
          </p:cNvSpPr>
          <p:nvPr/>
        </p:nvSpPr>
        <p:spPr bwMode="auto">
          <a:xfrm>
            <a:off x="1600200" y="3352800"/>
            <a:ext cx="381000" cy="304800"/>
          </a:xfrm>
          <a:custGeom>
            <a:avLst/>
            <a:gdLst>
              <a:gd name="T0" fmla="*/ 0 w 192"/>
              <a:gd name="T1" fmla="*/ 2147483647 h 192"/>
              <a:gd name="T2" fmla="*/ 2147483647 w 192"/>
              <a:gd name="T3" fmla="*/ 2147483647 h 192"/>
              <a:gd name="T4" fmla="*/ 2147483647 w 192"/>
              <a:gd name="T5" fmla="*/ 0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192"/>
                </a:moveTo>
                <a:cubicBezTo>
                  <a:pt x="8" y="136"/>
                  <a:pt x="16" y="80"/>
                  <a:pt x="48" y="48"/>
                </a:cubicBezTo>
                <a:cubicBezTo>
                  <a:pt x="80" y="16"/>
                  <a:pt x="136" y="8"/>
                  <a:pt x="192" y="0"/>
                </a:cubicBezTo>
              </a:path>
            </a:pathLst>
          </a:custGeom>
          <a:noFill/>
          <a:ln w="28575">
            <a:solidFill>
              <a:srgbClr val="0000FF"/>
            </a:solidFill>
            <a:round/>
            <a:headEnd/>
            <a:tailEnd type="triangle" w="med" len="med"/>
          </a:ln>
        </p:spPr>
        <p:txBody>
          <a:bodyPr wrap="none" anchor="ctr"/>
          <a:lstStyle/>
          <a:p>
            <a:endParaRPr lang="en-US"/>
          </a:p>
        </p:txBody>
      </p:sp>
      <p:sp>
        <p:nvSpPr>
          <p:cNvPr id="45062" name="Freeform 6"/>
          <p:cNvSpPr>
            <a:spLocks/>
          </p:cNvSpPr>
          <p:nvPr/>
        </p:nvSpPr>
        <p:spPr bwMode="auto">
          <a:xfrm rot="-5400000">
            <a:off x="1600200" y="4267200"/>
            <a:ext cx="381000" cy="304800"/>
          </a:xfrm>
          <a:custGeom>
            <a:avLst/>
            <a:gdLst>
              <a:gd name="T0" fmla="*/ 0 w 192"/>
              <a:gd name="T1" fmla="*/ 2147483647 h 192"/>
              <a:gd name="T2" fmla="*/ 2147483647 w 192"/>
              <a:gd name="T3" fmla="*/ 2147483647 h 192"/>
              <a:gd name="T4" fmla="*/ 2147483647 w 192"/>
              <a:gd name="T5" fmla="*/ 0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192"/>
                </a:moveTo>
                <a:cubicBezTo>
                  <a:pt x="8" y="136"/>
                  <a:pt x="16" y="80"/>
                  <a:pt x="48" y="48"/>
                </a:cubicBezTo>
                <a:cubicBezTo>
                  <a:pt x="80" y="16"/>
                  <a:pt x="136" y="8"/>
                  <a:pt x="192" y="0"/>
                </a:cubicBezTo>
              </a:path>
            </a:pathLst>
          </a:custGeom>
          <a:noFill/>
          <a:ln w="28575">
            <a:solidFill>
              <a:srgbClr val="0000FF"/>
            </a:solidFill>
            <a:round/>
            <a:headEnd/>
            <a:tailEnd type="triangle" w="med" len="med"/>
          </a:ln>
        </p:spPr>
        <p:txBody>
          <a:bodyPr wrap="none" anchor="ctr"/>
          <a:lstStyle/>
          <a:p>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1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smtClean="0"/>
              <a:t>Class B Current Waveforms</a:t>
            </a:r>
          </a:p>
        </p:txBody>
      </p:sp>
      <p:pic>
        <p:nvPicPr>
          <p:cNvPr id="46083" name="Picture 3" descr="class-b"/>
          <p:cNvPicPr>
            <a:picLocks noChangeAspect="1" noChangeArrowheads="1"/>
          </p:cNvPicPr>
          <p:nvPr/>
        </p:nvPicPr>
        <p:blipFill>
          <a:blip r:embed="rId2"/>
          <a:srcRect/>
          <a:stretch>
            <a:fillRect/>
          </a:stretch>
        </p:blipFill>
        <p:spPr bwMode="auto">
          <a:xfrm>
            <a:off x="914400" y="2438400"/>
            <a:ext cx="2824163" cy="3025775"/>
          </a:xfrm>
          <a:prstGeom prst="rect">
            <a:avLst/>
          </a:prstGeom>
          <a:noFill/>
          <a:ln w="9525">
            <a:noFill/>
            <a:miter lim="800000"/>
            <a:headEnd/>
            <a:tailEnd/>
          </a:ln>
        </p:spPr>
      </p:pic>
      <p:sp>
        <p:nvSpPr>
          <p:cNvPr id="46084" name="Text Box 4"/>
          <p:cNvSpPr txBox="1">
            <a:spLocks noChangeArrowheads="1"/>
          </p:cNvSpPr>
          <p:nvPr/>
        </p:nvSpPr>
        <p:spPr bwMode="auto">
          <a:xfrm>
            <a:off x="4221163" y="2001838"/>
            <a:ext cx="590550" cy="457200"/>
          </a:xfrm>
          <a:prstGeom prst="rect">
            <a:avLst/>
          </a:prstGeom>
          <a:noFill/>
          <a:ln w="28575">
            <a:noFill/>
            <a:miter lim="800000"/>
            <a:headEnd/>
            <a:tailEnd/>
          </a:ln>
        </p:spPr>
        <p:txBody>
          <a:bodyPr wrap="none">
            <a:spAutoFit/>
          </a:bodyPr>
          <a:lstStyle/>
          <a:p>
            <a:pPr algn="ctr"/>
            <a:r>
              <a:rPr lang="en-GB" sz="2400">
                <a:latin typeface="Tahoma" pitchFamily="34" charset="0"/>
              </a:rPr>
              <a:t>I</a:t>
            </a:r>
            <a:r>
              <a:rPr lang="en-GB" sz="2400" baseline="-25000">
                <a:latin typeface="Tahoma" pitchFamily="34" charset="0"/>
              </a:rPr>
              <a:t>out</a:t>
            </a:r>
            <a:endParaRPr lang="en-US" sz="2400" baseline="-25000">
              <a:latin typeface="Tahoma" pitchFamily="34" charset="0"/>
            </a:endParaRPr>
          </a:p>
        </p:txBody>
      </p:sp>
      <p:sp>
        <p:nvSpPr>
          <p:cNvPr id="46085" name="Text Box 5"/>
          <p:cNvSpPr txBox="1">
            <a:spLocks noChangeArrowheads="1"/>
          </p:cNvSpPr>
          <p:nvPr/>
        </p:nvSpPr>
        <p:spPr bwMode="auto">
          <a:xfrm>
            <a:off x="4267200" y="3505200"/>
            <a:ext cx="531813" cy="457200"/>
          </a:xfrm>
          <a:prstGeom prst="rect">
            <a:avLst/>
          </a:prstGeom>
          <a:noFill/>
          <a:ln w="28575">
            <a:noFill/>
            <a:miter lim="800000"/>
            <a:headEnd/>
            <a:tailEnd/>
          </a:ln>
        </p:spPr>
        <p:txBody>
          <a:bodyPr wrap="none">
            <a:spAutoFit/>
          </a:bodyPr>
          <a:lstStyle/>
          <a:p>
            <a:pPr algn="ctr"/>
            <a:r>
              <a:rPr lang="en-GB" sz="2400">
                <a:latin typeface="Tahoma" pitchFamily="34" charset="0"/>
              </a:rPr>
              <a:t>I</a:t>
            </a:r>
            <a:r>
              <a:rPr lang="en-GB" sz="2400" baseline="-25000">
                <a:latin typeface="Tahoma" pitchFamily="34" charset="0"/>
              </a:rPr>
              <a:t>C1</a:t>
            </a:r>
            <a:endParaRPr lang="en-US" sz="2400" baseline="-25000">
              <a:latin typeface="Tahoma" pitchFamily="34" charset="0"/>
            </a:endParaRPr>
          </a:p>
        </p:txBody>
      </p:sp>
      <p:sp>
        <p:nvSpPr>
          <p:cNvPr id="46086" name="Text Box 6"/>
          <p:cNvSpPr txBox="1">
            <a:spLocks noChangeArrowheads="1"/>
          </p:cNvSpPr>
          <p:nvPr/>
        </p:nvSpPr>
        <p:spPr bwMode="auto">
          <a:xfrm>
            <a:off x="4267200" y="4953000"/>
            <a:ext cx="531813" cy="457200"/>
          </a:xfrm>
          <a:prstGeom prst="rect">
            <a:avLst/>
          </a:prstGeom>
          <a:noFill/>
          <a:ln w="28575">
            <a:noFill/>
            <a:miter lim="800000"/>
            <a:headEnd/>
            <a:tailEnd/>
          </a:ln>
        </p:spPr>
        <p:txBody>
          <a:bodyPr wrap="none">
            <a:spAutoFit/>
          </a:bodyPr>
          <a:lstStyle/>
          <a:p>
            <a:pPr algn="ctr"/>
            <a:r>
              <a:rPr lang="en-GB" sz="2400">
                <a:latin typeface="Tahoma" pitchFamily="34" charset="0"/>
              </a:rPr>
              <a:t>I</a:t>
            </a:r>
            <a:r>
              <a:rPr lang="en-GB" sz="2400" baseline="-25000">
                <a:latin typeface="Tahoma" pitchFamily="34" charset="0"/>
              </a:rPr>
              <a:t>C2</a:t>
            </a:r>
            <a:endParaRPr lang="en-US" sz="2400" baseline="-25000">
              <a:latin typeface="Tahoma" pitchFamily="34" charset="0"/>
            </a:endParaRPr>
          </a:p>
        </p:txBody>
      </p:sp>
      <p:sp>
        <p:nvSpPr>
          <p:cNvPr id="46087" name="Line 7"/>
          <p:cNvSpPr>
            <a:spLocks noChangeShapeType="1"/>
          </p:cNvSpPr>
          <p:nvPr/>
        </p:nvSpPr>
        <p:spPr bwMode="auto">
          <a:xfrm flipV="1">
            <a:off x="4800600" y="2209800"/>
            <a:ext cx="1588" cy="1082675"/>
          </a:xfrm>
          <a:prstGeom prst="line">
            <a:avLst/>
          </a:prstGeom>
          <a:noFill/>
          <a:ln w="0">
            <a:solidFill>
              <a:srgbClr val="000000"/>
            </a:solidFill>
            <a:round/>
            <a:headEnd/>
            <a:tailEnd/>
          </a:ln>
        </p:spPr>
        <p:txBody>
          <a:bodyPr/>
          <a:lstStyle/>
          <a:p>
            <a:endParaRPr lang="en-US"/>
          </a:p>
        </p:txBody>
      </p:sp>
      <p:sp>
        <p:nvSpPr>
          <p:cNvPr id="46088" name="Line 8"/>
          <p:cNvSpPr>
            <a:spLocks noChangeShapeType="1"/>
          </p:cNvSpPr>
          <p:nvPr/>
        </p:nvSpPr>
        <p:spPr bwMode="auto">
          <a:xfrm flipV="1">
            <a:off x="4800600" y="4953000"/>
            <a:ext cx="0" cy="1219200"/>
          </a:xfrm>
          <a:prstGeom prst="line">
            <a:avLst/>
          </a:prstGeom>
          <a:noFill/>
          <a:ln w="28575">
            <a:solidFill>
              <a:schemeClr val="tx1"/>
            </a:solidFill>
            <a:round/>
            <a:headEnd/>
            <a:tailEnd type="triangle" w="med" len="med"/>
          </a:ln>
        </p:spPr>
        <p:txBody>
          <a:bodyPr wrap="none" anchor="ctr"/>
          <a:lstStyle/>
          <a:p>
            <a:endParaRPr lang="en-US"/>
          </a:p>
        </p:txBody>
      </p:sp>
      <p:sp>
        <p:nvSpPr>
          <p:cNvPr id="46089" name="Line 9"/>
          <p:cNvSpPr>
            <a:spLocks noChangeShapeType="1"/>
          </p:cNvSpPr>
          <p:nvPr/>
        </p:nvSpPr>
        <p:spPr bwMode="auto">
          <a:xfrm flipV="1">
            <a:off x="4800600" y="3505200"/>
            <a:ext cx="0" cy="1219200"/>
          </a:xfrm>
          <a:prstGeom prst="line">
            <a:avLst/>
          </a:prstGeom>
          <a:noFill/>
          <a:ln w="28575">
            <a:solidFill>
              <a:schemeClr val="tx1"/>
            </a:solidFill>
            <a:round/>
            <a:headEnd/>
            <a:tailEnd type="triangle" w="med" len="med"/>
          </a:ln>
        </p:spPr>
        <p:txBody>
          <a:bodyPr wrap="none" anchor="ctr"/>
          <a:lstStyle/>
          <a:p>
            <a:endParaRPr lang="en-US"/>
          </a:p>
        </p:txBody>
      </p:sp>
      <p:sp>
        <p:nvSpPr>
          <p:cNvPr id="46090" name="Line 10"/>
          <p:cNvSpPr>
            <a:spLocks noChangeShapeType="1"/>
          </p:cNvSpPr>
          <p:nvPr/>
        </p:nvSpPr>
        <p:spPr bwMode="auto">
          <a:xfrm flipV="1">
            <a:off x="4800600" y="2057400"/>
            <a:ext cx="0" cy="1219200"/>
          </a:xfrm>
          <a:prstGeom prst="line">
            <a:avLst/>
          </a:prstGeom>
          <a:noFill/>
          <a:ln w="28575">
            <a:solidFill>
              <a:schemeClr val="tx1"/>
            </a:solidFill>
            <a:round/>
            <a:headEnd/>
            <a:tailEnd type="triangle" w="med" len="med"/>
          </a:ln>
        </p:spPr>
        <p:txBody>
          <a:bodyPr wrap="none" anchor="ctr"/>
          <a:lstStyle/>
          <a:p>
            <a:endParaRPr lang="en-US"/>
          </a:p>
        </p:txBody>
      </p:sp>
      <p:sp>
        <p:nvSpPr>
          <p:cNvPr id="46091" name="Line 11"/>
          <p:cNvSpPr>
            <a:spLocks noChangeShapeType="1"/>
          </p:cNvSpPr>
          <p:nvPr/>
        </p:nvSpPr>
        <p:spPr bwMode="auto">
          <a:xfrm>
            <a:off x="4800600" y="2743200"/>
            <a:ext cx="3244850" cy="1588"/>
          </a:xfrm>
          <a:prstGeom prst="line">
            <a:avLst/>
          </a:prstGeom>
          <a:noFill/>
          <a:ln w="28575">
            <a:solidFill>
              <a:schemeClr val="tx1"/>
            </a:solidFill>
            <a:round/>
            <a:headEnd/>
            <a:tailEnd type="triangle" w="med" len="med"/>
          </a:ln>
        </p:spPr>
        <p:txBody>
          <a:bodyPr wrap="none" anchor="ctr"/>
          <a:lstStyle/>
          <a:p>
            <a:endParaRPr lang="en-US"/>
          </a:p>
        </p:txBody>
      </p:sp>
      <p:sp>
        <p:nvSpPr>
          <p:cNvPr id="46092" name="Line 12"/>
          <p:cNvSpPr>
            <a:spLocks noChangeShapeType="1"/>
          </p:cNvSpPr>
          <p:nvPr/>
        </p:nvSpPr>
        <p:spPr bwMode="auto">
          <a:xfrm>
            <a:off x="4800600" y="4191000"/>
            <a:ext cx="3244850" cy="1588"/>
          </a:xfrm>
          <a:prstGeom prst="line">
            <a:avLst/>
          </a:prstGeom>
          <a:noFill/>
          <a:ln w="28575">
            <a:solidFill>
              <a:schemeClr val="tx1"/>
            </a:solidFill>
            <a:round/>
            <a:headEnd/>
            <a:tailEnd type="triangle" w="med" len="med"/>
          </a:ln>
        </p:spPr>
        <p:txBody>
          <a:bodyPr wrap="none" anchor="ctr"/>
          <a:lstStyle/>
          <a:p>
            <a:endParaRPr lang="en-US"/>
          </a:p>
        </p:txBody>
      </p:sp>
      <p:sp>
        <p:nvSpPr>
          <p:cNvPr id="46093" name="Line 13"/>
          <p:cNvSpPr>
            <a:spLocks noChangeShapeType="1"/>
          </p:cNvSpPr>
          <p:nvPr/>
        </p:nvSpPr>
        <p:spPr bwMode="auto">
          <a:xfrm>
            <a:off x="4800600" y="5638800"/>
            <a:ext cx="3244850" cy="1588"/>
          </a:xfrm>
          <a:prstGeom prst="line">
            <a:avLst/>
          </a:prstGeom>
          <a:noFill/>
          <a:ln w="28575">
            <a:solidFill>
              <a:schemeClr val="tx1"/>
            </a:solidFill>
            <a:round/>
            <a:headEnd/>
            <a:tailEnd type="triangle" w="med" len="med"/>
          </a:ln>
        </p:spPr>
        <p:txBody>
          <a:bodyPr wrap="none" anchor="ctr"/>
          <a:lstStyle/>
          <a:p>
            <a:endParaRPr lang="en-US"/>
          </a:p>
        </p:txBody>
      </p:sp>
      <p:sp>
        <p:nvSpPr>
          <p:cNvPr id="46094" name="Freeform 14"/>
          <p:cNvSpPr>
            <a:spLocks/>
          </p:cNvSpPr>
          <p:nvPr/>
        </p:nvSpPr>
        <p:spPr bwMode="auto">
          <a:xfrm>
            <a:off x="4800600" y="2209800"/>
            <a:ext cx="3005138" cy="1082675"/>
          </a:xfrm>
          <a:custGeom>
            <a:avLst/>
            <a:gdLst>
              <a:gd name="T0" fmla="*/ 2147483647 w 2520"/>
              <a:gd name="T1" fmla="*/ 2147483647 h 687"/>
              <a:gd name="T2" fmla="*/ 2147483647 w 2520"/>
              <a:gd name="T3" fmla="*/ 2147483647 h 687"/>
              <a:gd name="T4" fmla="*/ 2147483647 w 2520"/>
              <a:gd name="T5" fmla="*/ 2147483647 h 687"/>
              <a:gd name="T6" fmla="*/ 2147483647 w 2520"/>
              <a:gd name="T7" fmla="*/ 2147483647 h 687"/>
              <a:gd name="T8" fmla="*/ 2147483647 w 2520"/>
              <a:gd name="T9" fmla="*/ 2147483647 h 687"/>
              <a:gd name="T10" fmla="*/ 2147483647 w 2520"/>
              <a:gd name="T11" fmla="*/ 2147483647 h 687"/>
              <a:gd name="T12" fmla="*/ 2147483647 w 2520"/>
              <a:gd name="T13" fmla="*/ 2147483647 h 687"/>
              <a:gd name="T14" fmla="*/ 2147483647 w 2520"/>
              <a:gd name="T15" fmla="*/ 2147483647 h 687"/>
              <a:gd name="T16" fmla="*/ 2147483647 w 2520"/>
              <a:gd name="T17" fmla="*/ 2147483647 h 687"/>
              <a:gd name="T18" fmla="*/ 2147483647 w 2520"/>
              <a:gd name="T19" fmla="*/ 2147483647 h 687"/>
              <a:gd name="T20" fmla="*/ 2147483647 w 2520"/>
              <a:gd name="T21" fmla="*/ 2147483647 h 687"/>
              <a:gd name="T22" fmla="*/ 2147483647 w 2520"/>
              <a:gd name="T23" fmla="*/ 2147483647 h 687"/>
              <a:gd name="T24" fmla="*/ 2147483647 w 2520"/>
              <a:gd name="T25" fmla="*/ 2147483647 h 687"/>
              <a:gd name="T26" fmla="*/ 2147483647 w 2520"/>
              <a:gd name="T27" fmla="*/ 0 h 687"/>
              <a:gd name="T28" fmla="*/ 2147483647 w 2520"/>
              <a:gd name="T29" fmla="*/ 0 h 687"/>
              <a:gd name="T30" fmla="*/ 2147483647 w 2520"/>
              <a:gd name="T31" fmla="*/ 2147483647 h 687"/>
              <a:gd name="T32" fmla="*/ 2147483647 w 2520"/>
              <a:gd name="T33" fmla="*/ 2147483647 h 687"/>
              <a:gd name="T34" fmla="*/ 2147483647 w 2520"/>
              <a:gd name="T35" fmla="*/ 2147483647 h 687"/>
              <a:gd name="T36" fmla="*/ 2147483647 w 2520"/>
              <a:gd name="T37" fmla="*/ 2147483647 h 687"/>
              <a:gd name="T38" fmla="*/ 2147483647 w 2520"/>
              <a:gd name="T39" fmla="*/ 2147483647 h 687"/>
              <a:gd name="T40" fmla="*/ 2147483647 w 2520"/>
              <a:gd name="T41" fmla="*/ 2147483647 h 687"/>
              <a:gd name="T42" fmla="*/ 2147483647 w 2520"/>
              <a:gd name="T43" fmla="*/ 2147483647 h 687"/>
              <a:gd name="T44" fmla="*/ 2147483647 w 2520"/>
              <a:gd name="T45" fmla="*/ 2147483647 h 687"/>
              <a:gd name="T46" fmla="*/ 2147483647 w 2520"/>
              <a:gd name="T47" fmla="*/ 2147483647 h 687"/>
              <a:gd name="T48" fmla="*/ 2147483647 w 2520"/>
              <a:gd name="T49" fmla="*/ 2147483647 h 687"/>
              <a:gd name="T50" fmla="*/ 2147483647 w 2520"/>
              <a:gd name="T51" fmla="*/ 2147483647 h 687"/>
              <a:gd name="T52" fmla="*/ 2147483647 w 2520"/>
              <a:gd name="T53" fmla="*/ 2147483647 h 687"/>
              <a:gd name="T54" fmla="*/ 2147483647 w 2520"/>
              <a:gd name="T55" fmla="*/ 2147483647 h 687"/>
              <a:gd name="T56" fmla="*/ 2147483647 w 2520"/>
              <a:gd name="T57" fmla="*/ 2147483647 h 687"/>
              <a:gd name="T58" fmla="*/ 2147483647 w 2520"/>
              <a:gd name="T59" fmla="*/ 2147483647 h 687"/>
              <a:gd name="T60" fmla="*/ 2147483647 w 2520"/>
              <a:gd name="T61" fmla="*/ 2147483647 h 687"/>
              <a:gd name="T62" fmla="*/ 2147483647 w 2520"/>
              <a:gd name="T63" fmla="*/ 2147483647 h 687"/>
              <a:gd name="T64" fmla="*/ 2147483647 w 2520"/>
              <a:gd name="T65" fmla="*/ 2147483647 h 687"/>
              <a:gd name="T66" fmla="*/ 2147483647 w 2520"/>
              <a:gd name="T67" fmla="*/ 2147483647 h 687"/>
              <a:gd name="T68" fmla="*/ 2147483647 w 2520"/>
              <a:gd name="T69" fmla="*/ 2147483647 h 687"/>
              <a:gd name="T70" fmla="*/ 2147483647 w 2520"/>
              <a:gd name="T71" fmla="*/ 2147483647 h 687"/>
              <a:gd name="T72" fmla="*/ 2147483647 w 2520"/>
              <a:gd name="T73" fmla="*/ 2147483647 h 687"/>
              <a:gd name="T74" fmla="*/ 2147483647 w 2520"/>
              <a:gd name="T75" fmla="*/ 2147483647 h 687"/>
              <a:gd name="T76" fmla="*/ 2147483647 w 2520"/>
              <a:gd name="T77" fmla="*/ 2147483647 h 687"/>
              <a:gd name="T78" fmla="*/ 2147483647 w 2520"/>
              <a:gd name="T79" fmla="*/ 2147483647 h 687"/>
              <a:gd name="T80" fmla="*/ 2147483647 w 2520"/>
              <a:gd name="T81" fmla="*/ 2147483647 h 687"/>
              <a:gd name="T82" fmla="*/ 2147483647 w 2520"/>
              <a:gd name="T83" fmla="*/ 2147483647 h 687"/>
              <a:gd name="T84" fmla="*/ 2147483647 w 2520"/>
              <a:gd name="T85" fmla="*/ 2147483647 h 687"/>
              <a:gd name="T86" fmla="*/ 2147483647 w 2520"/>
              <a:gd name="T87" fmla="*/ 2147483647 h 687"/>
              <a:gd name="T88" fmla="*/ 2147483647 w 2520"/>
              <a:gd name="T89" fmla="*/ 2147483647 h 687"/>
              <a:gd name="T90" fmla="*/ 2147483647 w 2520"/>
              <a:gd name="T91" fmla="*/ 2147483647 h 687"/>
              <a:gd name="T92" fmla="*/ 2147483647 w 2520"/>
              <a:gd name="T93" fmla="*/ 2147483647 h 687"/>
              <a:gd name="T94" fmla="*/ 2147483647 w 2520"/>
              <a:gd name="T95" fmla="*/ 2147483647 h 687"/>
              <a:gd name="T96" fmla="*/ 2147483647 w 2520"/>
              <a:gd name="T97" fmla="*/ 2147483647 h 687"/>
              <a:gd name="T98" fmla="*/ 2147483647 w 2520"/>
              <a:gd name="T99" fmla="*/ 2147483647 h 687"/>
              <a:gd name="T100" fmla="*/ 2147483647 w 2520"/>
              <a:gd name="T101" fmla="*/ 2147483647 h 687"/>
              <a:gd name="T102" fmla="*/ 2147483647 w 2520"/>
              <a:gd name="T103" fmla="*/ 2147483647 h 687"/>
              <a:gd name="T104" fmla="*/ 2147483647 w 2520"/>
              <a:gd name="T105" fmla="*/ 2147483647 h 687"/>
              <a:gd name="T106" fmla="*/ 2147483647 w 2520"/>
              <a:gd name="T107" fmla="*/ 2147483647 h 687"/>
              <a:gd name="T108" fmla="*/ 2147483647 w 2520"/>
              <a:gd name="T109" fmla="*/ 2147483647 h 687"/>
              <a:gd name="T110" fmla="*/ 2147483647 w 2520"/>
              <a:gd name="T111" fmla="*/ 2147483647 h 687"/>
              <a:gd name="T112" fmla="*/ 2147483647 w 2520"/>
              <a:gd name="T113" fmla="*/ 2147483647 h 6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20"/>
              <a:gd name="T172" fmla="*/ 0 h 687"/>
              <a:gd name="T173" fmla="*/ 2520 w 2520"/>
              <a:gd name="T174" fmla="*/ 687 h 6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20" h="687">
                <a:moveTo>
                  <a:pt x="0" y="347"/>
                </a:moveTo>
                <a:lnTo>
                  <a:pt x="6" y="340"/>
                </a:lnTo>
                <a:lnTo>
                  <a:pt x="13" y="334"/>
                </a:lnTo>
                <a:lnTo>
                  <a:pt x="19" y="328"/>
                </a:lnTo>
                <a:lnTo>
                  <a:pt x="25" y="321"/>
                </a:lnTo>
                <a:lnTo>
                  <a:pt x="32" y="315"/>
                </a:lnTo>
                <a:lnTo>
                  <a:pt x="38" y="309"/>
                </a:lnTo>
                <a:lnTo>
                  <a:pt x="44" y="302"/>
                </a:lnTo>
                <a:lnTo>
                  <a:pt x="50" y="296"/>
                </a:lnTo>
                <a:lnTo>
                  <a:pt x="57" y="296"/>
                </a:lnTo>
                <a:lnTo>
                  <a:pt x="63" y="290"/>
                </a:lnTo>
                <a:lnTo>
                  <a:pt x="69" y="284"/>
                </a:lnTo>
                <a:lnTo>
                  <a:pt x="76" y="277"/>
                </a:lnTo>
                <a:lnTo>
                  <a:pt x="82" y="271"/>
                </a:lnTo>
                <a:lnTo>
                  <a:pt x="88" y="265"/>
                </a:lnTo>
                <a:lnTo>
                  <a:pt x="95" y="265"/>
                </a:lnTo>
                <a:lnTo>
                  <a:pt x="101" y="258"/>
                </a:lnTo>
                <a:lnTo>
                  <a:pt x="107" y="252"/>
                </a:lnTo>
                <a:lnTo>
                  <a:pt x="113" y="246"/>
                </a:lnTo>
                <a:lnTo>
                  <a:pt x="120" y="239"/>
                </a:lnTo>
                <a:lnTo>
                  <a:pt x="126" y="233"/>
                </a:lnTo>
                <a:lnTo>
                  <a:pt x="132" y="233"/>
                </a:lnTo>
                <a:lnTo>
                  <a:pt x="139" y="227"/>
                </a:lnTo>
                <a:lnTo>
                  <a:pt x="145" y="221"/>
                </a:lnTo>
                <a:lnTo>
                  <a:pt x="151" y="214"/>
                </a:lnTo>
                <a:lnTo>
                  <a:pt x="158" y="208"/>
                </a:lnTo>
                <a:lnTo>
                  <a:pt x="164" y="208"/>
                </a:lnTo>
                <a:lnTo>
                  <a:pt x="170" y="202"/>
                </a:lnTo>
                <a:lnTo>
                  <a:pt x="176" y="195"/>
                </a:lnTo>
                <a:lnTo>
                  <a:pt x="183" y="189"/>
                </a:lnTo>
                <a:lnTo>
                  <a:pt x="189" y="183"/>
                </a:lnTo>
                <a:lnTo>
                  <a:pt x="195" y="183"/>
                </a:lnTo>
                <a:lnTo>
                  <a:pt x="202" y="176"/>
                </a:lnTo>
                <a:lnTo>
                  <a:pt x="208" y="170"/>
                </a:lnTo>
                <a:lnTo>
                  <a:pt x="214" y="164"/>
                </a:lnTo>
                <a:lnTo>
                  <a:pt x="221" y="164"/>
                </a:lnTo>
                <a:lnTo>
                  <a:pt x="227" y="158"/>
                </a:lnTo>
                <a:lnTo>
                  <a:pt x="233" y="151"/>
                </a:lnTo>
                <a:lnTo>
                  <a:pt x="239" y="151"/>
                </a:lnTo>
                <a:lnTo>
                  <a:pt x="246" y="145"/>
                </a:lnTo>
                <a:lnTo>
                  <a:pt x="252" y="139"/>
                </a:lnTo>
                <a:lnTo>
                  <a:pt x="258" y="139"/>
                </a:lnTo>
                <a:lnTo>
                  <a:pt x="265" y="132"/>
                </a:lnTo>
                <a:lnTo>
                  <a:pt x="271" y="126"/>
                </a:lnTo>
                <a:lnTo>
                  <a:pt x="277" y="120"/>
                </a:lnTo>
                <a:lnTo>
                  <a:pt x="284" y="120"/>
                </a:lnTo>
                <a:lnTo>
                  <a:pt x="290" y="113"/>
                </a:lnTo>
                <a:lnTo>
                  <a:pt x="296" y="113"/>
                </a:lnTo>
                <a:lnTo>
                  <a:pt x="302" y="107"/>
                </a:lnTo>
                <a:lnTo>
                  <a:pt x="309" y="101"/>
                </a:lnTo>
                <a:lnTo>
                  <a:pt x="315" y="101"/>
                </a:lnTo>
                <a:lnTo>
                  <a:pt x="321" y="95"/>
                </a:lnTo>
                <a:lnTo>
                  <a:pt x="328" y="95"/>
                </a:lnTo>
                <a:lnTo>
                  <a:pt x="334" y="88"/>
                </a:lnTo>
                <a:lnTo>
                  <a:pt x="340" y="82"/>
                </a:lnTo>
                <a:lnTo>
                  <a:pt x="347" y="82"/>
                </a:lnTo>
                <a:lnTo>
                  <a:pt x="353" y="76"/>
                </a:lnTo>
                <a:lnTo>
                  <a:pt x="359" y="76"/>
                </a:lnTo>
                <a:lnTo>
                  <a:pt x="365" y="69"/>
                </a:lnTo>
                <a:lnTo>
                  <a:pt x="372" y="69"/>
                </a:lnTo>
                <a:lnTo>
                  <a:pt x="378" y="63"/>
                </a:lnTo>
                <a:lnTo>
                  <a:pt x="384" y="63"/>
                </a:lnTo>
                <a:lnTo>
                  <a:pt x="391" y="57"/>
                </a:lnTo>
                <a:lnTo>
                  <a:pt x="397" y="57"/>
                </a:lnTo>
                <a:lnTo>
                  <a:pt x="403" y="50"/>
                </a:lnTo>
                <a:lnTo>
                  <a:pt x="410" y="50"/>
                </a:lnTo>
                <a:lnTo>
                  <a:pt x="416" y="44"/>
                </a:lnTo>
                <a:lnTo>
                  <a:pt x="422" y="44"/>
                </a:lnTo>
                <a:lnTo>
                  <a:pt x="428" y="44"/>
                </a:lnTo>
                <a:lnTo>
                  <a:pt x="435" y="38"/>
                </a:lnTo>
                <a:lnTo>
                  <a:pt x="441" y="38"/>
                </a:lnTo>
                <a:lnTo>
                  <a:pt x="447" y="32"/>
                </a:lnTo>
                <a:lnTo>
                  <a:pt x="454" y="32"/>
                </a:lnTo>
                <a:lnTo>
                  <a:pt x="460" y="32"/>
                </a:lnTo>
                <a:lnTo>
                  <a:pt x="466" y="25"/>
                </a:lnTo>
                <a:lnTo>
                  <a:pt x="473" y="25"/>
                </a:lnTo>
                <a:lnTo>
                  <a:pt x="479" y="25"/>
                </a:lnTo>
                <a:lnTo>
                  <a:pt x="485" y="19"/>
                </a:lnTo>
                <a:lnTo>
                  <a:pt x="491" y="19"/>
                </a:lnTo>
                <a:lnTo>
                  <a:pt x="498" y="19"/>
                </a:lnTo>
                <a:lnTo>
                  <a:pt x="504" y="19"/>
                </a:lnTo>
                <a:lnTo>
                  <a:pt x="510" y="13"/>
                </a:lnTo>
                <a:lnTo>
                  <a:pt x="517" y="13"/>
                </a:lnTo>
                <a:lnTo>
                  <a:pt x="523" y="13"/>
                </a:lnTo>
                <a:lnTo>
                  <a:pt x="529" y="13"/>
                </a:lnTo>
                <a:lnTo>
                  <a:pt x="536" y="6"/>
                </a:lnTo>
                <a:lnTo>
                  <a:pt x="542" y="6"/>
                </a:lnTo>
                <a:lnTo>
                  <a:pt x="548" y="6"/>
                </a:lnTo>
                <a:lnTo>
                  <a:pt x="554" y="6"/>
                </a:lnTo>
                <a:lnTo>
                  <a:pt x="561" y="6"/>
                </a:lnTo>
                <a:lnTo>
                  <a:pt x="567" y="6"/>
                </a:lnTo>
                <a:lnTo>
                  <a:pt x="573" y="6"/>
                </a:lnTo>
                <a:lnTo>
                  <a:pt x="580" y="0"/>
                </a:lnTo>
                <a:lnTo>
                  <a:pt x="586" y="0"/>
                </a:lnTo>
                <a:lnTo>
                  <a:pt x="592" y="0"/>
                </a:lnTo>
                <a:lnTo>
                  <a:pt x="599" y="0"/>
                </a:lnTo>
                <a:lnTo>
                  <a:pt x="605" y="0"/>
                </a:lnTo>
                <a:lnTo>
                  <a:pt x="611" y="0"/>
                </a:lnTo>
                <a:lnTo>
                  <a:pt x="617" y="0"/>
                </a:lnTo>
                <a:lnTo>
                  <a:pt x="624" y="0"/>
                </a:lnTo>
                <a:lnTo>
                  <a:pt x="630" y="0"/>
                </a:lnTo>
                <a:lnTo>
                  <a:pt x="636" y="0"/>
                </a:lnTo>
                <a:lnTo>
                  <a:pt x="643" y="0"/>
                </a:lnTo>
                <a:lnTo>
                  <a:pt x="649" y="0"/>
                </a:lnTo>
                <a:lnTo>
                  <a:pt x="655" y="0"/>
                </a:lnTo>
                <a:lnTo>
                  <a:pt x="662" y="0"/>
                </a:lnTo>
                <a:lnTo>
                  <a:pt x="668" y="0"/>
                </a:lnTo>
                <a:lnTo>
                  <a:pt x="674" y="0"/>
                </a:lnTo>
                <a:lnTo>
                  <a:pt x="680" y="0"/>
                </a:lnTo>
                <a:lnTo>
                  <a:pt x="687" y="6"/>
                </a:lnTo>
                <a:lnTo>
                  <a:pt x="693" y="6"/>
                </a:lnTo>
                <a:lnTo>
                  <a:pt x="699" y="6"/>
                </a:lnTo>
                <a:lnTo>
                  <a:pt x="706" y="6"/>
                </a:lnTo>
                <a:lnTo>
                  <a:pt x="712" y="6"/>
                </a:lnTo>
                <a:lnTo>
                  <a:pt x="718" y="6"/>
                </a:lnTo>
                <a:lnTo>
                  <a:pt x="725" y="13"/>
                </a:lnTo>
                <a:lnTo>
                  <a:pt x="731" y="13"/>
                </a:lnTo>
                <a:lnTo>
                  <a:pt x="737" y="13"/>
                </a:lnTo>
                <a:lnTo>
                  <a:pt x="743" y="13"/>
                </a:lnTo>
                <a:lnTo>
                  <a:pt x="750" y="13"/>
                </a:lnTo>
                <a:lnTo>
                  <a:pt x="756" y="19"/>
                </a:lnTo>
                <a:lnTo>
                  <a:pt x="762" y="19"/>
                </a:lnTo>
                <a:lnTo>
                  <a:pt x="769" y="19"/>
                </a:lnTo>
                <a:lnTo>
                  <a:pt x="775" y="25"/>
                </a:lnTo>
                <a:lnTo>
                  <a:pt x="781" y="25"/>
                </a:lnTo>
                <a:lnTo>
                  <a:pt x="788" y="25"/>
                </a:lnTo>
                <a:lnTo>
                  <a:pt x="794" y="32"/>
                </a:lnTo>
                <a:lnTo>
                  <a:pt x="800" y="32"/>
                </a:lnTo>
                <a:lnTo>
                  <a:pt x="806" y="32"/>
                </a:lnTo>
                <a:lnTo>
                  <a:pt x="813" y="38"/>
                </a:lnTo>
                <a:lnTo>
                  <a:pt x="819" y="38"/>
                </a:lnTo>
                <a:lnTo>
                  <a:pt x="825" y="38"/>
                </a:lnTo>
                <a:lnTo>
                  <a:pt x="832" y="44"/>
                </a:lnTo>
                <a:lnTo>
                  <a:pt x="838" y="44"/>
                </a:lnTo>
                <a:lnTo>
                  <a:pt x="844" y="50"/>
                </a:lnTo>
                <a:lnTo>
                  <a:pt x="851" y="50"/>
                </a:lnTo>
                <a:lnTo>
                  <a:pt x="857" y="57"/>
                </a:lnTo>
                <a:lnTo>
                  <a:pt x="863" y="57"/>
                </a:lnTo>
                <a:lnTo>
                  <a:pt x="869" y="57"/>
                </a:lnTo>
                <a:lnTo>
                  <a:pt x="876" y="63"/>
                </a:lnTo>
                <a:lnTo>
                  <a:pt x="882" y="63"/>
                </a:lnTo>
                <a:lnTo>
                  <a:pt x="888" y="69"/>
                </a:lnTo>
                <a:lnTo>
                  <a:pt x="895" y="76"/>
                </a:lnTo>
                <a:lnTo>
                  <a:pt x="901" y="76"/>
                </a:lnTo>
                <a:lnTo>
                  <a:pt x="907" y="82"/>
                </a:lnTo>
                <a:lnTo>
                  <a:pt x="914" y="82"/>
                </a:lnTo>
                <a:lnTo>
                  <a:pt x="920" y="88"/>
                </a:lnTo>
                <a:lnTo>
                  <a:pt x="926" y="88"/>
                </a:lnTo>
                <a:lnTo>
                  <a:pt x="932" y="95"/>
                </a:lnTo>
                <a:lnTo>
                  <a:pt x="939" y="101"/>
                </a:lnTo>
                <a:lnTo>
                  <a:pt x="945" y="101"/>
                </a:lnTo>
                <a:lnTo>
                  <a:pt x="951" y="107"/>
                </a:lnTo>
                <a:lnTo>
                  <a:pt x="958" y="107"/>
                </a:lnTo>
                <a:lnTo>
                  <a:pt x="964" y="113"/>
                </a:lnTo>
                <a:lnTo>
                  <a:pt x="970" y="120"/>
                </a:lnTo>
                <a:lnTo>
                  <a:pt x="977" y="120"/>
                </a:lnTo>
                <a:lnTo>
                  <a:pt x="983" y="126"/>
                </a:lnTo>
                <a:lnTo>
                  <a:pt x="989" y="132"/>
                </a:lnTo>
                <a:lnTo>
                  <a:pt x="995" y="132"/>
                </a:lnTo>
                <a:lnTo>
                  <a:pt x="1002" y="139"/>
                </a:lnTo>
                <a:lnTo>
                  <a:pt x="1008" y="145"/>
                </a:lnTo>
                <a:lnTo>
                  <a:pt x="1014" y="145"/>
                </a:lnTo>
                <a:lnTo>
                  <a:pt x="1021" y="151"/>
                </a:lnTo>
                <a:lnTo>
                  <a:pt x="1027" y="158"/>
                </a:lnTo>
                <a:lnTo>
                  <a:pt x="1033" y="158"/>
                </a:lnTo>
                <a:lnTo>
                  <a:pt x="1040" y="164"/>
                </a:lnTo>
                <a:lnTo>
                  <a:pt x="1046" y="170"/>
                </a:lnTo>
                <a:lnTo>
                  <a:pt x="1052" y="176"/>
                </a:lnTo>
                <a:lnTo>
                  <a:pt x="1058" y="176"/>
                </a:lnTo>
                <a:lnTo>
                  <a:pt x="1065" y="183"/>
                </a:lnTo>
                <a:lnTo>
                  <a:pt x="1071" y="189"/>
                </a:lnTo>
                <a:lnTo>
                  <a:pt x="1077" y="195"/>
                </a:lnTo>
                <a:lnTo>
                  <a:pt x="1084" y="195"/>
                </a:lnTo>
                <a:lnTo>
                  <a:pt x="1090" y="202"/>
                </a:lnTo>
                <a:lnTo>
                  <a:pt x="1096" y="208"/>
                </a:lnTo>
                <a:lnTo>
                  <a:pt x="1103" y="214"/>
                </a:lnTo>
                <a:lnTo>
                  <a:pt x="1109" y="221"/>
                </a:lnTo>
                <a:lnTo>
                  <a:pt x="1115" y="227"/>
                </a:lnTo>
                <a:lnTo>
                  <a:pt x="1121" y="227"/>
                </a:lnTo>
                <a:lnTo>
                  <a:pt x="1128" y="233"/>
                </a:lnTo>
                <a:lnTo>
                  <a:pt x="1134" y="239"/>
                </a:lnTo>
                <a:lnTo>
                  <a:pt x="1140" y="246"/>
                </a:lnTo>
                <a:lnTo>
                  <a:pt x="1147" y="246"/>
                </a:lnTo>
                <a:lnTo>
                  <a:pt x="1153" y="252"/>
                </a:lnTo>
                <a:lnTo>
                  <a:pt x="1159" y="258"/>
                </a:lnTo>
                <a:lnTo>
                  <a:pt x="1166" y="265"/>
                </a:lnTo>
                <a:lnTo>
                  <a:pt x="1172" y="271"/>
                </a:lnTo>
                <a:lnTo>
                  <a:pt x="1178" y="277"/>
                </a:lnTo>
                <a:lnTo>
                  <a:pt x="1184" y="277"/>
                </a:lnTo>
                <a:lnTo>
                  <a:pt x="1191" y="284"/>
                </a:lnTo>
                <a:lnTo>
                  <a:pt x="1197" y="290"/>
                </a:lnTo>
                <a:lnTo>
                  <a:pt x="1203" y="296"/>
                </a:lnTo>
                <a:lnTo>
                  <a:pt x="1210" y="302"/>
                </a:lnTo>
                <a:lnTo>
                  <a:pt x="1216" y="309"/>
                </a:lnTo>
                <a:lnTo>
                  <a:pt x="1222" y="315"/>
                </a:lnTo>
                <a:lnTo>
                  <a:pt x="1229" y="321"/>
                </a:lnTo>
                <a:lnTo>
                  <a:pt x="1235" y="321"/>
                </a:lnTo>
                <a:lnTo>
                  <a:pt x="1241" y="328"/>
                </a:lnTo>
                <a:lnTo>
                  <a:pt x="1247" y="334"/>
                </a:lnTo>
                <a:lnTo>
                  <a:pt x="1254" y="340"/>
                </a:lnTo>
                <a:lnTo>
                  <a:pt x="1260" y="347"/>
                </a:lnTo>
                <a:lnTo>
                  <a:pt x="1266" y="353"/>
                </a:lnTo>
                <a:lnTo>
                  <a:pt x="1273" y="353"/>
                </a:lnTo>
                <a:lnTo>
                  <a:pt x="1279" y="359"/>
                </a:lnTo>
                <a:lnTo>
                  <a:pt x="1285" y="365"/>
                </a:lnTo>
                <a:lnTo>
                  <a:pt x="1292" y="372"/>
                </a:lnTo>
                <a:lnTo>
                  <a:pt x="1298" y="378"/>
                </a:lnTo>
                <a:lnTo>
                  <a:pt x="1304" y="384"/>
                </a:lnTo>
                <a:lnTo>
                  <a:pt x="1310" y="391"/>
                </a:lnTo>
                <a:lnTo>
                  <a:pt x="1317" y="397"/>
                </a:lnTo>
                <a:lnTo>
                  <a:pt x="1323" y="397"/>
                </a:lnTo>
                <a:lnTo>
                  <a:pt x="1329" y="403"/>
                </a:lnTo>
                <a:lnTo>
                  <a:pt x="1336" y="410"/>
                </a:lnTo>
                <a:lnTo>
                  <a:pt x="1342" y="416"/>
                </a:lnTo>
                <a:lnTo>
                  <a:pt x="1348" y="422"/>
                </a:lnTo>
                <a:lnTo>
                  <a:pt x="1355" y="428"/>
                </a:lnTo>
                <a:lnTo>
                  <a:pt x="1361" y="428"/>
                </a:lnTo>
                <a:lnTo>
                  <a:pt x="1367" y="435"/>
                </a:lnTo>
                <a:lnTo>
                  <a:pt x="1373" y="441"/>
                </a:lnTo>
                <a:lnTo>
                  <a:pt x="1380" y="447"/>
                </a:lnTo>
                <a:lnTo>
                  <a:pt x="1386" y="454"/>
                </a:lnTo>
                <a:lnTo>
                  <a:pt x="1392" y="454"/>
                </a:lnTo>
                <a:lnTo>
                  <a:pt x="1399" y="460"/>
                </a:lnTo>
                <a:lnTo>
                  <a:pt x="1405" y="466"/>
                </a:lnTo>
                <a:lnTo>
                  <a:pt x="1411" y="473"/>
                </a:lnTo>
                <a:lnTo>
                  <a:pt x="1418" y="479"/>
                </a:lnTo>
                <a:lnTo>
                  <a:pt x="1424" y="479"/>
                </a:lnTo>
                <a:lnTo>
                  <a:pt x="1430" y="485"/>
                </a:lnTo>
                <a:lnTo>
                  <a:pt x="1436" y="491"/>
                </a:lnTo>
                <a:lnTo>
                  <a:pt x="1443" y="498"/>
                </a:lnTo>
                <a:lnTo>
                  <a:pt x="1449" y="498"/>
                </a:lnTo>
                <a:lnTo>
                  <a:pt x="1455" y="504"/>
                </a:lnTo>
                <a:lnTo>
                  <a:pt x="1462" y="510"/>
                </a:lnTo>
                <a:lnTo>
                  <a:pt x="1468" y="517"/>
                </a:lnTo>
                <a:lnTo>
                  <a:pt x="1474" y="517"/>
                </a:lnTo>
                <a:lnTo>
                  <a:pt x="1481" y="523"/>
                </a:lnTo>
                <a:lnTo>
                  <a:pt x="1487" y="529"/>
                </a:lnTo>
                <a:lnTo>
                  <a:pt x="1493" y="536"/>
                </a:lnTo>
                <a:lnTo>
                  <a:pt x="1499" y="536"/>
                </a:lnTo>
                <a:lnTo>
                  <a:pt x="1506" y="542"/>
                </a:lnTo>
                <a:lnTo>
                  <a:pt x="1512" y="548"/>
                </a:lnTo>
                <a:lnTo>
                  <a:pt x="1518" y="554"/>
                </a:lnTo>
                <a:lnTo>
                  <a:pt x="1525" y="554"/>
                </a:lnTo>
                <a:lnTo>
                  <a:pt x="1531" y="561"/>
                </a:lnTo>
                <a:lnTo>
                  <a:pt x="1537" y="561"/>
                </a:lnTo>
                <a:lnTo>
                  <a:pt x="1544" y="567"/>
                </a:lnTo>
                <a:lnTo>
                  <a:pt x="1550" y="573"/>
                </a:lnTo>
                <a:lnTo>
                  <a:pt x="1556" y="573"/>
                </a:lnTo>
                <a:lnTo>
                  <a:pt x="1562" y="580"/>
                </a:lnTo>
                <a:lnTo>
                  <a:pt x="1569" y="586"/>
                </a:lnTo>
                <a:lnTo>
                  <a:pt x="1575" y="586"/>
                </a:lnTo>
                <a:lnTo>
                  <a:pt x="1581" y="592"/>
                </a:lnTo>
                <a:lnTo>
                  <a:pt x="1588" y="592"/>
                </a:lnTo>
                <a:lnTo>
                  <a:pt x="1594" y="599"/>
                </a:lnTo>
                <a:lnTo>
                  <a:pt x="1600" y="605"/>
                </a:lnTo>
                <a:lnTo>
                  <a:pt x="1607" y="605"/>
                </a:lnTo>
                <a:lnTo>
                  <a:pt x="1613" y="611"/>
                </a:lnTo>
                <a:lnTo>
                  <a:pt x="1619" y="611"/>
                </a:lnTo>
                <a:lnTo>
                  <a:pt x="1625" y="617"/>
                </a:lnTo>
                <a:lnTo>
                  <a:pt x="1632" y="617"/>
                </a:lnTo>
                <a:lnTo>
                  <a:pt x="1638" y="624"/>
                </a:lnTo>
                <a:lnTo>
                  <a:pt x="1644" y="624"/>
                </a:lnTo>
                <a:lnTo>
                  <a:pt x="1651" y="630"/>
                </a:lnTo>
                <a:lnTo>
                  <a:pt x="1657" y="630"/>
                </a:lnTo>
                <a:lnTo>
                  <a:pt x="1663" y="636"/>
                </a:lnTo>
                <a:lnTo>
                  <a:pt x="1670" y="636"/>
                </a:lnTo>
                <a:lnTo>
                  <a:pt x="1676" y="643"/>
                </a:lnTo>
                <a:lnTo>
                  <a:pt x="1682" y="643"/>
                </a:lnTo>
                <a:lnTo>
                  <a:pt x="1688" y="643"/>
                </a:lnTo>
                <a:lnTo>
                  <a:pt x="1695" y="649"/>
                </a:lnTo>
                <a:lnTo>
                  <a:pt x="1701" y="649"/>
                </a:lnTo>
                <a:lnTo>
                  <a:pt x="1707" y="655"/>
                </a:lnTo>
                <a:lnTo>
                  <a:pt x="1714" y="655"/>
                </a:lnTo>
                <a:lnTo>
                  <a:pt x="1720" y="655"/>
                </a:lnTo>
                <a:lnTo>
                  <a:pt x="1726" y="662"/>
                </a:lnTo>
                <a:lnTo>
                  <a:pt x="1733" y="662"/>
                </a:lnTo>
                <a:lnTo>
                  <a:pt x="1739" y="662"/>
                </a:lnTo>
                <a:lnTo>
                  <a:pt x="1745" y="668"/>
                </a:lnTo>
                <a:lnTo>
                  <a:pt x="1751" y="668"/>
                </a:lnTo>
                <a:lnTo>
                  <a:pt x="1758" y="668"/>
                </a:lnTo>
                <a:lnTo>
                  <a:pt x="1764" y="668"/>
                </a:lnTo>
                <a:lnTo>
                  <a:pt x="1770" y="674"/>
                </a:lnTo>
                <a:lnTo>
                  <a:pt x="1777" y="674"/>
                </a:lnTo>
                <a:lnTo>
                  <a:pt x="1783" y="674"/>
                </a:lnTo>
                <a:lnTo>
                  <a:pt x="1789" y="674"/>
                </a:lnTo>
                <a:lnTo>
                  <a:pt x="1796" y="680"/>
                </a:lnTo>
                <a:lnTo>
                  <a:pt x="1802" y="680"/>
                </a:lnTo>
                <a:lnTo>
                  <a:pt x="1808" y="680"/>
                </a:lnTo>
                <a:lnTo>
                  <a:pt x="1814" y="680"/>
                </a:lnTo>
                <a:lnTo>
                  <a:pt x="1821" y="680"/>
                </a:lnTo>
                <a:lnTo>
                  <a:pt x="1827" y="680"/>
                </a:lnTo>
                <a:lnTo>
                  <a:pt x="1833" y="687"/>
                </a:lnTo>
                <a:lnTo>
                  <a:pt x="1840" y="687"/>
                </a:lnTo>
                <a:lnTo>
                  <a:pt x="1846" y="687"/>
                </a:lnTo>
                <a:lnTo>
                  <a:pt x="1852" y="687"/>
                </a:lnTo>
                <a:lnTo>
                  <a:pt x="1859" y="687"/>
                </a:lnTo>
                <a:lnTo>
                  <a:pt x="1865" y="687"/>
                </a:lnTo>
                <a:lnTo>
                  <a:pt x="1871" y="687"/>
                </a:lnTo>
                <a:lnTo>
                  <a:pt x="1877" y="687"/>
                </a:lnTo>
                <a:lnTo>
                  <a:pt x="1884" y="687"/>
                </a:lnTo>
                <a:lnTo>
                  <a:pt x="1890" y="687"/>
                </a:lnTo>
                <a:lnTo>
                  <a:pt x="1896" y="687"/>
                </a:lnTo>
                <a:lnTo>
                  <a:pt x="1903" y="687"/>
                </a:lnTo>
                <a:lnTo>
                  <a:pt x="1909" y="687"/>
                </a:lnTo>
                <a:lnTo>
                  <a:pt x="1915" y="687"/>
                </a:lnTo>
                <a:lnTo>
                  <a:pt x="1922" y="687"/>
                </a:lnTo>
                <a:lnTo>
                  <a:pt x="1928" y="687"/>
                </a:lnTo>
                <a:lnTo>
                  <a:pt x="1934" y="687"/>
                </a:lnTo>
                <a:lnTo>
                  <a:pt x="1940" y="687"/>
                </a:lnTo>
                <a:lnTo>
                  <a:pt x="1947" y="680"/>
                </a:lnTo>
                <a:lnTo>
                  <a:pt x="1953" y="680"/>
                </a:lnTo>
                <a:lnTo>
                  <a:pt x="1959" y="680"/>
                </a:lnTo>
                <a:lnTo>
                  <a:pt x="1966" y="680"/>
                </a:lnTo>
                <a:lnTo>
                  <a:pt x="1972" y="680"/>
                </a:lnTo>
                <a:lnTo>
                  <a:pt x="1978" y="680"/>
                </a:lnTo>
                <a:lnTo>
                  <a:pt x="1985" y="674"/>
                </a:lnTo>
                <a:lnTo>
                  <a:pt x="1991" y="674"/>
                </a:lnTo>
                <a:lnTo>
                  <a:pt x="1997" y="674"/>
                </a:lnTo>
                <a:lnTo>
                  <a:pt x="2003" y="674"/>
                </a:lnTo>
                <a:lnTo>
                  <a:pt x="2010" y="674"/>
                </a:lnTo>
                <a:lnTo>
                  <a:pt x="2016" y="668"/>
                </a:lnTo>
                <a:lnTo>
                  <a:pt x="2022" y="668"/>
                </a:lnTo>
                <a:lnTo>
                  <a:pt x="2029" y="668"/>
                </a:lnTo>
                <a:lnTo>
                  <a:pt x="2035" y="662"/>
                </a:lnTo>
                <a:lnTo>
                  <a:pt x="2041" y="662"/>
                </a:lnTo>
                <a:lnTo>
                  <a:pt x="2048" y="662"/>
                </a:lnTo>
                <a:lnTo>
                  <a:pt x="2054" y="655"/>
                </a:lnTo>
                <a:lnTo>
                  <a:pt x="2060" y="655"/>
                </a:lnTo>
                <a:lnTo>
                  <a:pt x="2066" y="655"/>
                </a:lnTo>
                <a:lnTo>
                  <a:pt x="2073" y="649"/>
                </a:lnTo>
                <a:lnTo>
                  <a:pt x="2079" y="649"/>
                </a:lnTo>
                <a:lnTo>
                  <a:pt x="2085" y="649"/>
                </a:lnTo>
                <a:lnTo>
                  <a:pt x="2092" y="643"/>
                </a:lnTo>
                <a:lnTo>
                  <a:pt x="2098" y="643"/>
                </a:lnTo>
                <a:lnTo>
                  <a:pt x="2104" y="636"/>
                </a:lnTo>
                <a:lnTo>
                  <a:pt x="2111" y="636"/>
                </a:lnTo>
                <a:lnTo>
                  <a:pt x="2117" y="630"/>
                </a:lnTo>
                <a:lnTo>
                  <a:pt x="2123" y="630"/>
                </a:lnTo>
                <a:lnTo>
                  <a:pt x="2129" y="624"/>
                </a:lnTo>
                <a:lnTo>
                  <a:pt x="2136" y="624"/>
                </a:lnTo>
                <a:lnTo>
                  <a:pt x="2142" y="617"/>
                </a:lnTo>
                <a:lnTo>
                  <a:pt x="2148" y="617"/>
                </a:lnTo>
                <a:lnTo>
                  <a:pt x="2155" y="611"/>
                </a:lnTo>
                <a:lnTo>
                  <a:pt x="2161" y="611"/>
                </a:lnTo>
                <a:lnTo>
                  <a:pt x="2167" y="605"/>
                </a:lnTo>
                <a:lnTo>
                  <a:pt x="2174" y="605"/>
                </a:lnTo>
                <a:lnTo>
                  <a:pt x="2180" y="599"/>
                </a:lnTo>
                <a:lnTo>
                  <a:pt x="2186" y="599"/>
                </a:lnTo>
                <a:lnTo>
                  <a:pt x="2192" y="592"/>
                </a:lnTo>
                <a:lnTo>
                  <a:pt x="2199" y="592"/>
                </a:lnTo>
                <a:lnTo>
                  <a:pt x="2205" y="586"/>
                </a:lnTo>
                <a:lnTo>
                  <a:pt x="2211" y="580"/>
                </a:lnTo>
                <a:lnTo>
                  <a:pt x="2218" y="580"/>
                </a:lnTo>
                <a:lnTo>
                  <a:pt x="2224" y="573"/>
                </a:lnTo>
                <a:lnTo>
                  <a:pt x="2230" y="567"/>
                </a:lnTo>
                <a:lnTo>
                  <a:pt x="2237" y="567"/>
                </a:lnTo>
                <a:lnTo>
                  <a:pt x="2243" y="561"/>
                </a:lnTo>
                <a:lnTo>
                  <a:pt x="2249" y="554"/>
                </a:lnTo>
                <a:lnTo>
                  <a:pt x="2255" y="554"/>
                </a:lnTo>
                <a:lnTo>
                  <a:pt x="2262" y="548"/>
                </a:lnTo>
                <a:lnTo>
                  <a:pt x="2268" y="542"/>
                </a:lnTo>
                <a:lnTo>
                  <a:pt x="2274" y="542"/>
                </a:lnTo>
                <a:lnTo>
                  <a:pt x="2281" y="536"/>
                </a:lnTo>
                <a:lnTo>
                  <a:pt x="2287" y="529"/>
                </a:lnTo>
                <a:lnTo>
                  <a:pt x="2293" y="523"/>
                </a:lnTo>
                <a:lnTo>
                  <a:pt x="2300" y="523"/>
                </a:lnTo>
                <a:lnTo>
                  <a:pt x="2306" y="517"/>
                </a:lnTo>
                <a:lnTo>
                  <a:pt x="2312" y="510"/>
                </a:lnTo>
                <a:lnTo>
                  <a:pt x="2318" y="504"/>
                </a:lnTo>
                <a:lnTo>
                  <a:pt x="2325" y="504"/>
                </a:lnTo>
                <a:lnTo>
                  <a:pt x="2331" y="498"/>
                </a:lnTo>
                <a:lnTo>
                  <a:pt x="2337" y="491"/>
                </a:lnTo>
                <a:lnTo>
                  <a:pt x="2344" y="485"/>
                </a:lnTo>
                <a:lnTo>
                  <a:pt x="2350" y="485"/>
                </a:lnTo>
                <a:lnTo>
                  <a:pt x="2356" y="479"/>
                </a:lnTo>
                <a:lnTo>
                  <a:pt x="2363" y="473"/>
                </a:lnTo>
                <a:lnTo>
                  <a:pt x="2369" y="466"/>
                </a:lnTo>
                <a:lnTo>
                  <a:pt x="2375" y="466"/>
                </a:lnTo>
                <a:lnTo>
                  <a:pt x="2381" y="460"/>
                </a:lnTo>
                <a:lnTo>
                  <a:pt x="2388" y="454"/>
                </a:lnTo>
                <a:lnTo>
                  <a:pt x="2394" y="447"/>
                </a:lnTo>
                <a:lnTo>
                  <a:pt x="2400" y="441"/>
                </a:lnTo>
                <a:lnTo>
                  <a:pt x="2407" y="435"/>
                </a:lnTo>
                <a:lnTo>
                  <a:pt x="2413" y="435"/>
                </a:lnTo>
                <a:lnTo>
                  <a:pt x="2419" y="428"/>
                </a:lnTo>
                <a:lnTo>
                  <a:pt x="2426" y="422"/>
                </a:lnTo>
                <a:lnTo>
                  <a:pt x="2432" y="416"/>
                </a:lnTo>
                <a:lnTo>
                  <a:pt x="2438" y="410"/>
                </a:lnTo>
                <a:lnTo>
                  <a:pt x="2444" y="403"/>
                </a:lnTo>
                <a:lnTo>
                  <a:pt x="2451" y="403"/>
                </a:lnTo>
                <a:lnTo>
                  <a:pt x="2457" y="397"/>
                </a:lnTo>
                <a:lnTo>
                  <a:pt x="2463" y="391"/>
                </a:lnTo>
                <a:lnTo>
                  <a:pt x="2470" y="384"/>
                </a:lnTo>
                <a:lnTo>
                  <a:pt x="2476" y="378"/>
                </a:lnTo>
                <a:lnTo>
                  <a:pt x="2482" y="372"/>
                </a:lnTo>
                <a:lnTo>
                  <a:pt x="2489" y="372"/>
                </a:lnTo>
                <a:lnTo>
                  <a:pt x="2495" y="365"/>
                </a:lnTo>
                <a:lnTo>
                  <a:pt x="2501" y="359"/>
                </a:lnTo>
                <a:lnTo>
                  <a:pt x="2507" y="353"/>
                </a:lnTo>
                <a:lnTo>
                  <a:pt x="2514" y="347"/>
                </a:lnTo>
                <a:lnTo>
                  <a:pt x="2520" y="347"/>
                </a:lnTo>
              </a:path>
            </a:pathLst>
          </a:custGeom>
          <a:noFill/>
          <a:ln w="19050">
            <a:solidFill>
              <a:srgbClr val="0000FF"/>
            </a:solidFill>
            <a:round/>
            <a:headEnd/>
            <a:tailEnd/>
          </a:ln>
        </p:spPr>
        <p:txBody>
          <a:bodyPr/>
          <a:lstStyle/>
          <a:p>
            <a:endParaRPr lang="en-US"/>
          </a:p>
        </p:txBody>
      </p:sp>
      <p:sp>
        <p:nvSpPr>
          <p:cNvPr id="46095" name="Freeform 15"/>
          <p:cNvSpPr>
            <a:spLocks/>
          </p:cNvSpPr>
          <p:nvPr/>
        </p:nvSpPr>
        <p:spPr bwMode="auto">
          <a:xfrm>
            <a:off x="4800600" y="3648075"/>
            <a:ext cx="3005138" cy="547688"/>
          </a:xfrm>
          <a:custGeom>
            <a:avLst/>
            <a:gdLst>
              <a:gd name="T0" fmla="*/ 2147483647 w 2520"/>
              <a:gd name="T1" fmla="*/ 2147483647 h 347"/>
              <a:gd name="T2" fmla="*/ 2147483647 w 2520"/>
              <a:gd name="T3" fmla="*/ 2147483647 h 347"/>
              <a:gd name="T4" fmla="*/ 2147483647 w 2520"/>
              <a:gd name="T5" fmla="*/ 2147483647 h 347"/>
              <a:gd name="T6" fmla="*/ 2147483647 w 2520"/>
              <a:gd name="T7" fmla="*/ 2147483647 h 347"/>
              <a:gd name="T8" fmla="*/ 2147483647 w 2520"/>
              <a:gd name="T9" fmla="*/ 2147483647 h 347"/>
              <a:gd name="T10" fmla="*/ 2147483647 w 2520"/>
              <a:gd name="T11" fmla="*/ 2147483647 h 347"/>
              <a:gd name="T12" fmla="*/ 2147483647 w 2520"/>
              <a:gd name="T13" fmla="*/ 2147483647 h 347"/>
              <a:gd name="T14" fmla="*/ 2147483647 w 2520"/>
              <a:gd name="T15" fmla="*/ 2147483647 h 347"/>
              <a:gd name="T16" fmla="*/ 2147483647 w 2520"/>
              <a:gd name="T17" fmla="*/ 2147483647 h 347"/>
              <a:gd name="T18" fmla="*/ 2147483647 w 2520"/>
              <a:gd name="T19" fmla="*/ 2147483647 h 347"/>
              <a:gd name="T20" fmla="*/ 2147483647 w 2520"/>
              <a:gd name="T21" fmla="*/ 2147483647 h 347"/>
              <a:gd name="T22" fmla="*/ 2147483647 w 2520"/>
              <a:gd name="T23" fmla="*/ 2147483647 h 347"/>
              <a:gd name="T24" fmla="*/ 2147483647 w 2520"/>
              <a:gd name="T25" fmla="*/ 2147483647 h 347"/>
              <a:gd name="T26" fmla="*/ 2147483647 w 2520"/>
              <a:gd name="T27" fmla="*/ 0 h 347"/>
              <a:gd name="T28" fmla="*/ 2147483647 w 2520"/>
              <a:gd name="T29" fmla="*/ 0 h 347"/>
              <a:gd name="T30" fmla="*/ 2147483647 w 2520"/>
              <a:gd name="T31" fmla="*/ 2147483647 h 347"/>
              <a:gd name="T32" fmla="*/ 2147483647 w 2520"/>
              <a:gd name="T33" fmla="*/ 2147483647 h 347"/>
              <a:gd name="T34" fmla="*/ 2147483647 w 2520"/>
              <a:gd name="T35" fmla="*/ 2147483647 h 347"/>
              <a:gd name="T36" fmla="*/ 2147483647 w 2520"/>
              <a:gd name="T37" fmla="*/ 2147483647 h 347"/>
              <a:gd name="T38" fmla="*/ 2147483647 w 2520"/>
              <a:gd name="T39" fmla="*/ 2147483647 h 347"/>
              <a:gd name="T40" fmla="*/ 2147483647 w 2520"/>
              <a:gd name="T41" fmla="*/ 2147483647 h 347"/>
              <a:gd name="T42" fmla="*/ 2147483647 w 2520"/>
              <a:gd name="T43" fmla="*/ 2147483647 h 347"/>
              <a:gd name="T44" fmla="*/ 2147483647 w 2520"/>
              <a:gd name="T45" fmla="*/ 2147483647 h 347"/>
              <a:gd name="T46" fmla="*/ 2147483647 w 2520"/>
              <a:gd name="T47" fmla="*/ 2147483647 h 347"/>
              <a:gd name="T48" fmla="*/ 2147483647 w 2520"/>
              <a:gd name="T49" fmla="*/ 2147483647 h 347"/>
              <a:gd name="T50" fmla="*/ 2147483647 w 2520"/>
              <a:gd name="T51" fmla="*/ 2147483647 h 347"/>
              <a:gd name="T52" fmla="*/ 2147483647 w 2520"/>
              <a:gd name="T53" fmla="*/ 2147483647 h 347"/>
              <a:gd name="T54" fmla="*/ 2147483647 w 2520"/>
              <a:gd name="T55" fmla="*/ 2147483647 h 347"/>
              <a:gd name="T56" fmla="*/ 2147483647 w 2520"/>
              <a:gd name="T57" fmla="*/ 2147483647 h 347"/>
              <a:gd name="T58" fmla="*/ 2147483647 w 2520"/>
              <a:gd name="T59" fmla="*/ 2147483647 h 347"/>
              <a:gd name="T60" fmla="*/ 2147483647 w 2520"/>
              <a:gd name="T61" fmla="*/ 2147483647 h 347"/>
              <a:gd name="T62" fmla="*/ 2147483647 w 2520"/>
              <a:gd name="T63" fmla="*/ 2147483647 h 347"/>
              <a:gd name="T64" fmla="*/ 2147483647 w 2520"/>
              <a:gd name="T65" fmla="*/ 2147483647 h 347"/>
              <a:gd name="T66" fmla="*/ 2147483647 w 2520"/>
              <a:gd name="T67" fmla="*/ 2147483647 h 347"/>
              <a:gd name="T68" fmla="*/ 2147483647 w 2520"/>
              <a:gd name="T69" fmla="*/ 2147483647 h 347"/>
              <a:gd name="T70" fmla="*/ 2147483647 w 2520"/>
              <a:gd name="T71" fmla="*/ 2147483647 h 347"/>
              <a:gd name="T72" fmla="*/ 2147483647 w 2520"/>
              <a:gd name="T73" fmla="*/ 2147483647 h 347"/>
              <a:gd name="T74" fmla="*/ 2147483647 w 2520"/>
              <a:gd name="T75" fmla="*/ 2147483647 h 347"/>
              <a:gd name="T76" fmla="*/ 2147483647 w 2520"/>
              <a:gd name="T77" fmla="*/ 2147483647 h 347"/>
              <a:gd name="T78" fmla="*/ 2147483647 w 2520"/>
              <a:gd name="T79" fmla="*/ 2147483647 h 347"/>
              <a:gd name="T80" fmla="*/ 2147483647 w 2520"/>
              <a:gd name="T81" fmla="*/ 2147483647 h 347"/>
              <a:gd name="T82" fmla="*/ 2147483647 w 2520"/>
              <a:gd name="T83" fmla="*/ 2147483647 h 347"/>
              <a:gd name="T84" fmla="*/ 2147483647 w 2520"/>
              <a:gd name="T85" fmla="*/ 2147483647 h 347"/>
              <a:gd name="T86" fmla="*/ 2147483647 w 2520"/>
              <a:gd name="T87" fmla="*/ 2147483647 h 347"/>
              <a:gd name="T88" fmla="*/ 2147483647 w 2520"/>
              <a:gd name="T89" fmla="*/ 2147483647 h 347"/>
              <a:gd name="T90" fmla="*/ 2147483647 w 2520"/>
              <a:gd name="T91" fmla="*/ 2147483647 h 347"/>
              <a:gd name="T92" fmla="*/ 2147483647 w 2520"/>
              <a:gd name="T93" fmla="*/ 2147483647 h 347"/>
              <a:gd name="T94" fmla="*/ 2147483647 w 2520"/>
              <a:gd name="T95" fmla="*/ 2147483647 h 347"/>
              <a:gd name="T96" fmla="*/ 2147483647 w 2520"/>
              <a:gd name="T97" fmla="*/ 2147483647 h 347"/>
              <a:gd name="T98" fmla="*/ 2147483647 w 2520"/>
              <a:gd name="T99" fmla="*/ 2147483647 h 347"/>
              <a:gd name="T100" fmla="*/ 2147483647 w 2520"/>
              <a:gd name="T101" fmla="*/ 2147483647 h 347"/>
              <a:gd name="T102" fmla="*/ 2147483647 w 2520"/>
              <a:gd name="T103" fmla="*/ 2147483647 h 347"/>
              <a:gd name="T104" fmla="*/ 2147483647 w 2520"/>
              <a:gd name="T105" fmla="*/ 2147483647 h 347"/>
              <a:gd name="T106" fmla="*/ 2147483647 w 2520"/>
              <a:gd name="T107" fmla="*/ 2147483647 h 347"/>
              <a:gd name="T108" fmla="*/ 2147483647 w 2520"/>
              <a:gd name="T109" fmla="*/ 2147483647 h 347"/>
              <a:gd name="T110" fmla="*/ 2147483647 w 2520"/>
              <a:gd name="T111" fmla="*/ 2147483647 h 347"/>
              <a:gd name="T112" fmla="*/ 2147483647 w 2520"/>
              <a:gd name="T113" fmla="*/ 2147483647 h 3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20"/>
              <a:gd name="T172" fmla="*/ 0 h 347"/>
              <a:gd name="T173" fmla="*/ 2520 w 2520"/>
              <a:gd name="T174" fmla="*/ 347 h 3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20" h="347">
                <a:moveTo>
                  <a:pt x="0" y="347"/>
                </a:moveTo>
                <a:lnTo>
                  <a:pt x="6" y="341"/>
                </a:lnTo>
                <a:lnTo>
                  <a:pt x="13" y="334"/>
                </a:lnTo>
                <a:lnTo>
                  <a:pt x="19" y="328"/>
                </a:lnTo>
                <a:lnTo>
                  <a:pt x="25" y="322"/>
                </a:lnTo>
                <a:lnTo>
                  <a:pt x="32" y="315"/>
                </a:lnTo>
                <a:lnTo>
                  <a:pt x="38" y="309"/>
                </a:lnTo>
                <a:lnTo>
                  <a:pt x="44" y="303"/>
                </a:lnTo>
                <a:lnTo>
                  <a:pt x="50" y="297"/>
                </a:lnTo>
                <a:lnTo>
                  <a:pt x="57" y="297"/>
                </a:lnTo>
                <a:lnTo>
                  <a:pt x="63" y="290"/>
                </a:lnTo>
                <a:lnTo>
                  <a:pt x="69" y="284"/>
                </a:lnTo>
                <a:lnTo>
                  <a:pt x="76" y="278"/>
                </a:lnTo>
                <a:lnTo>
                  <a:pt x="82" y="271"/>
                </a:lnTo>
                <a:lnTo>
                  <a:pt x="88" y="265"/>
                </a:lnTo>
                <a:lnTo>
                  <a:pt x="95" y="265"/>
                </a:lnTo>
                <a:lnTo>
                  <a:pt x="101" y="259"/>
                </a:lnTo>
                <a:lnTo>
                  <a:pt x="107" y="252"/>
                </a:lnTo>
                <a:lnTo>
                  <a:pt x="113" y="246"/>
                </a:lnTo>
                <a:lnTo>
                  <a:pt x="120" y="240"/>
                </a:lnTo>
                <a:lnTo>
                  <a:pt x="126" y="234"/>
                </a:lnTo>
                <a:lnTo>
                  <a:pt x="132" y="234"/>
                </a:lnTo>
                <a:lnTo>
                  <a:pt x="139" y="227"/>
                </a:lnTo>
                <a:lnTo>
                  <a:pt x="145" y="221"/>
                </a:lnTo>
                <a:lnTo>
                  <a:pt x="151" y="215"/>
                </a:lnTo>
                <a:lnTo>
                  <a:pt x="158" y="208"/>
                </a:lnTo>
                <a:lnTo>
                  <a:pt x="164" y="208"/>
                </a:lnTo>
                <a:lnTo>
                  <a:pt x="170" y="202"/>
                </a:lnTo>
                <a:lnTo>
                  <a:pt x="176" y="196"/>
                </a:lnTo>
                <a:lnTo>
                  <a:pt x="183" y="189"/>
                </a:lnTo>
                <a:lnTo>
                  <a:pt x="189" y="183"/>
                </a:lnTo>
                <a:lnTo>
                  <a:pt x="195" y="183"/>
                </a:lnTo>
                <a:lnTo>
                  <a:pt x="202" y="177"/>
                </a:lnTo>
                <a:lnTo>
                  <a:pt x="208" y="171"/>
                </a:lnTo>
                <a:lnTo>
                  <a:pt x="214" y="164"/>
                </a:lnTo>
                <a:lnTo>
                  <a:pt x="221" y="164"/>
                </a:lnTo>
                <a:lnTo>
                  <a:pt x="227" y="158"/>
                </a:lnTo>
                <a:lnTo>
                  <a:pt x="233" y="152"/>
                </a:lnTo>
                <a:lnTo>
                  <a:pt x="239" y="152"/>
                </a:lnTo>
                <a:lnTo>
                  <a:pt x="246" y="145"/>
                </a:lnTo>
                <a:lnTo>
                  <a:pt x="252" y="139"/>
                </a:lnTo>
                <a:lnTo>
                  <a:pt x="258" y="139"/>
                </a:lnTo>
                <a:lnTo>
                  <a:pt x="265" y="133"/>
                </a:lnTo>
                <a:lnTo>
                  <a:pt x="271" y="126"/>
                </a:lnTo>
                <a:lnTo>
                  <a:pt x="277" y="120"/>
                </a:lnTo>
                <a:lnTo>
                  <a:pt x="284" y="120"/>
                </a:lnTo>
                <a:lnTo>
                  <a:pt x="290" y="114"/>
                </a:lnTo>
                <a:lnTo>
                  <a:pt x="296" y="114"/>
                </a:lnTo>
                <a:lnTo>
                  <a:pt x="302" y="108"/>
                </a:lnTo>
                <a:lnTo>
                  <a:pt x="309" y="101"/>
                </a:lnTo>
                <a:lnTo>
                  <a:pt x="315" y="101"/>
                </a:lnTo>
                <a:lnTo>
                  <a:pt x="321" y="95"/>
                </a:lnTo>
                <a:lnTo>
                  <a:pt x="328" y="95"/>
                </a:lnTo>
                <a:lnTo>
                  <a:pt x="334" y="89"/>
                </a:lnTo>
                <a:lnTo>
                  <a:pt x="340" y="82"/>
                </a:lnTo>
                <a:lnTo>
                  <a:pt x="347" y="82"/>
                </a:lnTo>
                <a:lnTo>
                  <a:pt x="353" y="76"/>
                </a:lnTo>
                <a:lnTo>
                  <a:pt x="359" y="76"/>
                </a:lnTo>
                <a:lnTo>
                  <a:pt x="365" y="70"/>
                </a:lnTo>
                <a:lnTo>
                  <a:pt x="372" y="70"/>
                </a:lnTo>
                <a:lnTo>
                  <a:pt x="378" y="63"/>
                </a:lnTo>
                <a:lnTo>
                  <a:pt x="384" y="63"/>
                </a:lnTo>
                <a:lnTo>
                  <a:pt x="391" y="57"/>
                </a:lnTo>
                <a:lnTo>
                  <a:pt x="397" y="57"/>
                </a:lnTo>
                <a:lnTo>
                  <a:pt x="403" y="51"/>
                </a:lnTo>
                <a:lnTo>
                  <a:pt x="410" y="51"/>
                </a:lnTo>
                <a:lnTo>
                  <a:pt x="416" y="45"/>
                </a:lnTo>
                <a:lnTo>
                  <a:pt x="422" y="45"/>
                </a:lnTo>
                <a:lnTo>
                  <a:pt x="428" y="45"/>
                </a:lnTo>
                <a:lnTo>
                  <a:pt x="435" y="38"/>
                </a:lnTo>
                <a:lnTo>
                  <a:pt x="441" y="38"/>
                </a:lnTo>
                <a:lnTo>
                  <a:pt x="447" y="32"/>
                </a:lnTo>
                <a:lnTo>
                  <a:pt x="454" y="32"/>
                </a:lnTo>
                <a:lnTo>
                  <a:pt x="460" y="32"/>
                </a:lnTo>
                <a:lnTo>
                  <a:pt x="466" y="26"/>
                </a:lnTo>
                <a:lnTo>
                  <a:pt x="473" y="26"/>
                </a:lnTo>
                <a:lnTo>
                  <a:pt x="479" y="26"/>
                </a:lnTo>
                <a:lnTo>
                  <a:pt x="485" y="19"/>
                </a:lnTo>
                <a:lnTo>
                  <a:pt x="491" y="19"/>
                </a:lnTo>
                <a:lnTo>
                  <a:pt x="498" y="19"/>
                </a:lnTo>
                <a:lnTo>
                  <a:pt x="504" y="19"/>
                </a:lnTo>
                <a:lnTo>
                  <a:pt x="510" y="13"/>
                </a:lnTo>
                <a:lnTo>
                  <a:pt x="517" y="13"/>
                </a:lnTo>
                <a:lnTo>
                  <a:pt x="523" y="13"/>
                </a:lnTo>
                <a:lnTo>
                  <a:pt x="529" y="13"/>
                </a:lnTo>
                <a:lnTo>
                  <a:pt x="536" y="7"/>
                </a:lnTo>
                <a:lnTo>
                  <a:pt x="542" y="7"/>
                </a:lnTo>
                <a:lnTo>
                  <a:pt x="548" y="7"/>
                </a:lnTo>
                <a:lnTo>
                  <a:pt x="554" y="7"/>
                </a:lnTo>
                <a:lnTo>
                  <a:pt x="561" y="7"/>
                </a:lnTo>
                <a:lnTo>
                  <a:pt x="567" y="7"/>
                </a:lnTo>
                <a:lnTo>
                  <a:pt x="573" y="7"/>
                </a:lnTo>
                <a:lnTo>
                  <a:pt x="580" y="0"/>
                </a:lnTo>
                <a:lnTo>
                  <a:pt x="586" y="0"/>
                </a:lnTo>
                <a:lnTo>
                  <a:pt x="592" y="0"/>
                </a:lnTo>
                <a:lnTo>
                  <a:pt x="599" y="0"/>
                </a:lnTo>
                <a:lnTo>
                  <a:pt x="605" y="0"/>
                </a:lnTo>
                <a:lnTo>
                  <a:pt x="611" y="0"/>
                </a:lnTo>
                <a:lnTo>
                  <a:pt x="617" y="0"/>
                </a:lnTo>
                <a:lnTo>
                  <a:pt x="624" y="0"/>
                </a:lnTo>
                <a:lnTo>
                  <a:pt x="630" y="0"/>
                </a:lnTo>
                <a:lnTo>
                  <a:pt x="636" y="0"/>
                </a:lnTo>
                <a:lnTo>
                  <a:pt x="643" y="0"/>
                </a:lnTo>
                <a:lnTo>
                  <a:pt x="649" y="0"/>
                </a:lnTo>
                <a:lnTo>
                  <a:pt x="655" y="0"/>
                </a:lnTo>
                <a:lnTo>
                  <a:pt x="662" y="0"/>
                </a:lnTo>
                <a:lnTo>
                  <a:pt x="668" y="0"/>
                </a:lnTo>
                <a:lnTo>
                  <a:pt x="674" y="0"/>
                </a:lnTo>
                <a:lnTo>
                  <a:pt x="680" y="0"/>
                </a:lnTo>
                <a:lnTo>
                  <a:pt x="687" y="7"/>
                </a:lnTo>
                <a:lnTo>
                  <a:pt x="693" y="7"/>
                </a:lnTo>
                <a:lnTo>
                  <a:pt x="699" y="7"/>
                </a:lnTo>
                <a:lnTo>
                  <a:pt x="706" y="7"/>
                </a:lnTo>
                <a:lnTo>
                  <a:pt x="712" y="7"/>
                </a:lnTo>
                <a:lnTo>
                  <a:pt x="718" y="7"/>
                </a:lnTo>
                <a:lnTo>
                  <a:pt x="725" y="13"/>
                </a:lnTo>
                <a:lnTo>
                  <a:pt x="731" y="13"/>
                </a:lnTo>
                <a:lnTo>
                  <a:pt x="737" y="13"/>
                </a:lnTo>
                <a:lnTo>
                  <a:pt x="743" y="13"/>
                </a:lnTo>
                <a:lnTo>
                  <a:pt x="750" y="13"/>
                </a:lnTo>
                <a:lnTo>
                  <a:pt x="756" y="19"/>
                </a:lnTo>
                <a:lnTo>
                  <a:pt x="762" y="19"/>
                </a:lnTo>
                <a:lnTo>
                  <a:pt x="769" y="19"/>
                </a:lnTo>
                <a:lnTo>
                  <a:pt x="775" y="26"/>
                </a:lnTo>
                <a:lnTo>
                  <a:pt x="781" y="26"/>
                </a:lnTo>
                <a:lnTo>
                  <a:pt x="788" y="26"/>
                </a:lnTo>
                <a:lnTo>
                  <a:pt x="794" y="32"/>
                </a:lnTo>
                <a:lnTo>
                  <a:pt x="800" y="32"/>
                </a:lnTo>
                <a:lnTo>
                  <a:pt x="806" y="32"/>
                </a:lnTo>
                <a:lnTo>
                  <a:pt x="813" y="38"/>
                </a:lnTo>
                <a:lnTo>
                  <a:pt x="819" y="38"/>
                </a:lnTo>
                <a:lnTo>
                  <a:pt x="825" y="38"/>
                </a:lnTo>
                <a:lnTo>
                  <a:pt x="832" y="45"/>
                </a:lnTo>
                <a:lnTo>
                  <a:pt x="838" y="45"/>
                </a:lnTo>
                <a:lnTo>
                  <a:pt x="844" y="51"/>
                </a:lnTo>
                <a:lnTo>
                  <a:pt x="851" y="51"/>
                </a:lnTo>
                <a:lnTo>
                  <a:pt x="857" y="57"/>
                </a:lnTo>
                <a:lnTo>
                  <a:pt x="863" y="57"/>
                </a:lnTo>
                <a:lnTo>
                  <a:pt x="869" y="57"/>
                </a:lnTo>
                <a:lnTo>
                  <a:pt x="876" y="63"/>
                </a:lnTo>
                <a:lnTo>
                  <a:pt x="882" y="63"/>
                </a:lnTo>
                <a:lnTo>
                  <a:pt x="888" y="70"/>
                </a:lnTo>
                <a:lnTo>
                  <a:pt x="895" y="76"/>
                </a:lnTo>
                <a:lnTo>
                  <a:pt x="901" y="76"/>
                </a:lnTo>
                <a:lnTo>
                  <a:pt x="907" y="82"/>
                </a:lnTo>
                <a:lnTo>
                  <a:pt x="914" y="82"/>
                </a:lnTo>
                <a:lnTo>
                  <a:pt x="920" y="89"/>
                </a:lnTo>
                <a:lnTo>
                  <a:pt x="926" y="89"/>
                </a:lnTo>
                <a:lnTo>
                  <a:pt x="932" y="95"/>
                </a:lnTo>
                <a:lnTo>
                  <a:pt x="939" y="101"/>
                </a:lnTo>
                <a:lnTo>
                  <a:pt x="945" y="101"/>
                </a:lnTo>
                <a:lnTo>
                  <a:pt x="951" y="108"/>
                </a:lnTo>
                <a:lnTo>
                  <a:pt x="958" y="108"/>
                </a:lnTo>
                <a:lnTo>
                  <a:pt x="964" y="114"/>
                </a:lnTo>
                <a:lnTo>
                  <a:pt x="970" y="120"/>
                </a:lnTo>
                <a:lnTo>
                  <a:pt x="977" y="120"/>
                </a:lnTo>
                <a:lnTo>
                  <a:pt x="983" y="126"/>
                </a:lnTo>
                <a:lnTo>
                  <a:pt x="989" y="133"/>
                </a:lnTo>
                <a:lnTo>
                  <a:pt x="995" y="133"/>
                </a:lnTo>
                <a:lnTo>
                  <a:pt x="1002" y="139"/>
                </a:lnTo>
                <a:lnTo>
                  <a:pt x="1008" y="145"/>
                </a:lnTo>
                <a:lnTo>
                  <a:pt x="1014" y="145"/>
                </a:lnTo>
                <a:lnTo>
                  <a:pt x="1021" y="152"/>
                </a:lnTo>
                <a:lnTo>
                  <a:pt x="1027" y="158"/>
                </a:lnTo>
                <a:lnTo>
                  <a:pt x="1033" y="158"/>
                </a:lnTo>
                <a:lnTo>
                  <a:pt x="1040" y="164"/>
                </a:lnTo>
                <a:lnTo>
                  <a:pt x="1046" y="171"/>
                </a:lnTo>
                <a:lnTo>
                  <a:pt x="1052" y="177"/>
                </a:lnTo>
                <a:lnTo>
                  <a:pt x="1058" y="177"/>
                </a:lnTo>
                <a:lnTo>
                  <a:pt x="1065" y="183"/>
                </a:lnTo>
                <a:lnTo>
                  <a:pt x="1071" y="189"/>
                </a:lnTo>
                <a:lnTo>
                  <a:pt x="1077" y="196"/>
                </a:lnTo>
                <a:lnTo>
                  <a:pt x="1084" y="196"/>
                </a:lnTo>
                <a:lnTo>
                  <a:pt x="1090" y="202"/>
                </a:lnTo>
                <a:lnTo>
                  <a:pt x="1096" y="208"/>
                </a:lnTo>
                <a:lnTo>
                  <a:pt x="1103" y="215"/>
                </a:lnTo>
                <a:lnTo>
                  <a:pt x="1109" y="221"/>
                </a:lnTo>
                <a:lnTo>
                  <a:pt x="1115" y="227"/>
                </a:lnTo>
                <a:lnTo>
                  <a:pt x="1121" y="227"/>
                </a:lnTo>
                <a:lnTo>
                  <a:pt x="1128" y="234"/>
                </a:lnTo>
                <a:lnTo>
                  <a:pt x="1134" y="240"/>
                </a:lnTo>
                <a:lnTo>
                  <a:pt x="1140" y="246"/>
                </a:lnTo>
                <a:lnTo>
                  <a:pt x="1147" y="246"/>
                </a:lnTo>
                <a:lnTo>
                  <a:pt x="1153" y="252"/>
                </a:lnTo>
                <a:lnTo>
                  <a:pt x="1159" y="259"/>
                </a:lnTo>
                <a:lnTo>
                  <a:pt x="1166" y="265"/>
                </a:lnTo>
                <a:lnTo>
                  <a:pt x="1172" y="271"/>
                </a:lnTo>
                <a:lnTo>
                  <a:pt x="1178" y="278"/>
                </a:lnTo>
                <a:lnTo>
                  <a:pt x="1184" y="278"/>
                </a:lnTo>
                <a:lnTo>
                  <a:pt x="1191" y="284"/>
                </a:lnTo>
                <a:lnTo>
                  <a:pt x="1197" y="290"/>
                </a:lnTo>
                <a:lnTo>
                  <a:pt x="1203" y="297"/>
                </a:lnTo>
                <a:lnTo>
                  <a:pt x="1210" y="303"/>
                </a:lnTo>
                <a:lnTo>
                  <a:pt x="1216" y="309"/>
                </a:lnTo>
                <a:lnTo>
                  <a:pt x="1222" y="315"/>
                </a:lnTo>
                <a:lnTo>
                  <a:pt x="1229" y="322"/>
                </a:lnTo>
                <a:lnTo>
                  <a:pt x="1235" y="322"/>
                </a:lnTo>
                <a:lnTo>
                  <a:pt x="1241" y="328"/>
                </a:lnTo>
                <a:lnTo>
                  <a:pt x="1247" y="334"/>
                </a:lnTo>
                <a:lnTo>
                  <a:pt x="1254" y="341"/>
                </a:lnTo>
                <a:lnTo>
                  <a:pt x="1260" y="347"/>
                </a:lnTo>
                <a:lnTo>
                  <a:pt x="1266" y="347"/>
                </a:lnTo>
                <a:lnTo>
                  <a:pt x="1273" y="347"/>
                </a:lnTo>
                <a:lnTo>
                  <a:pt x="1279" y="347"/>
                </a:lnTo>
                <a:lnTo>
                  <a:pt x="1285" y="347"/>
                </a:lnTo>
                <a:lnTo>
                  <a:pt x="1292" y="347"/>
                </a:lnTo>
                <a:lnTo>
                  <a:pt x="1298" y="347"/>
                </a:lnTo>
                <a:lnTo>
                  <a:pt x="1304" y="347"/>
                </a:lnTo>
                <a:lnTo>
                  <a:pt x="1310" y="347"/>
                </a:lnTo>
                <a:lnTo>
                  <a:pt x="1317" y="347"/>
                </a:lnTo>
                <a:lnTo>
                  <a:pt x="1323" y="347"/>
                </a:lnTo>
                <a:lnTo>
                  <a:pt x="1329" y="347"/>
                </a:lnTo>
                <a:lnTo>
                  <a:pt x="1336" y="347"/>
                </a:lnTo>
                <a:lnTo>
                  <a:pt x="1342" y="347"/>
                </a:lnTo>
                <a:lnTo>
                  <a:pt x="1348" y="347"/>
                </a:lnTo>
                <a:lnTo>
                  <a:pt x="1355" y="347"/>
                </a:lnTo>
                <a:lnTo>
                  <a:pt x="1361" y="347"/>
                </a:lnTo>
                <a:lnTo>
                  <a:pt x="1367" y="347"/>
                </a:lnTo>
                <a:lnTo>
                  <a:pt x="1373" y="347"/>
                </a:lnTo>
                <a:lnTo>
                  <a:pt x="1380" y="347"/>
                </a:lnTo>
                <a:lnTo>
                  <a:pt x="1386" y="347"/>
                </a:lnTo>
                <a:lnTo>
                  <a:pt x="1392" y="347"/>
                </a:lnTo>
                <a:lnTo>
                  <a:pt x="1399" y="347"/>
                </a:lnTo>
                <a:lnTo>
                  <a:pt x="1405" y="347"/>
                </a:lnTo>
                <a:lnTo>
                  <a:pt x="1411" y="347"/>
                </a:lnTo>
                <a:lnTo>
                  <a:pt x="1418" y="347"/>
                </a:lnTo>
                <a:lnTo>
                  <a:pt x="1424" y="347"/>
                </a:lnTo>
                <a:lnTo>
                  <a:pt x="1430" y="347"/>
                </a:lnTo>
                <a:lnTo>
                  <a:pt x="1436" y="347"/>
                </a:lnTo>
                <a:lnTo>
                  <a:pt x="1443" y="347"/>
                </a:lnTo>
                <a:lnTo>
                  <a:pt x="1449" y="347"/>
                </a:lnTo>
                <a:lnTo>
                  <a:pt x="1455" y="347"/>
                </a:lnTo>
                <a:lnTo>
                  <a:pt x="1462" y="347"/>
                </a:lnTo>
                <a:lnTo>
                  <a:pt x="1468" y="347"/>
                </a:lnTo>
                <a:lnTo>
                  <a:pt x="1474" y="347"/>
                </a:lnTo>
                <a:lnTo>
                  <a:pt x="1481" y="347"/>
                </a:lnTo>
                <a:lnTo>
                  <a:pt x="1487" y="347"/>
                </a:lnTo>
                <a:lnTo>
                  <a:pt x="1493" y="347"/>
                </a:lnTo>
                <a:lnTo>
                  <a:pt x="1499" y="347"/>
                </a:lnTo>
                <a:lnTo>
                  <a:pt x="1506" y="347"/>
                </a:lnTo>
                <a:lnTo>
                  <a:pt x="1512" y="347"/>
                </a:lnTo>
                <a:lnTo>
                  <a:pt x="1518" y="347"/>
                </a:lnTo>
                <a:lnTo>
                  <a:pt x="1525" y="347"/>
                </a:lnTo>
                <a:lnTo>
                  <a:pt x="1531" y="347"/>
                </a:lnTo>
                <a:lnTo>
                  <a:pt x="1537" y="347"/>
                </a:lnTo>
                <a:lnTo>
                  <a:pt x="1544" y="347"/>
                </a:lnTo>
                <a:lnTo>
                  <a:pt x="1550" y="347"/>
                </a:lnTo>
                <a:lnTo>
                  <a:pt x="1556" y="347"/>
                </a:lnTo>
                <a:lnTo>
                  <a:pt x="1562" y="347"/>
                </a:lnTo>
                <a:lnTo>
                  <a:pt x="1569" y="347"/>
                </a:lnTo>
                <a:lnTo>
                  <a:pt x="1575" y="347"/>
                </a:lnTo>
                <a:lnTo>
                  <a:pt x="1581" y="347"/>
                </a:lnTo>
                <a:lnTo>
                  <a:pt x="1588" y="347"/>
                </a:lnTo>
                <a:lnTo>
                  <a:pt x="1594" y="347"/>
                </a:lnTo>
                <a:lnTo>
                  <a:pt x="1600" y="347"/>
                </a:lnTo>
                <a:lnTo>
                  <a:pt x="1607" y="347"/>
                </a:lnTo>
                <a:lnTo>
                  <a:pt x="1613" y="347"/>
                </a:lnTo>
                <a:lnTo>
                  <a:pt x="1619" y="347"/>
                </a:lnTo>
                <a:lnTo>
                  <a:pt x="1625" y="347"/>
                </a:lnTo>
                <a:lnTo>
                  <a:pt x="1632" y="347"/>
                </a:lnTo>
                <a:lnTo>
                  <a:pt x="1638" y="347"/>
                </a:lnTo>
                <a:lnTo>
                  <a:pt x="1644" y="347"/>
                </a:lnTo>
                <a:lnTo>
                  <a:pt x="1651" y="347"/>
                </a:lnTo>
                <a:lnTo>
                  <a:pt x="1657" y="347"/>
                </a:lnTo>
                <a:lnTo>
                  <a:pt x="1663" y="347"/>
                </a:lnTo>
                <a:lnTo>
                  <a:pt x="1670" y="347"/>
                </a:lnTo>
                <a:lnTo>
                  <a:pt x="1676" y="347"/>
                </a:lnTo>
                <a:lnTo>
                  <a:pt x="1682" y="347"/>
                </a:lnTo>
                <a:lnTo>
                  <a:pt x="1688" y="347"/>
                </a:lnTo>
                <a:lnTo>
                  <a:pt x="1695" y="347"/>
                </a:lnTo>
                <a:lnTo>
                  <a:pt x="1701" y="347"/>
                </a:lnTo>
                <a:lnTo>
                  <a:pt x="1707" y="347"/>
                </a:lnTo>
                <a:lnTo>
                  <a:pt x="1714" y="347"/>
                </a:lnTo>
                <a:lnTo>
                  <a:pt x="1720" y="347"/>
                </a:lnTo>
                <a:lnTo>
                  <a:pt x="1726" y="347"/>
                </a:lnTo>
                <a:lnTo>
                  <a:pt x="1733" y="347"/>
                </a:lnTo>
                <a:lnTo>
                  <a:pt x="1739" y="347"/>
                </a:lnTo>
                <a:lnTo>
                  <a:pt x="1745" y="347"/>
                </a:lnTo>
                <a:lnTo>
                  <a:pt x="1751" y="347"/>
                </a:lnTo>
                <a:lnTo>
                  <a:pt x="1758" y="347"/>
                </a:lnTo>
                <a:lnTo>
                  <a:pt x="1764" y="347"/>
                </a:lnTo>
                <a:lnTo>
                  <a:pt x="1770" y="347"/>
                </a:lnTo>
                <a:lnTo>
                  <a:pt x="1777" y="347"/>
                </a:lnTo>
                <a:lnTo>
                  <a:pt x="1783" y="347"/>
                </a:lnTo>
                <a:lnTo>
                  <a:pt x="1789" y="347"/>
                </a:lnTo>
                <a:lnTo>
                  <a:pt x="1796" y="347"/>
                </a:lnTo>
                <a:lnTo>
                  <a:pt x="1802" y="347"/>
                </a:lnTo>
                <a:lnTo>
                  <a:pt x="1808" y="347"/>
                </a:lnTo>
                <a:lnTo>
                  <a:pt x="1814" y="347"/>
                </a:lnTo>
                <a:lnTo>
                  <a:pt x="1821" y="347"/>
                </a:lnTo>
                <a:lnTo>
                  <a:pt x="1827" y="347"/>
                </a:lnTo>
                <a:lnTo>
                  <a:pt x="1833" y="347"/>
                </a:lnTo>
                <a:lnTo>
                  <a:pt x="1840" y="347"/>
                </a:lnTo>
                <a:lnTo>
                  <a:pt x="1846" y="347"/>
                </a:lnTo>
                <a:lnTo>
                  <a:pt x="1852" y="347"/>
                </a:lnTo>
                <a:lnTo>
                  <a:pt x="1859" y="347"/>
                </a:lnTo>
                <a:lnTo>
                  <a:pt x="1865" y="347"/>
                </a:lnTo>
                <a:lnTo>
                  <a:pt x="1871" y="347"/>
                </a:lnTo>
                <a:lnTo>
                  <a:pt x="1877" y="347"/>
                </a:lnTo>
                <a:lnTo>
                  <a:pt x="1884" y="347"/>
                </a:lnTo>
                <a:lnTo>
                  <a:pt x="1890" y="347"/>
                </a:lnTo>
                <a:lnTo>
                  <a:pt x="1896" y="347"/>
                </a:lnTo>
                <a:lnTo>
                  <a:pt x="1903" y="347"/>
                </a:lnTo>
                <a:lnTo>
                  <a:pt x="1909" y="347"/>
                </a:lnTo>
                <a:lnTo>
                  <a:pt x="1915" y="347"/>
                </a:lnTo>
                <a:lnTo>
                  <a:pt x="1922" y="347"/>
                </a:lnTo>
                <a:lnTo>
                  <a:pt x="1928" y="347"/>
                </a:lnTo>
                <a:lnTo>
                  <a:pt x="1934" y="347"/>
                </a:lnTo>
                <a:lnTo>
                  <a:pt x="1940" y="347"/>
                </a:lnTo>
                <a:lnTo>
                  <a:pt x="1947" y="347"/>
                </a:lnTo>
                <a:lnTo>
                  <a:pt x="1953" y="347"/>
                </a:lnTo>
                <a:lnTo>
                  <a:pt x="1959" y="347"/>
                </a:lnTo>
                <a:lnTo>
                  <a:pt x="1966" y="347"/>
                </a:lnTo>
                <a:lnTo>
                  <a:pt x="1972" y="347"/>
                </a:lnTo>
                <a:lnTo>
                  <a:pt x="1978" y="347"/>
                </a:lnTo>
                <a:lnTo>
                  <a:pt x="1985" y="347"/>
                </a:lnTo>
                <a:lnTo>
                  <a:pt x="1991" y="347"/>
                </a:lnTo>
                <a:lnTo>
                  <a:pt x="1997" y="347"/>
                </a:lnTo>
                <a:lnTo>
                  <a:pt x="2003" y="347"/>
                </a:lnTo>
                <a:lnTo>
                  <a:pt x="2010" y="347"/>
                </a:lnTo>
                <a:lnTo>
                  <a:pt x="2016" y="347"/>
                </a:lnTo>
                <a:lnTo>
                  <a:pt x="2022" y="347"/>
                </a:lnTo>
                <a:lnTo>
                  <a:pt x="2029" y="347"/>
                </a:lnTo>
                <a:lnTo>
                  <a:pt x="2035" y="347"/>
                </a:lnTo>
                <a:lnTo>
                  <a:pt x="2041" y="347"/>
                </a:lnTo>
                <a:lnTo>
                  <a:pt x="2048" y="347"/>
                </a:lnTo>
                <a:lnTo>
                  <a:pt x="2054" y="347"/>
                </a:lnTo>
                <a:lnTo>
                  <a:pt x="2060" y="347"/>
                </a:lnTo>
                <a:lnTo>
                  <a:pt x="2066" y="347"/>
                </a:lnTo>
                <a:lnTo>
                  <a:pt x="2073" y="347"/>
                </a:lnTo>
                <a:lnTo>
                  <a:pt x="2079" y="347"/>
                </a:lnTo>
                <a:lnTo>
                  <a:pt x="2085" y="347"/>
                </a:lnTo>
                <a:lnTo>
                  <a:pt x="2092" y="347"/>
                </a:lnTo>
                <a:lnTo>
                  <a:pt x="2098" y="347"/>
                </a:lnTo>
                <a:lnTo>
                  <a:pt x="2104" y="347"/>
                </a:lnTo>
                <a:lnTo>
                  <a:pt x="2111" y="347"/>
                </a:lnTo>
                <a:lnTo>
                  <a:pt x="2117" y="347"/>
                </a:lnTo>
                <a:lnTo>
                  <a:pt x="2123" y="347"/>
                </a:lnTo>
                <a:lnTo>
                  <a:pt x="2129" y="347"/>
                </a:lnTo>
                <a:lnTo>
                  <a:pt x="2136" y="347"/>
                </a:lnTo>
                <a:lnTo>
                  <a:pt x="2142" y="347"/>
                </a:lnTo>
                <a:lnTo>
                  <a:pt x="2148" y="347"/>
                </a:lnTo>
                <a:lnTo>
                  <a:pt x="2155" y="347"/>
                </a:lnTo>
                <a:lnTo>
                  <a:pt x="2161" y="347"/>
                </a:lnTo>
                <a:lnTo>
                  <a:pt x="2167" y="347"/>
                </a:lnTo>
                <a:lnTo>
                  <a:pt x="2174" y="347"/>
                </a:lnTo>
                <a:lnTo>
                  <a:pt x="2180" y="347"/>
                </a:lnTo>
                <a:lnTo>
                  <a:pt x="2186" y="347"/>
                </a:lnTo>
                <a:lnTo>
                  <a:pt x="2192" y="347"/>
                </a:lnTo>
                <a:lnTo>
                  <a:pt x="2199" y="347"/>
                </a:lnTo>
                <a:lnTo>
                  <a:pt x="2205" y="347"/>
                </a:lnTo>
                <a:lnTo>
                  <a:pt x="2211" y="347"/>
                </a:lnTo>
                <a:lnTo>
                  <a:pt x="2218" y="347"/>
                </a:lnTo>
                <a:lnTo>
                  <a:pt x="2224" y="347"/>
                </a:lnTo>
                <a:lnTo>
                  <a:pt x="2230" y="347"/>
                </a:lnTo>
                <a:lnTo>
                  <a:pt x="2237" y="347"/>
                </a:lnTo>
                <a:lnTo>
                  <a:pt x="2243" y="347"/>
                </a:lnTo>
                <a:lnTo>
                  <a:pt x="2249" y="347"/>
                </a:lnTo>
                <a:lnTo>
                  <a:pt x="2255" y="347"/>
                </a:lnTo>
                <a:lnTo>
                  <a:pt x="2262" y="347"/>
                </a:lnTo>
                <a:lnTo>
                  <a:pt x="2268" y="347"/>
                </a:lnTo>
                <a:lnTo>
                  <a:pt x="2274" y="347"/>
                </a:lnTo>
                <a:lnTo>
                  <a:pt x="2281" y="347"/>
                </a:lnTo>
                <a:lnTo>
                  <a:pt x="2287" y="347"/>
                </a:lnTo>
                <a:lnTo>
                  <a:pt x="2293" y="347"/>
                </a:lnTo>
                <a:lnTo>
                  <a:pt x="2300" y="347"/>
                </a:lnTo>
                <a:lnTo>
                  <a:pt x="2306" y="347"/>
                </a:lnTo>
                <a:lnTo>
                  <a:pt x="2312" y="347"/>
                </a:lnTo>
                <a:lnTo>
                  <a:pt x="2318" y="347"/>
                </a:lnTo>
                <a:lnTo>
                  <a:pt x="2325" y="347"/>
                </a:lnTo>
                <a:lnTo>
                  <a:pt x="2331" y="347"/>
                </a:lnTo>
                <a:lnTo>
                  <a:pt x="2337" y="347"/>
                </a:lnTo>
                <a:lnTo>
                  <a:pt x="2344" y="347"/>
                </a:lnTo>
                <a:lnTo>
                  <a:pt x="2350" y="347"/>
                </a:lnTo>
                <a:lnTo>
                  <a:pt x="2356" y="347"/>
                </a:lnTo>
                <a:lnTo>
                  <a:pt x="2363" y="347"/>
                </a:lnTo>
                <a:lnTo>
                  <a:pt x="2369" y="347"/>
                </a:lnTo>
                <a:lnTo>
                  <a:pt x="2375" y="347"/>
                </a:lnTo>
                <a:lnTo>
                  <a:pt x="2381" y="347"/>
                </a:lnTo>
                <a:lnTo>
                  <a:pt x="2388" y="347"/>
                </a:lnTo>
                <a:lnTo>
                  <a:pt x="2394" y="347"/>
                </a:lnTo>
                <a:lnTo>
                  <a:pt x="2400" y="347"/>
                </a:lnTo>
                <a:lnTo>
                  <a:pt x="2407" y="347"/>
                </a:lnTo>
                <a:lnTo>
                  <a:pt x="2413" y="347"/>
                </a:lnTo>
                <a:lnTo>
                  <a:pt x="2419" y="347"/>
                </a:lnTo>
                <a:lnTo>
                  <a:pt x="2426" y="347"/>
                </a:lnTo>
                <a:lnTo>
                  <a:pt x="2432" y="347"/>
                </a:lnTo>
                <a:lnTo>
                  <a:pt x="2438" y="347"/>
                </a:lnTo>
                <a:lnTo>
                  <a:pt x="2444" y="347"/>
                </a:lnTo>
                <a:lnTo>
                  <a:pt x="2451" y="347"/>
                </a:lnTo>
                <a:lnTo>
                  <a:pt x="2457" y="347"/>
                </a:lnTo>
                <a:lnTo>
                  <a:pt x="2463" y="347"/>
                </a:lnTo>
                <a:lnTo>
                  <a:pt x="2470" y="347"/>
                </a:lnTo>
                <a:lnTo>
                  <a:pt x="2476" y="347"/>
                </a:lnTo>
                <a:lnTo>
                  <a:pt x="2482" y="347"/>
                </a:lnTo>
                <a:lnTo>
                  <a:pt x="2489" y="347"/>
                </a:lnTo>
                <a:lnTo>
                  <a:pt x="2495" y="347"/>
                </a:lnTo>
                <a:lnTo>
                  <a:pt x="2501" y="347"/>
                </a:lnTo>
                <a:lnTo>
                  <a:pt x="2507" y="347"/>
                </a:lnTo>
                <a:lnTo>
                  <a:pt x="2514" y="347"/>
                </a:lnTo>
                <a:lnTo>
                  <a:pt x="2520" y="347"/>
                </a:lnTo>
              </a:path>
            </a:pathLst>
          </a:custGeom>
          <a:noFill/>
          <a:ln w="19050">
            <a:solidFill>
              <a:srgbClr val="0000FF"/>
            </a:solidFill>
            <a:round/>
            <a:headEnd/>
            <a:tailEnd/>
          </a:ln>
        </p:spPr>
        <p:txBody>
          <a:bodyPr/>
          <a:lstStyle/>
          <a:p>
            <a:endParaRPr lang="en-US"/>
          </a:p>
        </p:txBody>
      </p:sp>
      <p:sp>
        <p:nvSpPr>
          <p:cNvPr id="46096" name="Freeform 16"/>
          <p:cNvSpPr>
            <a:spLocks/>
          </p:cNvSpPr>
          <p:nvPr/>
        </p:nvSpPr>
        <p:spPr bwMode="auto">
          <a:xfrm>
            <a:off x="4800600" y="5634038"/>
            <a:ext cx="3005138" cy="538162"/>
          </a:xfrm>
          <a:custGeom>
            <a:avLst/>
            <a:gdLst>
              <a:gd name="T0" fmla="*/ 2147483647 w 2520"/>
              <a:gd name="T1" fmla="*/ 0 h 341"/>
              <a:gd name="T2" fmla="*/ 2147483647 w 2520"/>
              <a:gd name="T3" fmla="*/ 0 h 341"/>
              <a:gd name="T4" fmla="*/ 2147483647 w 2520"/>
              <a:gd name="T5" fmla="*/ 0 h 341"/>
              <a:gd name="T6" fmla="*/ 2147483647 w 2520"/>
              <a:gd name="T7" fmla="*/ 0 h 341"/>
              <a:gd name="T8" fmla="*/ 2147483647 w 2520"/>
              <a:gd name="T9" fmla="*/ 0 h 341"/>
              <a:gd name="T10" fmla="*/ 2147483647 w 2520"/>
              <a:gd name="T11" fmla="*/ 0 h 341"/>
              <a:gd name="T12" fmla="*/ 2147483647 w 2520"/>
              <a:gd name="T13" fmla="*/ 0 h 341"/>
              <a:gd name="T14" fmla="*/ 2147483647 w 2520"/>
              <a:gd name="T15" fmla="*/ 0 h 341"/>
              <a:gd name="T16" fmla="*/ 2147483647 w 2520"/>
              <a:gd name="T17" fmla="*/ 0 h 341"/>
              <a:gd name="T18" fmla="*/ 2147483647 w 2520"/>
              <a:gd name="T19" fmla="*/ 0 h 341"/>
              <a:gd name="T20" fmla="*/ 2147483647 w 2520"/>
              <a:gd name="T21" fmla="*/ 0 h 341"/>
              <a:gd name="T22" fmla="*/ 2147483647 w 2520"/>
              <a:gd name="T23" fmla="*/ 0 h 341"/>
              <a:gd name="T24" fmla="*/ 2147483647 w 2520"/>
              <a:gd name="T25" fmla="*/ 0 h 341"/>
              <a:gd name="T26" fmla="*/ 2147483647 w 2520"/>
              <a:gd name="T27" fmla="*/ 0 h 341"/>
              <a:gd name="T28" fmla="*/ 2147483647 w 2520"/>
              <a:gd name="T29" fmla="*/ 0 h 341"/>
              <a:gd name="T30" fmla="*/ 2147483647 w 2520"/>
              <a:gd name="T31" fmla="*/ 0 h 341"/>
              <a:gd name="T32" fmla="*/ 2147483647 w 2520"/>
              <a:gd name="T33" fmla="*/ 0 h 341"/>
              <a:gd name="T34" fmla="*/ 2147483647 w 2520"/>
              <a:gd name="T35" fmla="*/ 0 h 341"/>
              <a:gd name="T36" fmla="*/ 2147483647 w 2520"/>
              <a:gd name="T37" fmla="*/ 0 h 341"/>
              <a:gd name="T38" fmla="*/ 2147483647 w 2520"/>
              <a:gd name="T39" fmla="*/ 0 h 341"/>
              <a:gd name="T40" fmla="*/ 2147483647 w 2520"/>
              <a:gd name="T41" fmla="*/ 0 h 341"/>
              <a:gd name="T42" fmla="*/ 2147483647 w 2520"/>
              <a:gd name="T43" fmla="*/ 0 h 341"/>
              <a:gd name="T44" fmla="*/ 2147483647 w 2520"/>
              <a:gd name="T45" fmla="*/ 0 h 341"/>
              <a:gd name="T46" fmla="*/ 2147483647 w 2520"/>
              <a:gd name="T47" fmla="*/ 0 h 341"/>
              <a:gd name="T48" fmla="*/ 2147483647 w 2520"/>
              <a:gd name="T49" fmla="*/ 0 h 341"/>
              <a:gd name="T50" fmla="*/ 2147483647 w 2520"/>
              <a:gd name="T51" fmla="*/ 0 h 341"/>
              <a:gd name="T52" fmla="*/ 2147483647 w 2520"/>
              <a:gd name="T53" fmla="*/ 0 h 341"/>
              <a:gd name="T54" fmla="*/ 2147483647 w 2520"/>
              <a:gd name="T55" fmla="*/ 0 h 341"/>
              <a:gd name="T56" fmla="*/ 2147483647 w 2520"/>
              <a:gd name="T57" fmla="*/ 2147483647 h 341"/>
              <a:gd name="T58" fmla="*/ 2147483647 w 2520"/>
              <a:gd name="T59" fmla="*/ 2147483647 h 341"/>
              <a:gd name="T60" fmla="*/ 2147483647 w 2520"/>
              <a:gd name="T61" fmla="*/ 2147483647 h 341"/>
              <a:gd name="T62" fmla="*/ 2147483647 w 2520"/>
              <a:gd name="T63" fmla="*/ 2147483647 h 341"/>
              <a:gd name="T64" fmla="*/ 2147483647 w 2520"/>
              <a:gd name="T65" fmla="*/ 2147483647 h 341"/>
              <a:gd name="T66" fmla="*/ 2147483647 w 2520"/>
              <a:gd name="T67" fmla="*/ 2147483647 h 341"/>
              <a:gd name="T68" fmla="*/ 2147483647 w 2520"/>
              <a:gd name="T69" fmla="*/ 2147483647 h 341"/>
              <a:gd name="T70" fmla="*/ 2147483647 w 2520"/>
              <a:gd name="T71" fmla="*/ 2147483647 h 341"/>
              <a:gd name="T72" fmla="*/ 2147483647 w 2520"/>
              <a:gd name="T73" fmla="*/ 2147483647 h 341"/>
              <a:gd name="T74" fmla="*/ 2147483647 w 2520"/>
              <a:gd name="T75" fmla="*/ 2147483647 h 341"/>
              <a:gd name="T76" fmla="*/ 2147483647 w 2520"/>
              <a:gd name="T77" fmla="*/ 2147483647 h 341"/>
              <a:gd name="T78" fmla="*/ 2147483647 w 2520"/>
              <a:gd name="T79" fmla="*/ 2147483647 h 341"/>
              <a:gd name="T80" fmla="*/ 2147483647 w 2520"/>
              <a:gd name="T81" fmla="*/ 2147483647 h 341"/>
              <a:gd name="T82" fmla="*/ 2147483647 w 2520"/>
              <a:gd name="T83" fmla="*/ 2147483647 h 341"/>
              <a:gd name="T84" fmla="*/ 2147483647 w 2520"/>
              <a:gd name="T85" fmla="*/ 2147483647 h 341"/>
              <a:gd name="T86" fmla="*/ 2147483647 w 2520"/>
              <a:gd name="T87" fmla="*/ 2147483647 h 341"/>
              <a:gd name="T88" fmla="*/ 2147483647 w 2520"/>
              <a:gd name="T89" fmla="*/ 2147483647 h 341"/>
              <a:gd name="T90" fmla="*/ 2147483647 w 2520"/>
              <a:gd name="T91" fmla="*/ 2147483647 h 341"/>
              <a:gd name="T92" fmla="*/ 2147483647 w 2520"/>
              <a:gd name="T93" fmla="*/ 2147483647 h 341"/>
              <a:gd name="T94" fmla="*/ 2147483647 w 2520"/>
              <a:gd name="T95" fmla="*/ 2147483647 h 341"/>
              <a:gd name="T96" fmla="*/ 2147483647 w 2520"/>
              <a:gd name="T97" fmla="*/ 2147483647 h 341"/>
              <a:gd name="T98" fmla="*/ 2147483647 w 2520"/>
              <a:gd name="T99" fmla="*/ 2147483647 h 341"/>
              <a:gd name="T100" fmla="*/ 2147483647 w 2520"/>
              <a:gd name="T101" fmla="*/ 2147483647 h 341"/>
              <a:gd name="T102" fmla="*/ 2147483647 w 2520"/>
              <a:gd name="T103" fmla="*/ 2147483647 h 341"/>
              <a:gd name="T104" fmla="*/ 2147483647 w 2520"/>
              <a:gd name="T105" fmla="*/ 2147483647 h 341"/>
              <a:gd name="T106" fmla="*/ 2147483647 w 2520"/>
              <a:gd name="T107" fmla="*/ 2147483647 h 341"/>
              <a:gd name="T108" fmla="*/ 2147483647 w 2520"/>
              <a:gd name="T109" fmla="*/ 2147483647 h 341"/>
              <a:gd name="T110" fmla="*/ 2147483647 w 2520"/>
              <a:gd name="T111" fmla="*/ 2147483647 h 341"/>
              <a:gd name="T112" fmla="*/ 2147483647 w 2520"/>
              <a:gd name="T113" fmla="*/ 2147483647 h 3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20"/>
              <a:gd name="T172" fmla="*/ 0 h 341"/>
              <a:gd name="T173" fmla="*/ 2520 w 2520"/>
              <a:gd name="T174" fmla="*/ 341 h 3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20" h="341">
                <a:moveTo>
                  <a:pt x="0" y="0"/>
                </a:moveTo>
                <a:lnTo>
                  <a:pt x="6" y="0"/>
                </a:lnTo>
                <a:lnTo>
                  <a:pt x="13" y="0"/>
                </a:lnTo>
                <a:lnTo>
                  <a:pt x="19" y="0"/>
                </a:lnTo>
                <a:lnTo>
                  <a:pt x="25" y="0"/>
                </a:lnTo>
                <a:lnTo>
                  <a:pt x="32" y="0"/>
                </a:lnTo>
                <a:lnTo>
                  <a:pt x="38" y="0"/>
                </a:lnTo>
                <a:lnTo>
                  <a:pt x="44" y="0"/>
                </a:lnTo>
                <a:lnTo>
                  <a:pt x="50" y="0"/>
                </a:lnTo>
                <a:lnTo>
                  <a:pt x="57" y="0"/>
                </a:lnTo>
                <a:lnTo>
                  <a:pt x="63" y="0"/>
                </a:lnTo>
                <a:lnTo>
                  <a:pt x="69" y="0"/>
                </a:lnTo>
                <a:lnTo>
                  <a:pt x="76" y="0"/>
                </a:lnTo>
                <a:lnTo>
                  <a:pt x="82" y="0"/>
                </a:lnTo>
                <a:lnTo>
                  <a:pt x="88" y="0"/>
                </a:lnTo>
                <a:lnTo>
                  <a:pt x="95" y="0"/>
                </a:lnTo>
                <a:lnTo>
                  <a:pt x="101" y="0"/>
                </a:lnTo>
                <a:lnTo>
                  <a:pt x="107" y="0"/>
                </a:lnTo>
                <a:lnTo>
                  <a:pt x="113" y="0"/>
                </a:lnTo>
                <a:lnTo>
                  <a:pt x="120" y="0"/>
                </a:lnTo>
                <a:lnTo>
                  <a:pt x="126" y="0"/>
                </a:lnTo>
                <a:lnTo>
                  <a:pt x="132" y="0"/>
                </a:lnTo>
                <a:lnTo>
                  <a:pt x="139" y="0"/>
                </a:lnTo>
                <a:lnTo>
                  <a:pt x="145" y="0"/>
                </a:lnTo>
                <a:lnTo>
                  <a:pt x="151" y="0"/>
                </a:lnTo>
                <a:lnTo>
                  <a:pt x="158" y="0"/>
                </a:lnTo>
                <a:lnTo>
                  <a:pt x="164" y="0"/>
                </a:lnTo>
                <a:lnTo>
                  <a:pt x="170" y="0"/>
                </a:lnTo>
                <a:lnTo>
                  <a:pt x="176" y="0"/>
                </a:lnTo>
                <a:lnTo>
                  <a:pt x="183" y="0"/>
                </a:lnTo>
                <a:lnTo>
                  <a:pt x="189" y="0"/>
                </a:lnTo>
                <a:lnTo>
                  <a:pt x="195" y="0"/>
                </a:lnTo>
                <a:lnTo>
                  <a:pt x="202" y="0"/>
                </a:lnTo>
                <a:lnTo>
                  <a:pt x="208" y="0"/>
                </a:lnTo>
                <a:lnTo>
                  <a:pt x="214" y="0"/>
                </a:lnTo>
                <a:lnTo>
                  <a:pt x="221" y="0"/>
                </a:lnTo>
                <a:lnTo>
                  <a:pt x="227" y="0"/>
                </a:lnTo>
                <a:lnTo>
                  <a:pt x="233" y="0"/>
                </a:lnTo>
                <a:lnTo>
                  <a:pt x="239" y="0"/>
                </a:lnTo>
                <a:lnTo>
                  <a:pt x="246" y="0"/>
                </a:lnTo>
                <a:lnTo>
                  <a:pt x="252" y="0"/>
                </a:lnTo>
                <a:lnTo>
                  <a:pt x="258" y="0"/>
                </a:lnTo>
                <a:lnTo>
                  <a:pt x="265" y="0"/>
                </a:lnTo>
                <a:lnTo>
                  <a:pt x="271" y="0"/>
                </a:lnTo>
                <a:lnTo>
                  <a:pt x="277" y="0"/>
                </a:lnTo>
                <a:lnTo>
                  <a:pt x="284" y="0"/>
                </a:lnTo>
                <a:lnTo>
                  <a:pt x="290" y="0"/>
                </a:lnTo>
                <a:lnTo>
                  <a:pt x="296" y="0"/>
                </a:lnTo>
                <a:lnTo>
                  <a:pt x="302" y="0"/>
                </a:lnTo>
                <a:lnTo>
                  <a:pt x="309" y="0"/>
                </a:lnTo>
                <a:lnTo>
                  <a:pt x="315" y="0"/>
                </a:lnTo>
                <a:lnTo>
                  <a:pt x="321" y="0"/>
                </a:lnTo>
                <a:lnTo>
                  <a:pt x="328" y="0"/>
                </a:lnTo>
                <a:lnTo>
                  <a:pt x="334" y="0"/>
                </a:lnTo>
                <a:lnTo>
                  <a:pt x="340" y="0"/>
                </a:lnTo>
                <a:lnTo>
                  <a:pt x="347" y="0"/>
                </a:lnTo>
                <a:lnTo>
                  <a:pt x="353" y="0"/>
                </a:lnTo>
                <a:lnTo>
                  <a:pt x="359" y="0"/>
                </a:lnTo>
                <a:lnTo>
                  <a:pt x="365" y="0"/>
                </a:lnTo>
                <a:lnTo>
                  <a:pt x="372" y="0"/>
                </a:lnTo>
                <a:lnTo>
                  <a:pt x="378" y="0"/>
                </a:lnTo>
                <a:lnTo>
                  <a:pt x="384" y="0"/>
                </a:lnTo>
                <a:lnTo>
                  <a:pt x="391" y="0"/>
                </a:lnTo>
                <a:lnTo>
                  <a:pt x="397" y="0"/>
                </a:lnTo>
                <a:lnTo>
                  <a:pt x="403" y="0"/>
                </a:lnTo>
                <a:lnTo>
                  <a:pt x="410" y="0"/>
                </a:lnTo>
                <a:lnTo>
                  <a:pt x="416" y="0"/>
                </a:lnTo>
                <a:lnTo>
                  <a:pt x="422" y="0"/>
                </a:lnTo>
                <a:lnTo>
                  <a:pt x="428" y="0"/>
                </a:lnTo>
                <a:lnTo>
                  <a:pt x="435" y="0"/>
                </a:lnTo>
                <a:lnTo>
                  <a:pt x="441" y="0"/>
                </a:lnTo>
                <a:lnTo>
                  <a:pt x="447" y="0"/>
                </a:lnTo>
                <a:lnTo>
                  <a:pt x="454" y="0"/>
                </a:lnTo>
                <a:lnTo>
                  <a:pt x="460" y="0"/>
                </a:lnTo>
                <a:lnTo>
                  <a:pt x="466" y="0"/>
                </a:lnTo>
                <a:lnTo>
                  <a:pt x="473" y="0"/>
                </a:lnTo>
                <a:lnTo>
                  <a:pt x="479" y="0"/>
                </a:lnTo>
                <a:lnTo>
                  <a:pt x="485" y="0"/>
                </a:lnTo>
                <a:lnTo>
                  <a:pt x="491" y="0"/>
                </a:lnTo>
                <a:lnTo>
                  <a:pt x="498" y="0"/>
                </a:lnTo>
                <a:lnTo>
                  <a:pt x="504" y="0"/>
                </a:lnTo>
                <a:lnTo>
                  <a:pt x="510" y="0"/>
                </a:lnTo>
                <a:lnTo>
                  <a:pt x="517" y="0"/>
                </a:lnTo>
                <a:lnTo>
                  <a:pt x="523" y="0"/>
                </a:lnTo>
                <a:lnTo>
                  <a:pt x="529" y="0"/>
                </a:lnTo>
                <a:lnTo>
                  <a:pt x="536" y="0"/>
                </a:lnTo>
                <a:lnTo>
                  <a:pt x="542" y="0"/>
                </a:lnTo>
                <a:lnTo>
                  <a:pt x="548" y="0"/>
                </a:lnTo>
                <a:lnTo>
                  <a:pt x="554" y="0"/>
                </a:lnTo>
                <a:lnTo>
                  <a:pt x="561" y="0"/>
                </a:lnTo>
                <a:lnTo>
                  <a:pt x="567" y="0"/>
                </a:lnTo>
                <a:lnTo>
                  <a:pt x="573" y="0"/>
                </a:lnTo>
                <a:lnTo>
                  <a:pt x="580" y="0"/>
                </a:lnTo>
                <a:lnTo>
                  <a:pt x="586" y="0"/>
                </a:lnTo>
                <a:lnTo>
                  <a:pt x="592" y="0"/>
                </a:lnTo>
                <a:lnTo>
                  <a:pt x="599" y="0"/>
                </a:lnTo>
                <a:lnTo>
                  <a:pt x="605" y="0"/>
                </a:lnTo>
                <a:lnTo>
                  <a:pt x="611" y="0"/>
                </a:lnTo>
                <a:lnTo>
                  <a:pt x="617" y="0"/>
                </a:lnTo>
                <a:lnTo>
                  <a:pt x="624" y="0"/>
                </a:lnTo>
                <a:lnTo>
                  <a:pt x="630" y="0"/>
                </a:lnTo>
                <a:lnTo>
                  <a:pt x="636" y="0"/>
                </a:lnTo>
                <a:lnTo>
                  <a:pt x="643" y="0"/>
                </a:lnTo>
                <a:lnTo>
                  <a:pt x="649" y="0"/>
                </a:lnTo>
                <a:lnTo>
                  <a:pt x="655" y="0"/>
                </a:lnTo>
                <a:lnTo>
                  <a:pt x="662" y="0"/>
                </a:lnTo>
                <a:lnTo>
                  <a:pt x="668" y="0"/>
                </a:lnTo>
                <a:lnTo>
                  <a:pt x="674" y="0"/>
                </a:lnTo>
                <a:lnTo>
                  <a:pt x="680" y="0"/>
                </a:lnTo>
                <a:lnTo>
                  <a:pt x="687" y="0"/>
                </a:lnTo>
                <a:lnTo>
                  <a:pt x="693" y="0"/>
                </a:lnTo>
                <a:lnTo>
                  <a:pt x="699" y="0"/>
                </a:lnTo>
                <a:lnTo>
                  <a:pt x="706" y="0"/>
                </a:lnTo>
                <a:lnTo>
                  <a:pt x="712" y="0"/>
                </a:lnTo>
                <a:lnTo>
                  <a:pt x="718" y="0"/>
                </a:lnTo>
                <a:lnTo>
                  <a:pt x="725" y="0"/>
                </a:lnTo>
                <a:lnTo>
                  <a:pt x="731" y="0"/>
                </a:lnTo>
                <a:lnTo>
                  <a:pt x="737" y="0"/>
                </a:lnTo>
                <a:lnTo>
                  <a:pt x="743" y="0"/>
                </a:lnTo>
                <a:lnTo>
                  <a:pt x="750" y="0"/>
                </a:lnTo>
                <a:lnTo>
                  <a:pt x="756" y="0"/>
                </a:lnTo>
                <a:lnTo>
                  <a:pt x="762" y="0"/>
                </a:lnTo>
                <a:lnTo>
                  <a:pt x="769" y="0"/>
                </a:lnTo>
                <a:lnTo>
                  <a:pt x="775" y="0"/>
                </a:lnTo>
                <a:lnTo>
                  <a:pt x="781" y="0"/>
                </a:lnTo>
                <a:lnTo>
                  <a:pt x="788" y="0"/>
                </a:lnTo>
                <a:lnTo>
                  <a:pt x="794" y="0"/>
                </a:lnTo>
                <a:lnTo>
                  <a:pt x="800" y="0"/>
                </a:lnTo>
                <a:lnTo>
                  <a:pt x="806" y="0"/>
                </a:lnTo>
                <a:lnTo>
                  <a:pt x="813" y="0"/>
                </a:lnTo>
                <a:lnTo>
                  <a:pt x="819" y="0"/>
                </a:lnTo>
                <a:lnTo>
                  <a:pt x="825" y="0"/>
                </a:lnTo>
                <a:lnTo>
                  <a:pt x="832" y="0"/>
                </a:lnTo>
                <a:lnTo>
                  <a:pt x="838" y="0"/>
                </a:lnTo>
                <a:lnTo>
                  <a:pt x="844" y="0"/>
                </a:lnTo>
                <a:lnTo>
                  <a:pt x="851" y="0"/>
                </a:lnTo>
                <a:lnTo>
                  <a:pt x="857" y="0"/>
                </a:lnTo>
                <a:lnTo>
                  <a:pt x="863" y="0"/>
                </a:lnTo>
                <a:lnTo>
                  <a:pt x="869" y="0"/>
                </a:lnTo>
                <a:lnTo>
                  <a:pt x="876" y="0"/>
                </a:lnTo>
                <a:lnTo>
                  <a:pt x="882" y="0"/>
                </a:lnTo>
                <a:lnTo>
                  <a:pt x="888" y="0"/>
                </a:lnTo>
                <a:lnTo>
                  <a:pt x="895" y="0"/>
                </a:lnTo>
                <a:lnTo>
                  <a:pt x="901" y="0"/>
                </a:lnTo>
                <a:lnTo>
                  <a:pt x="907" y="0"/>
                </a:lnTo>
                <a:lnTo>
                  <a:pt x="914" y="0"/>
                </a:lnTo>
                <a:lnTo>
                  <a:pt x="920" y="0"/>
                </a:lnTo>
                <a:lnTo>
                  <a:pt x="926" y="0"/>
                </a:lnTo>
                <a:lnTo>
                  <a:pt x="932" y="0"/>
                </a:lnTo>
                <a:lnTo>
                  <a:pt x="939" y="0"/>
                </a:lnTo>
                <a:lnTo>
                  <a:pt x="945" y="0"/>
                </a:lnTo>
                <a:lnTo>
                  <a:pt x="951" y="0"/>
                </a:lnTo>
                <a:lnTo>
                  <a:pt x="958" y="0"/>
                </a:lnTo>
                <a:lnTo>
                  <a:pt x="964" y="0"/>
                </a:lnTo>
                <a:lnTo>
                  <a:pt x="970" y="0"/>
                </a:lnTo>
                <a:lnTo>
                  <a:pt x="977" y="0"/>
                </a:lnTo>
                <a:lnTo>
                  <a:pt x="983" y="0"/>
                </a:lnTo>
                <a:lnTo>
                  <a:pt x="989" y="0"/>
                </a:lnTo>
                <a:lnTo>
                  <a:pt x="995" y="0"/>
                </a:lnTo>
                <a:lnTo>
                  <a:pt x="1002" y="0"/>
                </a:lnTo>
                <a:lnTo>
                  <a:pt x="1008" y="0"/>
                </a:lnTo>
                <a:lnTo>
                  <a:pt x="1014" y="0"/>
                </a:lnTo>
                <a:lnTo>
                  <a:pt x="1021" y="0"/>
                </a:lnTo>
                <a:lnTo>
                  <a:pt x="1027" y="0"/>
                </a:lnTo>
                <a:lnTo>
                  <a:pt x="1033" y="0"/>
                </a:lnTo>
                <a:lnTo>
                  <a:pt x="1040" y="0"/>
                </a:lnTo>
                <a:lnTo>
                  <a:pt x="1046" y="0"/>
                </a:lnTo>
                <a:lnTo>
                  <a:pt x="1052" y="0"/>
                </a:lnTo>
                <a:lnTo>
                  <a:pt x="1058" y="0"/>
                </a:lnTo>
                <a:lnTo>
                  <a:pt x="1065" y="0"/>
                </a:lnTo>
                <a:lnTo>
                  <a:pt x="1071" y="0"/>
                </a:lnTo>
                <a:lnTo>
                  <a:pt x="1077" y="0"/>
                </a:lnTo>
                <a:lnTo>
                  <a:pt x="1084" y="0"/>
                </a:lnTo>
                <a:lnTo>
                  <a:pt x="1090" y="0"/>
                </a:lnTo>
                <a:lnTo>
                  <a:pt x="1096" y="0"/>
                </a:lnTo>
                <a:lnTo>
                  <a:pt x="1103" y="0"/>
                </a:lnTo>
                <a:lnTo>
                  <a:pt x="1109" y="0"/>
                </a:lnTo>
                <a:lnTo>
                  <a:pt x="1115" y="0"/>
                </a:lnTo>
                <a:lnTo>
                  <a:pt x="1121" y="0"/>
                </a:lnTo>
                <a:lnTo>
                  <a:pt x="1128" y="0"/>
                </a:lnTo>
                <a:lnTo>
                  <a:pt x="1134" y="0"/>
                </a:lnTo>
                <a:lnTo>
                  <a:pt x="1140" y="0"/>
                </a:lnTo>
                <a:lnTo>
                  <a:pt x="1147" y="0"/>
                </a:lnTo>
                <a:lnTo>
                  <a:pt x="1153" y="0"/>
                </a:lnTo>
                <a:lnTo>
                  <a:pt x="1159" y="0"/>
                </a:lnTo>
                <a:lnTo>
                  <a:pt x="1166" y="0"/>
                </a:lnTo>
                <a:lnTo>
                  <a:pt x="1172" y="0"/>
                </a:lnTo>
                <a:lnTo>
                  <a:pt x="1178" y="0"/>
                </a:lnTo>
                <a:lnTo>
                  <a:pt x="1184" y="0"/>
                </a:lnTo>
                <a:lnTo>
                  <a:pt x="1191" y="0"/>
                </a:lnTo>
                <a:lnTo>
                  <a:pt x="1197" y="0"/>
                </a:lnTo>
                <a:lnTo>
                  <a:pt x="1203" y="0"/>
                </a:lnTo>
                <a:lnTo>
                  <a:pt x="1210" y="0"/>
                </a:lnTo>
                <a:lnTo>
                  <a:pt x="1216" y="0"/>
                </a:lnTo>
                <a:lnTo>
                  <a:pt x="1222" y="0"/>
                </a:lnTo>
                <a:lnTo>
                  <a:pt x="1229" y="0"/>
                </a:lnTo>
                <a:lnTo>
                  <a:pt x="1235" y="0"/>
                </a:lnTo>
                <a:lnTo>
                  <a:pt x="1241" y="0"/>
                </a:lnTo>
                <a:lnTo>
                  <a:pt x="1247" y="0"/>
                </a:lnTo>
                <a:lnTo>
                  <a:pt x="1254" y="0"/>
                </a:lnTo>
                <a:lnTo>
                  <a:pt x="1260" y="0"/>
                </a:lnTo>
                <a:lnTo>
                  <a:pt x="1266" y="7"/>
                </a:lnTo>
                <a:lnTo>
                  <a:pt x="1273" y="7"/>
                </a:lnTo>
                <a:lnTo>
                  <a:pt x="1279" y="13"/>
                </a:lnTo>
                <a:lnTo>
                  <a:pt x="1285" y="19"/>
                </a:lnTo>
                <a:lnTo>
                  <a:pt x="1292" y="26"/>
                </a:lnTo>
                <a:lnTo>
                  <a:pt x="1298" y="32"/>
                </a:lnTo>
                <a:lnTo>
                  <a:pt x="1304" y="38"/>
                </a:lnTo>
                <a:lnTo>
                  <a:pt x="1310" y="44"/>
                </a:lnTo>
                <a:lnTo>
                  <a:pt x="1317" y="51"/>
                </a:lnTo>
                <a:lnTo>
                  <a:pt x="1323" y="51"/>
                </a:lnTo>
                <a:lnTo>
                  <a:pt x="1329" y="57"/>
                </a:lnTo>
                <a:lnTo>
                  <a:pt x="1336" y="63"/>
                </a:lnTo>
                <a:lnTo>
                  <a:pt x="1342" y="70"/>
                </a:lnTo>
                <a:lnTo>
                  <a:pt x="1348" y="76"/>
                </a:lnTo>
                <a:lnTo>
                  <a:pt x="1355" y="82"/>
                </a:lnTo>
                <a:lnTo>
                  <a:pt x="1361" y="82"/>
                </a:lnTo>
                <a:lnTo>
                  <a:pt x="1367" y="89"/>
                </a:lnTo>
                <a:lnTo>
                  <a:pt x="1373" y="95"/>
                </a:lnTo>
                <a:lnTo>
                  <a:pt x="1380" y="101"/>
                </a:lnTo>
                <a:lnTo>
                  <a:pt x="1386" y="107"/>
                </a:lnTo>
                <a:lnTo>
                  <a:pt x="1392" y="107"/>
                </a:lnTo>
                <a:lnTo>
                  <a:pt x="1399" y="114"/>
                </a:lnTo>
                <a:lnTo>
                  <a:pt x="1405" y="120"/>
                </a:lnTo>
                <a:lnTo>
                  <a:pt x="1411" y="126"/>
                </a:lnTo>
                <a:lnTo>
                  <a:pt x="1418" y="133"/>
                </a:lnTo>
                <a:lnTo>
                  <a:pt x="1424" y="133"/>
                </a:lnTo>
                <a:lnTo>
                  <a:pt x="1430" y="139"/>
                </a:lnTo>
                <a:lnTo>
                  <a:pt x="1436" y="145"/>
                </a:lnTo>
                <a:lnTo>
                  <a:pt x="1443" y="152"/>
                </a:lnTo>
                <a:lnTo>
                  <a:pt x="1449" y="152"/>
                </a:lnTo>
                <a:lnTo>
                  <a:pt x="1455" y="158"/>
                </a:lnTo>
                <a:lnTo>
                  <a:pt x="1462" y="164"/>
                </a:lnTo>
                <a:lnTo>
                  <a:pt x="1468" y="170"/>
                </a:lnTo>
                <a:lnTo>
                  <a:pt x="1474" y="170"/>
                </a:lnTo>
                <a:lnTo>
                  <a:pt x="1481" y="177"/>
                </a:lnTo>
                <a:lnTo>
                  <a:pt x="1487" y="183"/>
                </a:lnTo>
                <a:lnTo>
                  <a:pt x="1493" y="189"/>
                </a:lnTo>
                <a:lnTo>
                  <a:pt x="1499" y="189"/>
                </a:lnTo>
                <a:lnTo>
                  <a:pt x="1506" y="196"/>
                </a:lnTo>
                <a:lnTo>
                  <a:pt x="1512" y="202"/>
                </a:lnTo>
                <a:lnTo>
                  <a:pt x="1518" y="208"/>
                </a:lnTo>
                <a:lnTo>
                  <a:pt x="1525" y="208"/>
                </a:lnTo>
                <a:lnTo>
                  <a:pt x="1531" y="215"/>
                </a:lnTo>
                <a:lnTo>
                  <a:pt x="1537" y="215"/>
                </a:lnTo>
                <a:lnTo>
                  <a:pt x="1544" y="221"/>
                </a:lnTo>
                <a:lnTo>
                  <a:pt x="1550" y="227"/>
                </a:lnTo>
                <a:lnTo>
                  <a:pt x="1556" y="227"/>
                </a:lnTo>
                <a:lnTo>
                  <a:pt x="1562" y="233"/>
                </a:lnTo>
                <a:lnTo>
                  <a:pt x="1569" y="240"/>
                </a:lnTo>
                <a:lnTo>
                  <a:pt x="1575" y="240"/>
                </a:lnTo>
                <a:lnTo>
                  <a:pt x="1581" y="246"/>
                </a:lnTo>
                <a:lnTo>
                  <a:pt x="1588" y="246"/>
                </a:lnTo>
                <a:lnTo>
                  <a:pt x="1594" y="252"/>
                </a:lnTo>
                <a:lnTo>
                  <a:pt x="1600" y="259"/>
                </a:lnTo>
                <a:lnTo>
                  <a:pt x="1607" y="259"/>
                </a:lnTo>
                <a:lnTo>
                  <a:pt x="1613" y="265"/>
                </a:lnTo>
                <a:lnTo>
                  <a:pt x="1619" y="265"/>
                </a:lnTo>
                <a:lnTo>
                  <a:pt x="1625" y="271"/>
                </a:lnTo>
                <a:lnTo>
                  <a:pt x="1632" y="271"/>
                </a:lnTo>
                <a:lnTo>
                  <a:pt x="1638" y="278"/>
                </a:lnTo>
                <a:lnTo>
                  <a:pt x="1644" y="278"/>
                </a:lnTo>
                <a:lnTo>
                  <a:pt x="1651" y="284"/>
                </a:lnTo>
                <a:lnTo>
                  <a:pt x="1657" y="284"/>
                </a:lnTo>
                <a:lnTo>
                  <a:pt x="1663" y="290"/>
                </a:lnTo>
                <a:lnTo>
                  <a:pt x="1670" y="290"/>
                </a:lnTo>
                <a:lnTo>
                  <a:pt x="1676" y="296"/>
                </a:lnTo>
                <a:lnTo>
                  <a:pt x="1682" y="296"/>
                </a:lnTo>
                <a:lnTo>
                  <a:pt x="1688" y="296"/>
                </a:lnTo>
                <a:lnTo>
                  <a:pt x="1695" y="303"/>
                </a:lnTo>
                <a:lnTo>
                  <a:pt x="1701" y="303"/>
                </a:lnTo>
                <a:lnTo>
                  <a:pt x="1707" y="309"/>
                </a:lnTo>
                <a:lnTo>
                  <a:pt x="1714" y="309"/>
                </a:lnTo>
                <a:lnTo>
                  <a:pt x="1720" y="309"/>
                </a:lnTo>
                <a:lnTo>
                  <a:pt x="1726" y="315"/>
                </a:lnTo>
                <a:lnTo>
                  <a:pt x="1733" y="315"/>
                </a:lnTo>
                <a:lnTo>
                  <a:pt x="1739" y="315"/>
                </a:lnTo>
                <a:lnTo>
                  <a:pt x="1745" y="322"/>
                </a:lnTo>
                <a:lnTo>
                  <a:pt x="1751" y="322"/>
                </a:lnTo>
                <a:lnTo>
                  <a:pt x="1758" y="322"/>
                </a:lnTo>
                <a:lnTo>
                  <a:pt x="1764" y="322"/>
                </a:lnTo>
                <a:lnTo>
                  <a:pt x="1770" y="328"/>
                </a:lnTo>
                <a:lnTo>
                  <a:pt x="1777" y="328"/>
                </a:lnTo>
                <a:lnTo>
                  <a:pt x="1783" y="328"/>
                </a:lnTo>
                <a:lnTo>
                  <a:pt x="1789" y="328"/>
                </a:lnTo>
                <a:lnTo>
                  <a:pt x="1796" y="334"/>
                </a:lnTo>
                <a:lnTo>
                  <a:pt x="1802" y="334"/>
                </a:lnTo>
                <a:lnTo>
                  <a:pt x="1808" y="334"/>
                </a:lnTo>
                <a:lnTo>
                  <a:pt x="1814" y="334"/>
                </a:lnTo>
                <a:lnTo>
                  <a:pt x="1821" y="334"/>
                </a:lnTo>
                <a:lnTo>
                  <a:pt x="1827" y="334"/>
                </a:lnTo>
                <a:lnTo>
                  <a:pt x="1833" y="341"/>
                </a:lnTo>
                <a:lnTo>
                  <a:pt x="1840" y="341"/>
                </a:lnTo>
                <a:lnTo>
                  <a:pt x="1846" y="341"/>
                </a:lnTo>
                <a:lnTo>
                  <a:pt x="1852" y="341"/>
                </a:lnTo>
                <a:lnTo>
                  <a:pt x="1859" y="341"/>
                </a:lnTo>
                <a:lnTo>
                  <a:pt x="1865" y="341"/>
                </a:lnTo>
                <a:lnTo>
                  <a:pt x="1871" y="341"/>
                </a:lnTo>
                <a:lnTo>
                  <a:pt x="1877" y="341"/>
                </a:lnTo>
                <a:lnTo>
                  <a:pt x="1884" y="341"/>
                </a:lnTo>
                <a:lnTo>
                  <a:pt x="1890" y="341"/>
                </a:lnTo>
                <a:lnTo>
                  <a:pt x="1896" y="341"/>
                </a:lnTo>
                <a:lnTo>
                  <a:pt x="1903" y="341"/>
                </a:lnTo>
                <a:lnTo>
                  <a:pt x="1909" y="341"/>
                </a:lnTo>
                <a:lnTo>
                  <a:pt x="1915" y="341"/>
                </a:lnTo>
                <a:lnTo>
                  <a:pt x="1922" y="341"/>
                </a:lnTo>
                <a:lnTo>
                  <a:pt x="1928" y="341"/>
                </a:lnTo>
                <a:lnTo>
                  <a:pt x="1934" y="341"/>
                </a:lnTo>
                <a:lnTo>
                  <a:pt x="1940" y="341"/>
                </a:lnTo>
                <a:lnTo>
                  <a:pt x="1947" y="334"/>
                </a:lnTo>
                <a:lnTo>
                  <a:pt x="1953" y="334"/>
                </a:lnTo>
                <a:lnTo>
                  <a:pt x="1959" y="334"/>
                </a:lnTo>
                <a:lnTo>
                  <a:pt x="1966" y="334"/>
                </a:lnTo>
                <a:lnTo>
                  <a:pt x="1972" y="334"/>
                </a:lnTo>
                <a:lnTo>
                  <a:pt x="1978" y="334"/>
                </a:lnTo>
                <a:lnTo>
                  <a:pt x="1985" y="328"/>
                </a:lnTo>
                <a:lnTo>
                  <a:pt x="1991" y="328"/>
                </a:lnTo>
                <a:lnTo>
                  <a:pt x="1997" y="328"/>
                </a:lnTo>
                <a:lnTo>
                  <a:pt x="2003" y="328"/>
                </a:lnTo>
                <a:lnTo>
                  <a:pt x="2010" y="328"/>
                </a:lnTo>
                <a:lnTo>
                  <a:pt x="2016" y="322"/>
                </a:lnTo>
                <a:lnTo>
                  <a:pt x="2022" y="322"/>
                </a:lnTo>
                <a:lnTo>
                  <a:pt x="2029" y="322"/>
                </a:lnTo>
                <a:lnTo>
                  <a:pt x="2035" y="315"/>
                </a:lnTo>
                <a:lnTo>
                  <a:pt x="2041" y="315"/>
                </a:lnTo>
                <a:lnTo>
                  <a:pt x="2048" y="315"/>
                </a:lnTo>
                <a:lnTo>
                  <a:pt x="2054" y="309"/>
                </a:lnTo>
                <a:lnTo>
                  <a:pt x="2060" y="309"/>
                </a:lnTo>
                <a:lnTo>
                  <a:pt x="2066" y="309"/>
                </a:lnTo>
                <a:lnTo>
                  <a:pt x="2073" y="303"/>
                </a:lnTo>
                <a:lnTo>
                  <a:pt x="2079" y="303"/>
                </a:lnTo>
                <a:lnTo>
                  <a:pt x="2085" y="303"/>
                </a:lnTo>
                <a:lnTo>
                  <a:pt x="2092" y="296"/>
                </a:lnTo>
                <a:lnTo>
                  <a:pt x="2098" y="296"/>
                </a:lnTo>
                <a:lnTo>
                  <a:pt x="2104" y="290"/>
                </a:lnTo>
                <a:lnTo>
                  <a:pt x="2111" y="290"/>
                </a:lnTo>
                <a:lnTo>
                  <a:pt x="2117" y="284"/>
                </a:lnTo>
                <a:lnTo>
                  <a:pt x="2123" y="284"/>
                </a:lnTo>
                <a:lnTo>
                  <a:pt x="2129" y="278"/>
                </a:lnTo>
                <a:lnTo>
                  <a:pt x="2136" y="278"/>
                </a:lnTo>
                <a:lnTo>
                  <a:pt x="2142" y="271"/>
                </a:lnTo>
                <a:lnTo>
                  <a:pt x="2148" y="271"/>
                </a:lnTo>
                <a:lnTo>
                  <a:pt x="2155" y="265"/>
                </a:lnTo>
                <a:lnTo>
                  <a:pt x="2161" y="265"/>
                </a:lnTo>
                <a:lnTo>
                  <a:pt x="2167" y="259"/>
                </a:lnTo>
                <a:lnTo>
                  <a:pt x="2174" y="259"/>
                </a:lnTo>
                <a:lnTo>
                  <a:pt x="2180" y="252"/>
                </a:lnTo>
                <a:lnTo>
                  <a:pt x="2186" y="252"/>
                </a:lnTo>
                <a:lnTo>
                  <a:pt x="2192" y="246"/>
                </a:lnTo>
                <a:lnTo>
                  <a:pt x="2199" y="246"/>
                </a:lnTo>
                <a:lnTo>
                  <a:pt x="2205" y="240"/>
                </a:lnTo>
                <a:lnTo>
                  <a:pt x="2211" y="233"/>
                </a:lnTo>
                <a:lnTo>
                  <a:pt x="2218" y="233"/>
                </a:lnTo>
                <a:lnTo>
                  <a:pt x="2224" y="227"/>
                </a:lnTo>
                <a:lnTo>
                  <a:pt x="2230" y="221"/>
                </a:lnTo>
                <a:lnTo>
                  <a:pt x="2237" y="221"/>
                </a:lnTo>
                <a:lnTo>
                  <a:pt x="2243" y="215"/>
                </a:lnTo>
                <a:lnTo>
                  <a:pt x="2249" y="208"/>
                </a:lnTo>
                <a:lnTo>
                  <a:pt x="2255" y="208"/>
                </a:lnTo>
                <a:lnTo>
                  <a:pt x="2262" y="202"/>
                </a:lnTo>
                <a:lnTo>
                  <a:pt x="2268" y="196"/>
                </a:lnTo>
                <a:lnTo>
                  <a:pt x="2274" y="196"/>
                </a:lnTo>
                <a:lnTo>
                  <a:pt x="2281" y="189"/>
                </a:lnTo>
                <a:lnTo>
                  <a:pt x="2287" y="183"/>
                </a:lnTo>
                <a:lnTo>
                  <a:pt x="2293" y="177"/>
                </a:lnTo>
                <a:lnTo>
                  <a:pt x="2300" y="177"/>
                </a:lnTo>
                <a:lnTo>
                  <a:pt x="2306" y="170"/>
                </a:lnTo>
                <a:lnTo>
                  <a:pt x="2312" y="164"/>
                </a:lnTo>
                <a:lnTo>
                  <a:pt x="2318" y="158"/>
                </a:lnTo>
                <a:lnTo>
                  <a:pt x="2325" y="158"/>
                </a:lnTo>
                <a:lnTo>
                  <a:pt x="2331" y="152"/>
                </a:lnTo>
                <a:lnTo>
                  <a:pt x="2337" y="145"/>
                </a:lnTo>
                <a:lnTo>
                  <a:pt x="2344" y="139"/>
                </a:lnTo>
                <a:lnTo>
                  <a:pt x="2350" y="139"/>
                </a:lnTo>
                <a:lnTo>
                  <a:pt x="2356" y="133"/>
                </a:lnTo>
                <a:lnTo>
                  <a:pt x="2363" y="126"/>
                </a:lnTo>
                <a:lnTo>
                  <a:pt x="2369" y="120"/>
                </a:lnTo>
                <a:lnTo>
                  <a:pt x="2375" y="120"/>
                </a:lnTo>
                <a:lnTo>
                  <a:pt x="2381" y="114"/>
                </a:lnTo>
                <a:lnTo>
                  <a:pt x="2388" y="107"/>
                </a:lnTo>
                <a:lnTo>
                  <a:pt x="2394" y="101"/>
                </a:lnTo>
                <a:lnTo>
                  <a:pt x="2400" y="95"/>
                </a:lnTo>
                <a:lnTo>
                  <a:pt x="2407" y="89"/>
                </a:lnTo>
                <a:lnTo>
                  <a:pt x="2413" y="89"/>
                </a:lnTo>
                <a:lnTo>
                  <a:pt x="2419" y="82"/>
                </a:lnTo>
                <a:lnTo>
                  <a:pt x="2426" y="76"/>
                </a:lnTo>
                <a:lnTo>
                  <a:pt x="2432" y="70"/>
                </a:lnTo>
                <a:lnTo>
                  <a:pt x="2438" y="63"/>
                </a:lnTo>
                <a:lnTo>
                  <a:pt x="2444" y="57"/>
                </a:lnTo>
                <a:lnTo>
                  <a:pt x="2451" y="57"/>
                </a:lnTo>
                <a:lnTo>
                  <a:pt x="2457" y="51"/>
                </a:lnTo>
                <a:lnTo>
                  <a:pt x="2463" y="44"/>
                </a:lnTo>
                <a:lnTo>
                  <a:pt x="2470" y="38"/>
                </a:lnTo>
                <a:lnTo>
                  <a:pt x="2476" y="32"/>
                </a:lnTo>
                <a:lnTo>
                  <a:pt x="2482" y="26"/>
                </a:lnTo>
                <a:lnTo>
                  <a:pt x="2489" y="26"/>
                </a:lnTo>
                <a:lnTo>
                  <a:pt x="2495" y="19"/>
                </a:lnTo>
                <a:lnTo>
                  <a:pt x="2501" y="13"/>
                </a:lnTo>
                <a:lnTo>
                  <a:pt x="2507" y="7"/>
                </a:lnTo>
                <a:lnTo>
                  <a:pt x="2514" y="0"/>
                </a:lnTo>
                <a:lnTo>
                  <a:pt x="2520" y="0"/>
                </a:lnTo>
              </a:path>
            </a:pathLst>
          </a:custGeom>
          <a:noFill/>
          <a:ln w="19050">
            <a:solidFill>
              <a:srgbClr val="0000FF"/>
            </a:solidFill>
            <a:round/>
            <a:headEnd/>
            <a:tailEnd/>
          </a:ln>
        </p:spPr>
        <p:txBody>
          <a:bodyPr/>
          <a:lstStyle/>
          <a:p>
            <a:endParaRPr lang="en-US"/>
          </a:p>
        </p:txBody>
      </p:sp>
      <p:sp>
        <p:nvSpPr>
          <p:cNvPr id="46097" name="Text Box 17"/>
          <p:cNvSpPr txBox="1">
            <a:spLocks noChangeArrowheads="1"/>
          </p:cNvSpPr>
          <p:nvPr/>
        </p:nvSpPr>
        <p:spPr bwMode="auto">
          <a:xfrm>
            <a:off x="7702550" y="2792413"/>
            <a:ext cx="674688" cy="396875"/>
          </a:xfrm>
          <a:prstGeom prst="rect">
            <a:avLst/>
          </a:prstGeom>
          <a:noFill/>
          <a:ln w="28575">
            <a:noFill/>
            <a:miter lim="800000"/>
            <a:headEnd/>
            <a:tailEnd/>
          </a:ln>
        </p:spPr>
        <p:txBody>
          <a:bodyPr wrap="none">
            <a:spAutoFit/>
          </a:bodyPr>
          <a:lstStyle/>
          <a:p>
            <a:pPr algn="ctr"/>
            <a:r>
              <a:rPr lang="en-GB" sz="2000">
                <a:latin typeface="Tahoma" pitchFamily="34" charset="0"/>
              </a:rPr>
              <a:t>time</a:t>
            </a:r>
            <a:endParaRPr lang="en-US" sz="2000">
              <a:latin typeface="Tahoma" pitchFamily="34" charset="0"/>
            </a:endParaRPr>
          </a:p>
        </p:txBody>
      </p:sp>
      <p:sp>
        <p:nvSpPr>
          <p:cNvPr id="46098" name="Text Box 18"/>
          <p:cNvSpPr txBox="1">
            <a:spLocks noChangeArrowheads="1"/>
          </p:cNvSpPr>
          <p:nvPr/>
        </p:nvSpPr>
        <p:spPr bwMode="auto">
          <a:xfrm>
            <a:off x="7735888" y="4267200"/>
            <a:ext cx="674687" cy="396875"/>
          </a:xfrm>
          <a:prstGeom prst="rect">
            <a:avLst/>
          </a:prstGeom>
          <a:noFill/>
          <a:ln w="28575">
            <a:noFill/>
            <a:miter lim="800000"/>
            <a:headEnd/>
            <a:tailEnd/>
          </a:ln>
        </p:spPr>
        <p:txBody>
          <a:bodyPr wrap="none">
            <a:spAutoFit/>
          </a:bodyPr>
          <a:lstStyle/>
          <a:p>
            <a:pPr algn="ctr"/>
            <a:r>
              <a:rPr lang="en-GB" sz="2000">
                <a:latin typeface="Tahoma" pitchFamily="34" charset="0"/>
              </a:rPr>
              <a:t>time</a:t>
            </a:r>
            <a:endParaRPr lang="en-US" sz="2000">
              <a:latin typeface="Tahoma" pitchFamily="34" charset="0"/>
            </a:endParaRPr>
          </a:p>
        </p:txBody>
      </p:sp>
      <p:sp>
        <p:nvSpPr>
          <p:cNvPr id="46099" name="Text Box 19"/>
          <p:cNvSpPr txBox="1">
            <a:spLocks noChangeArrowheads="1"/>
          </p:cNvSpPr>
          <p:nvPr/>
        </p:nvSpPr>
        <p:spPr bwMode="auto">
          <a:xfrm>
            <a:off x="7735888" y="5715000"/>
            <a:ext cx="674687" cy="396875"/>
          </a:xfrm>
          <a:prstGeom prst="rect">
            <a:avLst/>
          </a:prstGeom>
          <a:noFill/>
          <a:ln w="28575">
            <a:noFill/>
            <a:miter lim="800000"/>
            <a:headEnd/>
            <a:tailEnd/>
          </a:ln>
        </p:spPr>
        <p:txBody>
          <a:bodyPr wrap="none">
            <a:spAutoFit/>
          </a:bodyPr>
          <a:lstStyle/>
          <a:p>
            <a:pPr algn="ctr"/>
            <a:r>
              <a:rPr lang="en-GB" sz="2000">
                <a:latin typeface="Tahoma" pitchFamily="34" charset="0"/>
              </a:rPr>
              <a:t>time</a:t>
            </a:r>
            <a:endParaRPr lang="en-US" sz="2000">
              <a:latin typeface="Tahoma"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smtClean="0"/>
              <a:t>Efficiency / Power Dissipation</a:t>
            </a:r>
          </a:p>
        </p:txBody>
      </p:sp>
      <p:sp>
        <p:nvSpPr>
          <p:cNvPr id="47107" name="Rectangle 3"/>
          <p:cNvSpPr>
            <a:spLocks noGrp="1" noChangeArrowheads="1"/>
          </p:cNvSpPr>
          <p:nvPr>
            <p:ph idx="1"/>
          </p:nvPr>
        </p:nvSpPr>
        <p:spPr>
          <a:xfrm>
            <a:off x="457200" y="1600200"/>
            <a:ext cx="7704138" cy="4525963"/>
          </a:xfrm>
        </p:spPr>
        <p:txBody>
          <a:bodyPr/>
          <a:lstStyle/>
          <a:p>
            <a:pPr eaLnBrk="1" hangingPunct="1"/>
            <a:r>
              <a:rPr lang="en-GB" smtClean="0"/>
              <a:t>Peak efficiency of the class B output stage is 78.5 %, much higher than class A.</a:t>
            </a:r>
          </a:p>
          <a:p>
            <a:pPr eaLnBrk="1" hangingPunct="1"/>
            <a:r>
              <a:rPr lang="en-GB" smtClean="0"/>
              <a:t>Unlike class A, power dissipation varies with output amplitude.</a:t>
            </a:r>
          </a:p>
          <a:p>
            <a:pPr eaLnBrk="1" hangingPunct="1"/>
            <a:r>
              <a:rPr lang="en-GB" smtClean="0"/>
              <a:t>Remember, there are two output devices so the power dissipation is shared between them.</a:t>
            </a:r>
          </a:p>
          <a:p>
            <a:pPr eaLnBrk="1" hangingPunct="1"/>
            <a:endParaRPr lang="en-GB"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smtClean="0"/>
              <a:t>Cross-Over Distortion</a:t>
            </a:r>
          </a:p>
        </p:txBody>
      </p:sp>
      <p:sp>
        <p:nvSpPr>
          <p:cNvPr id="72707" name="Rectangle 3"/>
          <p:cNvSpPr>
            <a:spLocks noGrp="1" noChangeArrowheads="1"/>
          </p:cNvSpPr>
          <p:nvPr>
            <p:ph idx="1"/>
          </p:nvPr>
        </p:nvSpPr>
        <p:spPr>
          <a:xfrm>
            <a:off x="3481388" y="1600200"/>
            <a:ext cx="4437062" cy="3983038"/>
          </a:xfrm>
        </p:spPr>
        <p:txBody>
          <a:bodyPr rtlCol="0">
            <a:normAutofit fontScale="92500"/>
          </a:bodyPr>
          <a:lstStyle/>
          <a:p>
            <a:pPr eaLnBrk="1" fontAlgn="auto" hangingPunct="1">
              <a:spcAft>
                <a:spcPts val="0"/>
              </a:spcAft>
              <a:buFont typeface="Arial" pitchFamily="34" charset="0"/>
              <a:buChar char="•"/>
              <a:defRPr/>
            </a:pPr>
            <a:r>
              <a:rPr lang="en-GB" sz="2400" smtClean="0"/>
              <a:t>A small base-emitter voltage is needed to turn on a transistor</a:t>
            </a:r>
          </a:p>
          <a:p>
            <a:pPr eaLnBrk="1" fontAlgn="auto" hangingPunct="1">
              <a:spcAft>
                <a:spcPts val="0"/>
              </a:spcAft>
              <a:buFont typeface="Arial" pitchFamily="34" charset="0"/>
              <a:buChar char="•"/>
              <a:defRPr/>
            </a:pPr>
            <a:r>
              <a:rPr lang="en-GB" sz="2400" smtClean="0"/>
              <a:t>Q</a:t>
            </a:r>
            <a:r>
              <a:rPr lang="en-GB" sz="2400" baseline="-25000" smtClean="0"/>
              <a:t>1</a:t>
            </a:r>
            <a:r>
              <a:rPr lang="en-GB" sz="2400" smtClean="0"/>
              <a:t> actually only conducts when </a:t>
            </a:r>
            <a:r>
              <a:rPr lang="en-GB" sz="2400" i="1" smtClean="0"/>
              <a:t>v</a:t>
            </a:r>
            <a:r>
              <a:rPr lang="en-GB" sz="2400" i="1" baseline="-25000" smtClean="0"/>
              <a:t>in</a:t>
            </a:r>
            <a:r>
              <a:rPr lang="en-GB" sz="2400" smtClean="0"/>
              <a:t> &gt; 0.7 V</a:t>
            </a:r>
          </a:p>
          <a:p>
            <a:pPr eaLnBrk="1" fontAlgn="auto" hangingPunct="1">
              <a:spcAft>
                <a:spcPts val="0"/>
              </a:spcAft>
              <a:buFont typeface="Arial" pitchFamily="34" charset="0"/>
              <a:buChar char="•"/>
              <a:defRPr/>
            </a:pPr>
            <a:r>
              <a:rPr lang="en-GB" sz="2400" smtClean="0"/>
              <a:t>Q</a:t>
            </a:r>
            <a:r>
              <a:rPr lang="en-GB" sz="2400" baseline="-25000" smtClean="0"/>
              <a:t>2</a:t>
            </a:r>
            <a:r>
              <a:rPr lang="en-GB" sz="2400" smtClean="0"/>
              <a:t> actually only conducts when </a:t>
            </a:r>
            <a:r>
              <a:rPr lang="en-GB" sz="2400" i="1" smtClean="0"/>
              <a:t>v</a:t>
            </a:r>
            <a:r>
              <a:rPr lang="en-GB" sz="2400" i="1" baseline="-25000" smtClean="0"/>
              <a:t>in</a:t>
            </a:r>
            <a:r>
              <a:rPr lang="en-GB" sz="2400" smtClean="0"/>
              <a:t> &lt; -0.7 V</a:t>
            </a:r>
          </a:p>
          <a:p>
            <a:pPr eaLnBrk="1" fontAlgn="auto" hangingPunct="1">
              <a:spcAft>
                <a:spcPts val="0"/>
              </a:spcAft>
              <a:buFont typeface="Arial" pitchFamily="34" charset="0"/>
              <a:buChar char="•"/>
              <a:defRPr/>
            </a:pPr>
            <a:r>
              <a:rPr lang="en-GB" sz="2400" smtClean="0"/>
              <a:t>When 0.7 &gt; </a:t>
            </a:r>
            <a:r>
              <a:rPr lang="en-GB" sz="2400" i="1" smtClean="0"/>
              <a:t>v</a:t>
            </a:r>
            <a:r>
              <a:rPr lang="en-GB" sz="2400" i="1" baseline="-25000" smtClean="0"/>
              <a:t>in</a:t>
            </a:r>
            <a:r>
              <a:rPr lang="en-GB" sz="2400" smtClean="0"/>
              <a:t> &gt; -0.7, nothing conducts and the output is zero.</a:t>
            </a:r>
          </a:p>
          <a:p>
            <a:pPr eaLnBrk="1" fontAlgn="auto" hangingPunct="1">
              <a:spcAft>
                <a:spcPts val="0"/>
              </a:spcAft>
              <a:buFont typeface="Arial" pitchFamily="34" charset="0"/>
              <a:buChar char="•"/>
              <a:defRPr/>
            </a:pPr>
            <a:r>
              <a:rPr lang="en-GB" sz="2400" smtClean="0"/>
              <a:t>i.e. the input-output relationship is not at all linear.</a:t>
            </a:r>
          </a:p>
        </p:txBody>
      </p:sp>
      <p:pic>
        <p:nvPicPr>
          <p:cNvPr id="48132" name="Picture 4" descr="class-b"/>
          <p:cNvPicPr>
            <a:picLocks noChangeAspect="1" noChangeArrowheads="1"/>
          </p:cNvPicPr>
          <p:nvPr/>
        </p:nvPicPr>
        <p:blipFill>
          <a:blip r:embed="rId2"/>
          <a:srcRect/>
          <a:stretch>
            <a:fillRect/>
          </a:stretch>
        </p:blipFill>
        <p:spPr bwMode="auto">
          <a:xfrm>
            <a:off x="533400" y="2438400"/>
            <a:ext cx="2824163" cy="30257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smtClean="0"/>
              <a:t>Effect of Cross-Over Distortion</a:t>
            </a:r>
          </a:p>
        </p:txBody>
      </p:sp>
      <p:pic>
        <p:nvPicPr>
          <p:cNvPr id="49155" name="Picture 3" descr="class-b-response"/>
          <p:cNvPicPr>
            <a:picLocks noChangeAspect="1" noChangeArrowheads="1"/>
          </p:cNvPicPr>
          <p:nvPr/>
        </p:nvPicPr>
        <p:blipFill>
          <a:blip r:embed="rId2"/>
          <a:srcRect/>
          <a:stretch>
            <a:fillRect/>
          </a:stretch>
        </p:blipFill>
        <p:spPr bwMode="auto">
          <a:xfrm>
            <a:off x="1752600" y="2133600"/>
            <a:ext cx="5683250" cy="3687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smtClean="0"/>
              <a:t>Class B </a:t>
            </a:r>
          </a:p>
        </p:txBody>
      </p:sp>
      <p:sp>
        <p:nvSpPr>
          <p:cNvPr id="50179" name="Rectangle 3"/>
          <p:cNvSpPr>
            <a:spLocks noGrp="1" noChangeArrowheads="1"/>
          </p:cNvSpPr>
          <p:nvPr>
            <p:ph idx="1"/>
          </p:nvPr>
        </p:nvSpPr>
        <p:spPr>
          <a:xfrm>
            <a:off x="457200" y="1600200"/>
            <a:ext cx="7864475" cy="4525963"/>
          </a:xfrm>
        </p:spPr>
        <p:txBody>
          <a:bodyPr/>
          <a:lstStyle/>
          <a:p>
            <a:pPr eaLnBrk="1" hangingPunct="1"/>
            <a:r>
              <a:rPr lang="en-GB" smtClean="0"/>
              <a:t>A class B output stage can be far more efficient than a class A stage (78.5 % maximum efficiency compared with 25 %).</a:t>
            </a:r>
          </a:p>
          <a:p>
            <a:pPr eaLnBrk="1" hangingPunct="1"/>
            <a:r>
              <a:rPr lang="en-GB" smtClean="0"/>
              <a:t>It also requires twice as many output transistors…</a:t>
            </a:r>
          </a:p>
          <a:p>
            <a:pPr eaLnBrk="1" hangingPunct="1"/>
            <a:r>
              <a:rPr lang="en-GB" smtClean="0"/>
              <a:t>…and it isn’t very linear; cross-over distortion can be significant.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274638"/>
            <a:ext cx="8991600" cy="1143000"/>
          </a:xfrm>
        </p:spPr>
        <p:txBody>
          <a:bodyPr/>
          <a:lstStyle/>
          <a:p>
            <a:pPr eaLnBrk="1" hangingPunct="1"/>
            <a:r>
              <a:rPr lang="en-US" smtClean="0"/>
              <a:t>Functional blocks of an amplifier </a:t>
            </a:r>
          </a:p>
        </p:txBody>
      </p:sp>
      <p:sp>
        <p:nvSpPr>
          <p:cNvPr id="5123" name="Rectangle 3"/>
          <p:cNvSpPr>
            <a:spLocks noGrp="1" noChangeArrowheads="1"/>
          </p:cNvSpPr>
          <p:nvPr>
            <p:ph idx="1"/>
          </p:nvPr>
        </p:nvSpPr>
        <p:spPr>
          <a:xfrm>
            <a:off x="457200" y="1219200"/>
            <a:ext cx="8229600" cy="5638800"/>
          </a:xfrm>
        </p:spPr>
        <p:txBody>
          <a:bodyPr/>
          <a:lstStyle/>
          <a:p>
            <a:pPr eaLnBrk="1" hangingPunct="1"/>
            <a:r>
              <a:rPr lang="en-US" smtClean="0"/>
              <a:t>All power amplifiers have: </a:t>
            </a:r>
          </a:p>
          <a:p>
            <a:pPr eaLnBrk="1" hangingPunct="1">
              <a:buFontTx/>
              <a:buNone/>
            </a:pPr>
            <a:endParaRPr lang="en-US" smtClean="0"/>
          </a:p>
          <a:p>
            <a:pPr eaLnBrk="1" hangingPunct="1">
              <a:buFontTx/>
              <a:buNone/>
            </a:pPr>
            <a:r>
              <a:rPr lang="en-US" i="1" smtClean="0"/>
              <a:t>			</a:t>
            </a:r>
            <a:r>
              <a:rPr lang="en-US" sz="4400" i="1" smtClean="0">
                <a:latin typeface="Comic Sans MS" pitchFamily="66" charset="0"/>
              </a:rPr>
              <a:t>1.A Power supply</a:t>
            </a:r>
          </a:p>
          <a:p>
            <a:pPr eaLnBrk="1" hangingPunct="1">
              <a:buFontTx/>
              <a:buNone/>
            </a:pPr>
            <a:endParaRPr lang="en-US" sz="4400" i="1" smtClean="0">
              <a:latin typeface="Comic Sans MS" pitchFamily="66" charset="0"/>
            </a:endParaRPr>
          </a:p>
          <a:p>
            <a:pPr eaLnBrk="1" hangingPunct="1">
              <a:buFontTx/>
              <a:buNone/>
            </a:pPr>
            <a:r>
              <a:rPr lang="en-US" sz="4400" i="1" smtClean="0">
                <a:latin typeface="Comic Sans MS" pitchFamily="66" charset="0"/>
              </a:rPr>
              <a:t>			2.A</a:t>
            </a:r>
            <a:r>
              <a:rPr lang="en-US" sz="4400" smtClean="0">
                <a:latin typeface="Comic Sans MS" pitchFamily="66" charset="0"/>
              </a:rPr>
              <a:t>n</a:t>
            </a:r>
            <a:r>
              <a:rPr lang="en-US" sz="4400" i="1" smtClean="0">
                <a:latin typeface="Comic Sans MS" pitchFamily="66" charset="0"/>
              </a:rPr>
              <a:t> input stage</a:t>
            </a:r>
          </a:p>
          <a:p>
            <a:pPr eaLnBrk="1" hangingPunct="1">
              <a:buFontTx/>
              <a:buNone/>
            </a:pPr>
            <a:endParaRPr lang="en-US" sz="4400" i="1" smtClean="0">
              <a:latin typeface="Comic Sans MS" pitchFamily="66" charset="0"/>
            </a:endParaRPr>
          </a:p>
          <a:p>
            <a:pPr eaLnBrk="1" hangingPunct="1">
              <a:buFontTx/>
              <a:buNone/>
            </a:pPr>
            <a:r>
              <a:rPr lang="en-US" sz="4400" i="1" smtClean="0">
                <a:latin typeface="Comic Sans MS" pitchFamily="66" charset="0"/>
              </a:rPr>
              <a:t>			3.A</a:t>
            </a:r>
            <a:r>
              <a:rPr lang="en-US" sz="4400" smtClean="0">
                <a:latin typeface="Comic Sans MS" pitchFamily="66" charset="0"/>
              </a:rPr>
              <a:t>n </a:t>
            </a:r>
            <a:r>
              <a:rPr lang="en-US" sz="4400" i="1" smtClean="0">
                <a:latin typeface="Comic Sans MS" pitchFamily="66" charset="0"/>
              </a:rPr>
              <a:t>output stage</a:t>
            </a:r>
            <a:r>
              <a:rPr lang="en-US" sz="400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Class B</a:t>
            </a:r>
          </a:p>
        </p:txBody>
      </p:sp>
      <p:sp>
        <p:nvSpPr>
          <p:cNvPr id="51203" name="Rectangle 3"/>
          <p:cNvSpPr>
            <a:spLocks noGrp="1" noChangeArrowheads="1"/>
          </p:cNvSpPr>
          <p:nvPr>
            <p:ph idx="1"/>
          </p:nvPr>
        </p:nvSpPr>
        <p:spPr>
          <a:xfrm>
            <a:off x="0" y="1295400"/>
            <a:ext cx="9144000" cy="5562600"/>
          </a:xfrm>
        </p:spPr>
        <p:txBody>
          <a:bodyPr/>
          <a:lstStyle/>
          <a:p>
            <a:pPr eaLnBrk="1" hangingPunct="1"/>
            <a:r>
              <a:rPr lang="en-US" smtClean="0"/>
              <a:t>Class B amplifiers are used in low cost designs or designs where sound quality is not that important.</a:t>
            </a:r>
          </a:p>
          <a:p>
            <a:pPr eaLnBrk="1" hangingPunct="1">
              <a:buFontTx/>
              <a:buNone/>
            </a:pPr>
            <a:endParaRPr lang="en-US" smtClean="0"/>
          </a:p>
          <a:p>
            <a:pPr eaLnBrk="1" hangingPunct="1"/>
            <a:r>
              <a:rPr lang="en-US" smtClean="0"/>
              <a:t>Class B amplifiers are significantly more efficient than class A amps.</a:t>
            </a:r>
          </a:p>
          <a:p>
            <a:pPr eaLnBrk="1" hangingPunct="1">
              <a:buFontTx/>
              <a:buNone/>
            </a:pPr>
            <a:endParaRPr lang="en-US" smtClean="0"/>
          </a:p>
          <a:p>
            <a:pPr eaLnBrk="1" hangingPunct="1"/>
            <a:r>
              <a:rPr lang="en-US" smtClean="0"/>
              <a:t>They suffer from bad distortion when the signal level is low (the distortion in this region of operation is called "crossover distortion").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Class B</a:t>
            </a:r>
          </a:p>
        </p:txBody>
      </p:sp>
      <p:sp>
        <p:nvSpPr>
          <p:cNvPr id="52227" name="Rectangle 3"/>
          <p:cNvSpPr>
            <a:spLocks noGrp="1" noChangeArrowheads="1"/>
          </p:cNvSpPr>
          <p:nvPr>
            <p:ph idx="1"/>
          </p:nvPr>
        </p:nvSpPr>
        <p:spPr>
          <a:xfrm>
            <a:off x="0" y="1295400"/>
            <a:ext cx="9144000" cy="5562600"/>
          </a:xfrm>
        </p:spPr>
        <p:txBody>
          <a:bodyPr/>
          <a:lstStyle/>
          <a:p>
            <a:pPr eaLnBrk="1" hangingPunct="1"/>
            <a:r>
              <a:rPr lang="en-US" smtClean="0"/>
              <a:t>Class B is used most often where economy of design is needed.</a:t>
            </a:r>
          </a:p>
          <a:p>
            <a:pPr eaLnBrk="1" hangingPunct="1">
              <a:buFontTx/>
              <a:buNone/>
            </a:pPr>
            <a:endParaRPr lang="en-US" smtClean="0"/>
          </a:p>
          <a:p>
            <a:pPr eaLnBrk="1" hangingPunct="1"/>
            <a:r>
              <a:rPr lang="en-US" smtClean="0"/>
              <a:t>Before the advent of IC amplifiers, class B amplifiers were common in clock radio circuits, pocket transistor radios, or other applications where quality of sound is not that critical.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srcRect/>
          <a:stretch>
            <a:fillRect/>
          </a:stretch>
        </p:blipFill>
        <p:spPr bwMode="auto">
          <a:xfrm>
            <a:off x="504825" y="447675"/>
            <a:ext cx="8134350" cy="59626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Class AB</a:t>
            </a:r>
          </a:p>
        </p:txBody>
      </p:sp>
      <p:sp>
        <p:nvSpPr>
          <p:cNvPr id="54275" name="Rectangle 3"/>
          <p:cNvSpPr>
            <a:spLocks noGrp="1" noChangeArrowheads="1"/>
          </p:cNvSpPr>
          <p:nvPr>
            <p:ph idx="1"/>
          </p:nvPr>
        </p:nvSpPr>
        <p:spPr>
          <a:xfrm>
            <a:off x="0" y="1219200"/>
            <a:ext cx="9144000" cy="5638800"/>
          </a:xfrm>
        </p:spPr>
        <p:txBody>
          <a:bodyPr/>
          <a:lstStyle/>
          <a:p>
            <a:pPr eaLnBrk="1" hangingPunct="1"/>
            <a:r>
              <a:rPr lang="en-US" smtClean="0"/>
              <a:t>Class AB is probably the most common amplifier class currently used in home stereo and similar amplifiers.</a:t>
            </a:r>
          </a:p>
          <a:p>
            <a:pPr eaLnBrk="1" hangingPunct="1"/>
            <a:endParaRPr lang="en-US" smtClean="0"/>
          </a:p>
          <a:p>
            <a:pPr eaLnBrk="1" hangingPunct="1"/>
            <a:r>
              <a:rPr lang="en-US" smtClean="0"/>
              <a:t>Class AB amps combine the good points of class A and B amps.</a:t>
            </a:r>
          </a:p>
          <a:p>
            <a:pPr eaLnBrk="1" hangingPunct="1"/>
            <a:endParaRPr lang="en-US" smtClean="0"/>
          </a:p>
          <a:p>
            <a:pPr eaLnBrk="1" hangingPunct="1"/>
            <a:r>
              <a:rPr lang="en-US" smtClean="0"/>
              <a:t>They have the improved efficiency of class B amps and distortion performance that is a lot closer to that of a class A amp.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Eliminating crossover distortion in a transformer-coupled push-pull amplifier. The diode compensates for the base-emitter drop of the transistors and produces class AB operation.</a:t>
            </a:r>
            <a:endParaRPr lang="en-US" altLang="en-US" b="1" smtClean="0"/>
          </a:p>
        </p:txBody>
      </p:sp>
      <p:pic>
        <p:nvPicPr>
          <p:cNvPr id="55299" name="Picture 5" descr="09-12"/>
          <p:cNvPicPr>
            <a:picLocks noChangeAspect="1" noChangeArrowheads="1"/>
          </p:cNvPicPr>
          <p:nvPr/>
        </p:nvPicPr>
        <p:blipFill>
          <a:blip r:embed="rId2"/>
          <a:srcRect/>
          <a:stretch>
            <a:fillRect/>
          </a:stretch>
        </p:blipFill>
        <p:spPr bwMode="auto">
          <a:xfrm>
            <a:off x="455613" y="762000"/>
            <a:ext cx="8231187" cy="5410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Load lines for a complementary symmetry push-pull amplifier. Only the load lines for the </a:t>
            </a:r>
            <a:r>
              <a:rPr lang="en-US" altLang="en-US" sz="1200" b="1" i="1" smtClean="0"/>
              <a:t>npn</a:t>
            </a:r>
            <a:r>
              <a:rPr lang="en-US" altLang="en-US" sz="1200" b="1" smtClean="0"/>
              <a:t> transistor are shown.</a:t>
            </a:r>
            <a:endParaRPr lang="en-US" altLang="en-US" b="1" smtClean="0"/>
          </a:p>
        </p:txBody>
      </p:sp>
      <p:pic>
        <p:nvPicPr>
          <p:cNvPr id="56323" name="Picture 5" descr="09-13"/>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09-14"/>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09-15"/>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Single-ended push-pull amplifier.</a:t>
            </a:r>
            <a:endParaRPr lang="en-US" altLang="en-US" b="1" smtClean="0"/>
          </a:p>
        </p:txBody>
      </p:sp>
      <p:pic>
        <p:nvPicPr>
          <p:cNvPr id="59395" name="Picture 5" descr="09-16"/>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09-17"/>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i="1" smtClean="0">
                <a:latin typeface="Comic Sans MS" pitchFamily="66" charset="0"/>
              </a:rPr>
              <a:t>1.Power Supply</a:t>
            </a:r>
          </a:p>
        </p:txBody>
      </p:sp>
      <p:sp>
        <p:nvSpPr>
          <p:cNvPr id="6147" name="Rectangle 3"/>
          <p:cNvSpPr>
            <a:spLocks noGrp="1" noChangeArrowheads="1"/>
          </p:cNvSpPr>
          <p:nvPr>
            <p:ph idx="1"/>
          </p:nvPr>
        </p:nvSpPr>
        <p:spPr>
          <a:xfrm>
            <a:off x="0" y="1600200"/>
            <a:ext cx="9144000" cy="5257800"/>
          </a:xfrm>
        </p:spPr>
        <p:txBody>
          <a:bodyPr/>
          <a:lstStyle/>
          <a:p>
            <a:pPr eaLnBrk="1" hangingPunct="1"/>
            <a:r>
              <a:rPr lang="en-US" smtClean="0"/>
              <a:t>The primary purpose of a power supply in a power amplifier is to take the 120 V AC power from the outlet and convert it to a DC voltage.</a:t>
            </a:r>
          </a:p>
          <a:p>
            <a:pPr eaLnBrk="1" hangingPunct="1"/>
            <a:endParaRPr lang="en-US" smtClean="0"/>
          </a:p>
          <a:p>
            <a:pPr eaLnBrk="1" hangingPunct="1"/>
            <a:r>
              <a:rPr lang="en-US" smtClean="0"/>
              <a:t>The very best of amplifiers have two totally independent power supplies, one for each channel  (they do share a common AC power cord though).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09-18"/>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A Darlington class AB push-pull amplifier.</a:t>
            </a:r>
            <a:endParaRPr lang="en-US" altLang="en-US" b="1" smtClean="0"/>
          </a:p>
        </p:txBody>
      </p:sp>
      <p:pic>
        <p:nvPicPr>
          <p:cNvPr id="62467" name="Picture 5" descr="09-19"/>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srcRect/>
          <a:stretch>
            <a:fillRect/>
          </a:stretch>
        </p:blipFill>
        <p:spPr bwMode="auto">
          <a:xfrm>
            <a:off x="882650" y="1000125"/>
            <a:ext cx="7380288" cy="485775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FIGURE A Class AB push-pull amplifier with correct output voltage.</a:t>
            </a:r>
            <a:endParaRPr lang="en-US" altLang="en-US" b="1" smtClean="0"/>
          </a:p>
        </p:txBody>
      </p:sp>
      <p:pic>
        <p:nvPicPr>
          <p:cNvPr id="64515" name="Picture 5" descr="09-32"/>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FIGURE Incorrect output waveforms for the amplifier in Figure.</a:t>
            </a:r>
            <a:endParaRPr lang="en-US" altLang="en-US" b="1" smtClean="0"/>
          </a:p>
        </p:txBody>
      </p:sp>
      <p:pic>
        <p:nvPicPr>
          <p:cNvPr id="65539" name="Picture 5" descr="09-33"/>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Class AB</a:t>
            </a:r>
          </a:p>
        </p:txBody>
      </p:sp>
      <p:sp>
        <p:nvSpPr>
          <p:cNvPr id="66563" name="Rectangle 3"/>
          <p:cNvSpPr>
            <a:spLocks noGrp="1" noChangeArrowheads="1"/>
          </p:cNvSpPr>
          <p:nvPr>
            <p:ph idx="1"/>
          </p:nvPr>
        </p:nvSpPr>
        <p:spPr>
          <a:xfrm>
            <a:off x="0" y="1600200"/>
            <a:ext cx="9144000" cy="5257800"/>
          </a:xfrm>
        </p:spPr>
        <p:txBody>
          <a:bodyPr/>
          <a:lstStyle/>
          <a:p>
            <a:pPr eaLnBrk="1" hangingPunct="1"/>
            <a:r>
              <a:rPr lang="en-US" smtClean="0"/>
              <a:t>With such amplifiers, distortion is worst when the signal is low, and generally lowest when the signal is just reaching the point of clipping.</a:t>
            </a:r>
          </a:p>
          <a:p>
            <a:pPr eaLnBrk="1" hangingPunct="1">
              <a:buFontTx/>
              <a:buNone/>
            </a:pPr>
            <a:endParaRPr lang="en-US" smtClean="0"/>
          </a:p>
          <a:p>
            <a:pPr eaLnBrk="1" hangingPunct="1"/>
            <a:r>
              <a:rPr lang="en-US" smtClean="0"/>
              <a:t>Class AB amps use pairs of transistors, both of them being biased slightly ON so that the crossover distortion (associated with Class B amps) is largely eliminated.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Class C</a:t>
            </a:r>
          </a:p>
        </p:txBody>
      </p:sp>
      <p:sp>
        <p:nvSpPr>
          <p:cNvPr id="67587" name="Rectangle 3"/>
          <p:cNvSpPr>
            <a:spLocks noGrp="1" noChangeArrowheads="1"/>
          </p:cNvSpPr>
          <p:nvPr>
            <p:ph idx="1"/>
          </p:nvPr>
        </p:nvSpPr>
        <p:spPr>
          <a:xfrm>
            <a:off x="0" y="1219200"/>
            <a:ext cx="9144000" cy="5638800"/>
          </a:xfrm>
        </p:spPr>
        <p:txBody>
          <a:bodyPr/>
          <a:lstStyle/>
          <a:p>
            <a:pPr eaLnBrk="1" hangingPunct="1"/>
            <a:r>
              <a:rPr lang="en-US" smtClean="0"/>
              <a:t>Class C amps are never used for audio circuits.</a:t>
            </a:r>
          </a:p>
          <a:p>
            <a:pPr eaLnBrk="1" hangingPunct="1"/>
            <a:endParaRPr lang="en-US" smtClean="0"/>
          </a:p>
          <a:p>
            <a:pPr eaLnBrk="1" hangingPunct="1"/>
            <a:r>
              <a:rPr lang="en-US" smtClean="0"/>
              <a:t>They are commonly used in RF circuits.</a:t>
            </a:r>
          </a:p>
          <a:p>
            <a:pPr eaLnBrk="1" hangingPunct="1"/>
            <a:endParaRPr lang="en-US" smtClean="0"/>
          </a:p>
          <a:p>
            <a:pPr eaLnBrk="1" hangingPunct="1"/>
            <a:r>
              <a:rPr lang="en-US" smtClean="0"/>
              <a:t> Class C amplifiers operate the output transistor in a state that results in tremendous distortion (it would be totally unsuitable for audio reproduction).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FIGURE     Basic class C amplifier operation (non inverting).</a:t>
            </a:r>
            <a:endParaRPr lang="en-US" altLang="en-US" b="1" smtClean="0"/>
          </a:p>
        </p:txBody>
      </p:sp>
      <p:pic>
        <p:nvPicPr>
          <p:cNvPr id="68611" name="Picture 5" descr="09-22"/>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FIGURE     Basic class C operation.</a:t>
            </a:r>
            <a:endParaRPr lang="en-US" altLang="en-US" b="1" smtClean="0"/>
          </a:p>
        </p:txBody>
      </p:sp>
      <p:pic>
        <p:nvPicPr>
          <p:cNvPr id="69635" name="Picture 5" descr="09-23"/>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FIGURE Class C waveforms.</a:t>
            </a:r>
            <a:endParaRPr lang="en-US" altLang="en-US" b="1" smtClean="0"/>
          </a:p>
        </p:txBody>
      </p:sp>
      <p:pic>
        <p:nvPicPr>
          <p:cNvPr id="70659" name="Picture 5" descr="09-24"/>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i="1" smtClean="0">
                <a:latin typeface="Comic Sans MS" pitchFamily="66" charset="0"/>
              </a:rPr>
              <a:t>2. Input Stage</a:t>
            </a:r>
          </a:p>
        </p:txBody>
      </p:sp>
      <p:sp>
        <p:nvSpPr>
          <p:cNvPr id="7171" name="Rectangle 3"/>
          <p:cNvSpPr>
            <a:spLocks noGrp="1" noChangeArrowheads="1"/>
          </p:cNvSpPr>
          <p:nvPr>
            <p:ph idx="1"/>
          </p:nvPr>
        </p:nvSpPr>
        <p:spPr>
          <a:xfrm>
            <a:off x="0" y="1295400"/>
            <a:ext cx="9144000" cy="5562600"/>
          </a:xfrm>
        </p:spPr>
        <p:txBody>
          <a:bodyPr/>
          <a:lstStyle/>
          <a:p>
            <a:pPr eaLnBrk="1" hangingPunct="1"/>
            <a:r>
              <a:rPr lang="en-US" smtClean="0"/>
              <a:t>The general purpose of the input stage of a power amplifier (sometimes called the "front end") is to receive and prepare the input signals for "amplification" by the output stage. </a:t>
            </a:r>
          </a:p>
          <a:p>
            <a:pPr eaLnBrk="1" hangingPunct="1"/>
            <a:endParaRPr lang="en-US" smtClean="0"/>
          </a:p>
          <a:p>
            <a:pPr eaLnBrk="1" hangingPunct="1"/>
            <a:r>
              <a:rPr lang="en-US" smtClean="0"/>
              <a:t>Two types:</a:t>
            </a:r>
          </a:p>
          <a:p>
            <a:pPr eaLnBrk="1" hangingPunct="1">
              <a:buFontTx/>
              <a:buNone/>
            </a:pPr>
            <a:r>
              <a:rPr lang="en-US" smtClean="0"/>
              <a:t>			</a:t>
            </a:r>
            <a:r>
              <a:rPr lang="en-US" smtClean="0">
                <a:latin typeface="Comic Sans MS" pitchFamily="66" charset="0"/>
              </a:rPr>
              <a:t>1.Balanced Input</a:t>
            </a:r>
          </a:p>
          <a:p>
            <a:pPr eaLnBrk="1" hangingPunct="1">
              <a:buFontTx/>
              <a:buNone/>
            </a:pPr>
            <a:r>
              <a:rPr lang="en-US" smtClean="0">
                <a:latin typeface="Comic Sans MS" pitchFamily="66" charset="0"/>
              </a:rPr>
              <a:t>			2.Single Ended Input</a:t>
            </a:r>
          </a:p>
          <a:p>
            <a:pPr eaLnBrk="1" hangingPunct="1"/>
            <a:endParaRPr lang="en-US" smtClean="0">
              <a:latin typeface="Comic Sans MS" pitchFamily="66"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FIGURE Tuned class C amplifier.</a:t>
            </a:r>
            <a:endParaRPr lang="en-US" altLang="en-US" b="1" smtClean="0"/>
          </a:p>
        </p:txBody>
      </p:sp>
      <p:pic>
        <p:nvPicPr>
          <p:cNvPr id="71683" name="Picture 5" descr="09-25"/>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228600"/>
            <a:ext cx="8763000" cy="533400"/>
          </a:xfrm>
        </p:spPr>
        <p:txBody>
          <a:bodyPr/>
          <a:lstStyle/>
          <a:p>
            <a:pPr eaLnBrk="1" hangingPunct="1"/>
            <a:r>
              <a:rPr lang="en-US" altLang="en-US" sz="1200" b="1" smtClean="0"/>
              <a:t>FIGURE Tuned class C amplifier with clamper bias.</a:t>
            </a:r>
            <a:endParaRPr lang="en-US" altLang="en-US" b="1" smtClean="0"/>
          </a:p>
        </p:txBody>
      </p:sp>
      <p:pic>
        <p:nvPicPr>
          <p:cNvPr id="72707" name="Picture 5" descr="09-28"/>
          <p:cNvPicPr>
            <a:picLocks noChangeAspect="1" noChangeArrowheads="1"/>
          </p:cNvPicPr>
          <p:nvPr/>
        </p:nvPicPr>
        <p:blipFill>
          <a:blip r:embed="rId2"/>
          <a:srcRect/>
          <a:stretch>
            <a:fillRect/>
          </a:stretch>
        </p:blipFill>
        <p:spPr bwMode="auto">
          <a:xfrm>
            <a:off x="455613" y="684213"/>
            <a:ext cx="8231187" cy="5487987"/>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a:srcRect/>
          <a:stretch>
            <a:fillRect/>
          </a:stretch>
        </p:blipFill>
        <p:spPr bwMode="auto">
          <a:xfrm>
            <a:off x="1092200" y="900113"/>
            <a:ext cx="6961188"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Class C</a:t>
            </a:r>
          </a:p>
        </p:txBody>
      </p:sp>
      <p:sp>
        <p:nvSpPr>
          <p:cNvPr id="74755" name="Rectangle 3"/>
          <p:cNvSpPr>
            <a:spLocks noGrp="1" noChangeArrowheads="1"/>
          </p:cNvSpPr>
          <p:nvPr>
            <p:ph idx="1"/>
          </p:nvPr>
        </p:nvSpPr>
        <p:spPr/>
        <p:txBody>
          <a:bodyPr/>
          <a:lstStyle/>
          <a:p>
            <a:pPr eaLnBrk="1" hangingPunct="1"/>
            <a:r>
              <a:rPr lang="en-US" smtClean="0"/>
              <a:t>However, the RF circuits where Class C amps are used, employ filtering so that the final signal is completely acceptable.</a:t>
            </a:r>
          </a:p>
          <a:p>
            <a:pPr eaLnBrk="1" hangingPunct="1"/>
            <a:endParaRPr lang="en-US" smtClean="0"/>
          </a:p>
          <a:p>
            <a:pPr eaLnBrk="1" hangingPunct="1"/>
            <a:r>
              <a:rPr lang="en-US" smtClean="0"/>
              <a:t>Class C amps are </a:t>
            </a:r>
            <a:r>
              <a:rPr lang="en-US" b="1" smtClean="0"/>
              <a:t>quite efficient</a:t>
            </a:r>
            <a:r>
              <a:rPr lang="en-US"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i="1" smtClean="0">
                <a:latin typeface="Comic Sans MS" pitchFamily="66" charset="0"/>
              </a:rPr>
              <a:t>2. Input Stage</a:t>
            </a:r>
          </a:p>
        </p:txBody>
      </p:sp>
      <p:sp>
        <p:nvSpPr>
          <p:cNvPr id="8195" name="Rectangle 3"/>
          <p:cNvSpPr>
            <a:spLocks noGrp="1" noChangeArrowheads="1"/>
          </p:cNvSpPr>
          <p:nvPr>
            <p:ph idx="1"/>
          </p:nvPr>
        </p:nvSpPr>
        <p:spPr>
          <a:xfrm>
            <a:off x="0" y="1371600"/>
            <a:ext cx="9144000" cy="5486400"/>
          </a:xfrm>
        </p:spPr>
        <p:txBody>
          <a:bodyPr/>
          <a:lstStyle/>
          <a:p>
            <a:pPr eaLnBrk="1" hangingPunct="1"/>
            <a:r>
              <a:rPr lang="en-US" b="1" smtClean="0"/>
              <a:t>Balanced inputs</a:t>
            </a:r>
            <a:r>
              <a:rPr lang="en-US" smtClean="0"/>
              <a:t> are much preferred over </a:t>
            </a:r>
            <a:r>
              <a:rPr lang="en-US" b="1" smtClean="0"/>
              <a:t>single ended inputs</a:t>
            </a:r>
            <a:r>
              <a:rPr lang="en-US" smtClean="0"/>
              <a:t> when interconnection cables are long and/or subject to noisy electrical environments because they provide very good </a:t>
            </a:r>
            <a:r>
              <a:rPr lang="en-US" i="1" smtClean="0"/>
              <a:t>noise rejection</a:t>
            </a:r>
            <a:r>
              <a:rPr lang="en-US" smtClean="0"/>
              <a:t>.</a:t>
            </a:r>
          </a:p>
          <a:p>
            <a:pPr eaLnBrk="1" hangingPunct="1"/>
            <a:endParaRPr lang="en-US" smtClean="0"/>
          </a:p>
          <a:p>
            <a:pPr eaLnBrk="1" hangingPunct="1"/>
            <a:endParaRPr lang="en-US" smtClean="0"/>
          </a:p>
          <a:p>
            <a:pPr eaLnBrk="1" hangingPunct="1"/>
            <a:r>
              <a:rPr lang="en-US" smtClean="0"/>
              <a:t>The input stage also contains things like input level controls.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i="1" smtClean="0">
                <a:latin typeface="Comic Sans MS" pitchFamily="66" charset="0"/>
              </a:rPr>
              <a:t>3.Output Stage</a:t>
            </a:r>
          </a:p>
        </p:txBody>
      </p:sp>
      <p:sp>
        <p:nvSpPr>
          <p:cNvPr id="9219" name="Rectangle 3"/>
          <p:cNvSpPr>
            <a:spLocks noGrp="1" noChangeArrowheads="1"/>
          </p:cNvSpPr>
          <p:nvPr>
            <p:ph idx="1"/>
          </p:nvPr>
        </p:nvSpPr>
        <p:spPr>
          <a:xfrm>
            <a:off x="0" y="1295400"/>
            <a:ext cx="9144000" cy="5562600"/>
          </a:xfrm>
        </p:spPr>
        <p:txBody>
          <a:bodyPr/>
          <a:lstStyle/>
          <a:p>
            <a:pPr eaLnBrk="1" hangingPunct="1"/>
            <a:r>
              <a:rPr lang="en-US" smtClean="0"/>
              <a:t>The portion which actually converts the weak input signal into a much more powerful "replica" which is capable of driving high power to a speaker. </a:t>
            </a:r>
          </a:p>
          <a:p>
            <a:pPr eaLnBrk="1" hangingPunct="1"/>
            <a:r>
              <a:rPr lang="en-US" smtClean="0"/>
              <a:t>This portion of the amplifier typically uses a number of "power transistors" (or MOSFETs) and is also responsible for generating the most </a:t>
            </a:r>
            <a:r>
              <a:rPr lang="en-US" b="1" smtClean="0"/>
              <a:t>heat</a:t>
            </a:r>
            <a:r>
              <a:rPr lang="en-US" smtClean="0"/>
              <a:t> in the unit.</a:t>
            </a:r>
          </a:p>
          <a:p>
            <a:pPr eaLnBrk="1" hangingPunct="1"/>
            <a:r>
              <a:rPr lang="en-US" smtClean="0"/>
              <a:t>The output stage of an amplifier interfaces to the speakers.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1516</Words>
  <Application>Microsoft Office PowerPoint</Application>
  <PresentationFormat>On-screen Show (4:3)</PresentationFormat>
  <Paragraphs>171</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Semiconductor Fundamentals and Devices  Unit-3(EIC-302)  (Atul Kr. Agnihotri )  </vt:lpstr>
      <vt:lpstr>Power Amplifiers </vt:lpstr>
      <vt:lpstr>BASICS</vt:lpstr>
      <vt:lpstr>Slide 4</vt:lpstr>
      <vt:lpstr>Functional blocks of an amplifier </vt:lpstr>
      <vt:lpstr>1.Power Supply</vt:lpstr>
      <vt:lpstr>2. Input Stage</vt:lpstr>
      <vt:lpstr>2. Input Stage</vt:lpstr>
      <vt:lpstr>3.Output Stage</vt:lpstr>
      <vt:lpstr>Amplifier Classes</vt:lpstr>
      <vt:lpstr>Slide 11</vt:lpstr>
      <vt:lpstr>Classes</vt:lpstr>
      <vt:lpstr>Slide 13</vt:lpstr>
      <vt:lpstr>Slide 14</vt:lpstr>
      <vt:lpstr>Slide 15</vt:lpstr>
      <vt:lpstr>Class A Output Stage </vt:lpstr>
      <vt:lpstr>Slide 17</vt:lpstr>
      <vt:lpstr>Transfer Characteristics</vt:lpstr>
      <vt:lpstr>Slide 19</vt:lpstr>
      <vt:lpstr>Basic class A amplifier operation. Output is shown 180∞ out of phase with the input (inverted).</vt:lpstr>
      <vt:lpstr>Maximum class A output occurs when the Q-point is centered on the ac load line.</vt:lpstr>
      <vt:lpstr>Q-point closer to cutoff.</vt:lpstr>
      <vt:lpstr>Q-point closer to saturation.</vt:lpstr>
      <vt:lpstr>FIGURE</vt:lpstr>
      <vt:lpstr>FIGURE 9-30    Class A power amplifier with correct output voltage swing.</vt:lpstr>
      <vt:lpstr>Why is class A so inefficient ?</vt:lpstr>
      <vt:lpstr>Class A</vt:lpstr>
      <vt:lpstr>Class A</vt:lpstr>
      <vt:lpstr>Class-A Benefits</vt:lpstr>
      <vt:lpstr>Class-A Benefits</vt:lpstr>
      <vt:lpstr>Slide 31</vt:lpstr>
      <vt:lpstr>Slide 32</vt:lpstr>
      <vt:lpstr>Circuit Operation</vt:lpstr>
      <vt:lpstr>Basic class B amplifier operation (noninverting).</vt:lpstr>
      <vt:lpstr>Common-collector class B amplifier.</vt:lpstr>
      <vt:lpstr>Class B push-pull ac operation.</vt:lpstr>
      <vt:lpstr>Transfer Characteristics</vt:lpstr>
      <vt:lpstr>Crossover Distortion</vt:lpstr>
      <vt:lpstr>Illustration of crossover distortion in a class B push-pull amplifier. The transistors conduct only during the portions of the input indicated by the shaded areas.</vt:lpstr>
      <vt:lpstr>Transformer coupled push-pull amplifiers. Q1 conducts during the positive half-cycle; Q2 conducts during the negative half-cycle. The two halves are combined by the output transformer.</vt:lpstr>
      <vt:lpstr>Biasing the push-pull amplifier to eliminate crossover distortion.</vt:lpstr>
      <vt:lpstr>Slide 42</vt:lpstr>
      <vt:lpstr>Slide 43</vt:lpstr>
      <vt:lpstr>Class B Output Stage</vt:lpstr>
      <vt:lpstr>Class B Current Waveforms</vt:lpstr>
      <vt:lpstr>Efficiency / Power Dissipation</vt:lpstr>
      <vt:lpstr>Cross-Over Distortion</vt:lpstr>
      <vt:lpstr>Effect of Cross-Over Distortion</vt:lpstr>
      <vt:lpstr>Class B </vt:lpstr>
      <vt:lpstr>Class B</vt:lpstr>
      <vt:lpstr>Class B</vt:lpstr>
      <vt:lpstr>Slide 52</vt:lpstr>
      <vt:lpstr>Class AB</vt:lpstr>
      <vt:lpstr>Eliminating crossover distortion in a transformer-coupled push-pull amplifier. The diode compensates for the base-emitter drop of the transistors and produces class AB operation.</vt:lpstr>
      <vt:lpstr>Load lines for a complementary symmetry push-pull amplifier. Only the load lines for the npn transistor are shown.</vt:lpstr>
      <vt:lpstr>Slide 56</vt:lpstr>
      <vt:lpstr>Slide 57</vt:lpstr>
      <vt:lpstr>Single-ended push-pull amplifier.</vt:lpstr>
      <vt:lpstr>Slide 59</vt:lpstr>
      <vt:lpstr>Slide 60</vt:lpstr>
      <vt:lpstr>A Darlington class AB push-pull amplifier.</vt:lpstr>
      <vt:lpstr>Slide 62</vt:lpstr>
      <vt:lpstr>FIGURE A Class AB push-pull amplifier with correct output voltage.</vt:lpstr>
      <vt:lpstr>FIGURE Incorrect output waveforms for the amplifier in Figure.</vt:lpstr>
      <vt:lpstr>Class AB</vt:lpstr>
      <vt:lpstr>Class C</vt:lpstr>
      <vt:lpstr>FIGURE     Basic class C amplifier operation (non inverting).</vt:lpstr>
      <vt:lpstr>FIGURE     Basic class C operation.</vt:lpstr>
      <vt:lpstr>FIGURE Class C waveforms.</vt:lpstr>
      <vt:lpstr>FIGURE Tuned class C amplifier.</vt:lpstr>
      <vt:lpstr>FIGURE Tuned class C amplifier with clamper bias.</vt:lpstr>
      <vt:lpstr>Slide 72</vt:lpstr>
      <vt:lpstr>Class 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Semiconductor Fundamentals and Devices  Unit-3(ECE-S202) (Atul Kr. Agnihotri ) </dc:title>
  <dc:creator>Atul</dc:creator>
  <cp:lastModifiedBy>Atul</cp:lastModifiedBy>
  <cp:revision>3</cp:revision>
  <dcterms:created xsi:type="dcterms:W3CDTF">2006-08-16T00:00:00Z</dcterms:created>
  <dcterms:modified xsi:type="dcterms:W3CDTF">2021-11-20T02:52:46Z</dcterms:modified>
</cp:coreProperties>
</file>