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6"/>
  </p:notesMasterIdLst>
  <p:sldIdLst>
    <p:sldId id="256" r:id="rId2"/>
    <p:sldId id="259" r:id="rId3"/>
    <p:sldId id="282" r:id="rId4"/>
    <p:sldId id="291" r:id="rId5"/>
    <p:sldId id="283" r:id="rId6"/>
    <p:sldId id="292" r:id="rId7"/>
    <p:sldId id="285" r:id="rId8"/>
    <p:sldId id="290" r:id="rId9"/>
    <p:sldId id="286" r:id="rId10"/>
    <p:sldId id="257" r:id="rId11"/>
    <p:sldId id="258" r:id="rId12"/>
    <p:sldId id="262" r:id="rId13"/>
    <p:sldId id="264" r:id="rId14"/>
    <p:sldId id="260" r:id="rId15"/>
    <p:sldId id="263" r:id="rId16"/>
    <p:sldId id="265" r:id="rId17"/>
    <p:sldId id="293" r:id="rId18"/>
    <p:sldId id="275" r:id="rId19"/>
    <p:sldId id="266" r:id="rId20"/>
    <p:sldId id="276" r:id="rId21"/>
    <p:sldId id="277" r:id="rId22"/>
    <p:sldId id="268" r:id="rId23"/>
    <p:sldId id="278" r:id="rId24"/>
    <p:sldId id="294" r:id="rId25"/>
    <p:sldId id="280" r:id="rId26"/>
    <p:sldId id="281" r:id="rId27"/>
    <p:sldId id="295" r:id="rId28"/>
    <p:sldId id="296" r:id="rId29"/>
    <p:sldId id="271" r:id="rId30"/>
    <p:sldId id="272" r:id="rId31"/>
    <p:sldId id="307" r:id="rId32"/>
    <p:sldId id="308" r:id="rId33"/>
    <p:sldId id="310" r:id="rId34"/>
    <p:sldId id="309" r:id="rId35"/>
    <p:sldId id="311" r:id="rId36"/>
    <p:sldId id="301" r:id="rId37"/>
    <p:sldId id="302" r:id="rId38"/>
    <p:sldId id="299" r:id="rId39"/>
    <p:sldId id="300" r:id="rId40"/>
    <p:sldId id="298" r:id="rId41"/>
    <p:sldId id="303" r:id="rId42"/>
    <p:sldId id="313" r:id="rId43"/>
    <p:sldId id="284" r:id="rId44"/>
    <p:sldId id="30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6E0AF0-BF2E-4703-A7AF-5A48D649ECDA}">
          <p14:sldIdLst>
            <p14:sldId id="256"/>
            <p14:sldId id="259"/>
            <p14:sldId id="282"/>
            <p14:sldId id="291"/>
            <p14:sldId id="283"/>
            <p14:sldId id="292"/>
            <p14:sldId id="285"/>
            <p14:sldId id="290"/>
            <p14:sldId id="286"/>
            <p14:sldId id="257"/>
            <p14:sldId id="258"/>
            <p14:sldId id="262"/>
            <p14:sldId id="264"/>
            <p14:sldId id="260"/>
            <p14:sldId id="263"/>
            <p14:sldId id="265"/>
            <p14:sldId id="293"/>
            <p14:sldId id="275"/>
            <p14:sldId id="266"/>
            <p14:sldId id="276"/>
            <p14:sldId id="277"/>
            <p14:sldId id="268"/>
            <p14:sldId id="278"/>
            <p14:sldId id="294"/>
            <p14:sldId id="280"/>
            <p14:sldId id="281"/>
            <p14:sldId id="295"/>
            <p14:sldId id="296"/>
          </p14:sldIdLst>
        </p14:section>
        <p14:section name="Untitled Section" id="{8CD552CB-3F14-4AE8-BA55-E45D70A6BDFC}">
          <p14:sldIdLst>
            <p14:sldId id="271"/>
            <p14:sldId id="272"/>
            <p14:sldId id="307"/>
            <p14:sldId id="308"/>
            <p14:sldId id="310"/>
            <p14:sldId id="309"/>
            <p14:sldId id="311"/>
            <p14:sldId id="301"/>
            <p14:sldId id="302"/>
            <p14:sldId id="299"/>
            <p14:sldId id="300"/>
            <p14:sldId id="298"/>
            <p14:sldId id="303"/>
            <p14:sldId id="313"/>
            <p14:sldId id="284"/>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9" autoAdjust="0"/>
  </p:normalViewPr>
  <p:slideViewPr>
    <p:cSldViewPr>
      <p:cViewPr>
        <p:scale>
          <a:sx n="100" d="100"/>
          <a:sy n="100" d="100"/>
        </p:scale>
        <p:origin x="-36" y="14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88237-7736-4DCB-8F6F-6D7558900DB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IN"/>
        </a:p>
      </dgm:t>
    </dgm:pt>
    <dgm:pt modelId="{05AFD54B-8E26-4E3A-91F8-079C2B5A5E56}">
      <dgm:prSet/>
      <dgm:spPr/>
      <dgm:t>
        <a:bodyPr/>
        <a:lstStyle/>
        <a:p>
          <a:pPr rtl="0"/>
          <a:r>
            <a:rPr lang="en-US" dirty="0" smtClean="0"/>
            <a:t>Qualitative</a:t>
          </a:r>
          <a:endParaRPr lang="en-IN" dirty="0"/>
        </a:p>
      </dgm:t>
    </dgm:pt>
    <dgm:pt modelId="{9F29FE86-FA53-4DAD-888C-323D6E2FE9B3}" type="parTrans" cxnId="{B9963CCE-3454-4238-9C24-691716682186}">
      <dgm:prSet/>
      <dgm:spPr/>
      <dgm:t>
        <a:bodyPr/>
        <a:lstStyle/>
        <a:p>
          <a:endParaRPr lang="en-IN"/>
        </a:p>
      </dgm:t>
    </dgm:pt>
    <dgm:pt modelId="{45CBF468-202A-4CDA-B54C-35DB9886A05F}" type="sibTrans" cxnId="{B9963CCE-3454-4238-9C24-691716682186}">
      <dgm:prSet/>
      <dgm:spPr/>
      <dgm:t>
        <a:bodyPr/>
        <a:lstStyle/>
        <a:p>
          <a:endParaRPr lang="en-IN"/>
        </a:p>
      </dgm:t>
    </dgm:pt>
    <dgm:pt modelId="{616E3AC1-FE63-4755-8E20-52132778238C}">
      <dgm:prSet/>
      <dgm:spPr/>
      <dgm:t>
        <a:bodyPr/>
        <a:lstStyle/>
        <a:p>
          <a:pPr rtl="0"/>
          <a:r>
            <a:rPr lang="en-US" dirty="0" smtClean="0"/>
            <a:t>Quantitative</a:t>
          </a:r>
          <a:endParaRPr lang="en-IN" dirty="0"/>
        </a:p>
      </dgm:t>
    </dgm:pt>
    <dgm:pt modelId="{D59C7F10-874E-41A0-80EA-DE80689CDF13}" type="parTrans" cxnId="{35F4CACD-1F73-4BA1-ABBF-E03F978AAD33}">
      <dgm:prSet/>
      <dgm:spPr/>
      <dgm:t>
        <a:bodyPr/>
        <a:lstStyle/>
        <a:p>
          <a:endParaRPr lang="en-IN"/>
        </a:p>
      </dgm:t>
    </dgm:pt>
    <dgm:pt modelId="{1F99CA1D-66ED-4302-89EE-D0760693B9F8}" type="sibTrans" cxnId="{35F4CACD-1F73-4BA1-ABBF-E03F978AAD33}">
      <dgm:prSet/>
      <dgm:spPr/>
      <dgm:t>
        <a:bodyPr/>
        <a:lstStyle/>
        <a:p>
          <a:endParaRPr lang="en-IN"/>
        </a:p>
      </dgm:t>
    </dgm:pt>
    <dgm:pt modelId="{8B13C9C7-FF7C-42F0-A322-B1A2CA6533EF}">
      <dgm:prSet/>
      <dgm:spPr/>
      <dgm:t>
        <a:bodyPr/>
        <a:lstStyle/>
        <a:p>
          <a:r>
            <a:rPr lang="en-US" b="1" dirty="0" smtClean="0"/>
            <a:t>Cumulative Records</a:t>
          </a:r>
          <a:endParaRPr lang="en-IN" b="1" dirty="0"/>
        </a:p>
      </dgm:t>
    </dgm:pt>
    <dgm:pt modelId="{FE35D70D-1812-4525-98DE-8E6B139701A0}" type="sibTrans" cxnId="{1525C8C8-4C82-4692-ADC8-A629D918BA92}">
      <dgm:prSet/>
      <dgm:spPr/>
      <dgm:t>
        <a:bodyPr/>
        <a:lstStyle/>
        <a:p>
          <a:endParaRPr lang="en-IN"/>
        </a:p>
      </dgm:t>
    </dgm:pt>
    <dgm:pt modelId="{553688CD-6047-4E00-9A34-E8AC373E34A4}" type="parTrans" cxnId="{1525C8C8-4C82-4692-ADC8-A629D918BA92}">
      <dgm:prSet/>
      <dgm:spPr/>
      <dgm:t>
        <a:bodyPr/>
        <a:lstStyle/>
        <a:p>
          <a:endParaRPr lang="en-IN"/>
        </a:p>
      </dgm:t>
    </dgm:pt>
    <dgm:pt modelId="{B3C57036-1A0A-46DD-83BE-68944D6F71DA}">
      <dgm:prSet/>
      <dgm:spPr/>
      <dgm:t>
        <a:bodyPr/>
        <a:lstStyle/>
        <a:p>
          <a:r>
            <a:rPr lang="en-US" b="1" dirty="0" smtClean="0"/>
            <a:t>Anecdotal Records</a:t>
          </a:r>
          <a:endParaRPr lang="en-IN" b="1" dirty="0"/>
        </a:p>
      </dgm:t>
    </dgm:pt>
    <dgm:pt modelId="{2D2FEFFC-8878-492F-8D68-A28E1A9FF734}" type="parTrans" cxnId="{26337B37-99A3-4963-8DA8-B5D798E3FE82}">
      <dgm:prSet/>
      <dgm:spPr/>
      <dgm:t>
        <a:bodyPr/>
        <a:lstStyle/>
        <a:p>
          <a:endParaRPr lang="en-IN"/>
        </a:p>
      </dgm:t>
    </dgm:pt>
    <dgm:pt modelId="{7413F9B3-813A-46F8-98EC-FCCC29AF3E8C}" type="sibTrans" cxnId="{26337B37-99A3-4963-8DA8-B5D798E3FE82}">
      <dgm:prSet/>
      <dgm:spPr/>
      <dgm:t>
        <a:bodyPr/>
        <a:lstStyle/>
        <a:p>
          <a:endParaRPr lang="en-IN"/>
        </a:p>
      </dgm:t>
    </dgm:pt>
    <dgm:pt modelId="{5732E690-A56D-46D6-BF50-CCE4F4F5CD22}">
      <dgm:prSet/>
      <dgm:spPr/>
      <dgm:t>
        <a:bodyPr/>
        <a:lstStyle/>
        <a:p>
          <a:r>
            <a:rPr lang="en-US" b="1" dirty="0" smtClean="0"/>
            <a:t>Observation</a:t>
          </a:r>
          <a:endParaRPr lang="en-IN" b="1" dirty="0"/>
        </a:p>
      </dgm:t>
    </dgm:pt>
    <dgm:pt modelId="{45C32938-A7B3-45BE-AB4E-8BB41D61BB83}" type="parTrans" cxnId="{FA87577B-AE2C-462D-857B-1198581950C2}">
      <dgm:prSet/>
      <dgm:spPr/>
      <dgm:t>
        <a:bodyPr/>
        <a:lstStyle/>
        <a:p>
          <a:endParaRPr lang="en-IN"/>
        </a:p>
      </dgm:t>
    </dgm:pt>
    <dgm:pt modelId="{0DED87D6-3379-437E-A754-260BDD842503}" type="sibTrans" cxnId="{FA87577B-AE2C-462D-857B-1198581950C2}">
      <dgm:prSet/>
      <dgm:spPr/>
      <dgm:t>
        <a:bodyPr/>
        <a:lstStyle/>
        <a:p>
          <a:endParaRPr lang="en-IN"/>
        </a:p>
      </dgm:t>
    </dgm:pt>
    <dgm:pt modelId="{2080D5AE-D38F-4FA6-A48D-384AB322F98E}">
      <dgm:prSet/>
      <dgm:spPr/>
      <dgm:t>
        <a:bodyPr/>
        <a:lstStyle/>
        <a:p>
          <a:r>
            <a:rPr lang="en-US" b="1" dirty="0" smtClean="0"/>
            <a:t>Checklist</a:t>
          </a:r>
          <a:endParaRPr lang="en-IN" b="1" dirty="0"/>
        </a:p>
      </dgm:t>
    </dgm:pt>
    <dgm:pt modelId="{AD8B9EC8-368B-4378-963F-EFBD629C2816}" type="parTrans" cxnId="{9C9C2495-DCBD-41B8-BF47-B4F2E2F9862A}">
      <dgm:prSet/>
      <dgm:spPr/>
      <dgm:t>
        <a:bodyPr/>
        <a:lstStyle/>
        <a:p>
          <a:endParaRPr lang="en-IN"/>
        </a:p>
      </dgm:t>
    </dgm:pt>
    <dgm:pt modelId="{74A55A37-F155-46AC-94D6-F81F92671669}" type="sibTrans" cxnId="{9C9C2495-DCBD-41B8-BF47-B4F2E2F9862A}">
      <dgm:prSet/>
      <dgm:spPr/>
      <dgm:t>
        <a:bodyPr/>
        <a:lstStyle/>
        <a:p>
          <a:endParaRPr lang="en-IN"/>
        </a:p>
      </dgm:t>
    </dgm:pt>
    <dgm:pt modelId="{C84BCB15-375E-4AA3-85FA-9794D1095686}">
      <dgm:prSet/>
      <dgm:spPr/>
      <dgm:t>
        <a:bodyPr/>
        <a:lstStyle/>
        <a:p>
          <a:r>
            <a:rPr lang="en-US" b="1" dirty="0" smtClean="0"/>
            <a:t>Rating Scale</a:t>
          </a:r>
          <a:endParaRPr lang="en-IN" b="1" dirty="0"/>
        </a:p>
      </dgm:t>
    </dgm:pt>
    <dgm:pt modelId="{9CAA6340-1DD2-46CE-A8F7-16A210A304F9}" type="parTrans" cxnId="{9C8F3178-0043-4397-A61A-87A8CA1556C2}">
      <dgm:prSet/>
      <dgm:spPr/>
      <dgm:t>
        <a:bodyPr/>
        <a:lstStyle/>
        <a:p>
          <a:endParaRPr lang="en-IN"/>
        </a:p>
      </dgm:t>
    </dgm:pt>
    <dgm:pt modelId="{94A06E5D-A067-40AB-9D9C-3B62023A9D61}" type="sibTrans" cxnId="{9C8F3178-0043-4397-A61A-87A8CA1556C2}">
      <dgm:prSet/>
      <dgm:spPr/>
      <dgm:t>
        <a:bodyPr/>
        <a:lstStyle/>
        <a:p>
          <a:endParaRPr lang="en-IN"/>
        </a:p>
      </dgm:t>
    </dgm:pt>
    <dgm:pt modelId="{CC1B6F3F-1DF9-45FD-ADE9-B31D36C04312}">
      <dgm:prSet/>
      <dgm:spPr/>
      <dgm:t>
        <a:bodyPr/>
        <a:lstStyle/>
        <a:p>
          <a:r>
            <a:rPr lang="en-US" b="1" dirty="0" smtClean="0"/>
            <a:t>Self reporting </a:t>
          </a:r>
          <a:endParaRPr lang="en-IN" b="1" dirty="0"/>
        </a:p>
      </dgm:t>
    </dgm:pt>
    <dgm:pt modelId="{CA4C36E1-0AA6-4A23-B047-6E1920BCE942}" type="parTrans" cxnId="{D9E8EC01-C51A-42A9-83F4-1FA6C178C0F0}">
      <dgm:prSet/>
      <dgm:spPr/>
      <dgm:t>
        <a:bodyPr/>
        <a:lstStyle/>
        <a:p>
          <a:endParaRPr lang="en-IN"/>
        </a:p>
      </dgm:t>
    </dgm:pt>
    <dgm:pt modelId="{75559437-8F88-436F-8166-F827E1D52923}" type="sibTrans" cxnId="{D9E8EC01-C51A-42A9-83F4-1FA6C178C0F0}">
      <dgm:prSet/>
      <dgm:spPr/>
      <dgm:t>
        <a:bodyPr/>
        <a:lstStyle/>
        <a:p>
          <a:endParaRPr lang="en-IN"/>
        </a:p>
      </dgm:t>
    </dgm:pt>
    <dgm:pt modelId="{232C9682-F468-41BF-9E06-A026DA86E036}">
      <dgm:prSet/>
      <dgm:spPr/>
      <dgm:t>
        <a:bodyPr/>
        <a:lstStyle/>
        <a:p>
          <a:r>
            <a:rPr lang="en-US" b="1" dirty="0" smtClean="0"/>
            <a:t>Tests</a:t>
          </a:r>
          <a:r>
            <a:rPr lang="en-US" dirty="0" smtClean="0"/>
            <a:t> –  </a:t>
          </a:r>
          <a:r>
            <a:rPr lang="en-US" b="1" i="1" dirty="0" smtClean="0"/>
            <a:t>1.Oral/Interview or           Viva-voce  2.Practical       3.Written</a:t>
          </a:r>
          <a:r>
            <a:rPr lang="en-US" dirty="0" smtClean="0"/>
            <a:t>- </a:t>
          </a:r>
          <a:r>
            <a:rPr lang="en-US" i="1" dirty="0" smtClean="0"/>
            <a:t>a. Essay Type b. Objective Type Test</a:t>
          </a:r>
          <a:endParaRPr lang="en-IN" i="1" dirty="0"/>
        </a:p>
      </dgm:t>
    </dgm:pt>
    <dgm:pt modelId="{8D4A958E-B821-4A59-892F-9D00119103A1}" type="parTrans" cxnId="{0E6B0FE3-3B73-45AB-A205-F8D5850DBB06}">
      <dgm:prSet/>
      <dgm:spPr/>
      <dgm:t>
        <a:bodyPr/>
        <a:lstStyle/>
        <a:p>
          <a:endParaRPr lang="en-IN"/>
        </a:p>
      </dgm:t>
    </dgm:pt>
    <dgm:pt modelId="{8B6FF7F6-BF81-4051-942B-63523DDE5491}" type="sibTrans" cxnId="{0E6B0FE3-3B73-45AB-A205-F8D5850DBB06}">
      <dgm:prSet/>
      <dgm:spPr/>
      <dgm:t>
        <a:bodyPr/>
        <a:lstStyle/>
        <a:p>
          <a:endParaRPr lang="en-IN"/>
        </a:p>
      </dgm:t>
    </dgm:pt>
    <dgm:pt modelId="{2E0F4645-ACE6-4008-AE88-B36C9DC7472E}" type="pres">
      <dgm:prSet presAssocID="{3D988237-7736-4DCB-8F6F-6D7558900DB2}" presName="diagram" presStyleCnt="0">
        <dgm:presLayoutVars>
          <dgm:dir/>
          <dgm:animLvl val="lvl"/>
          <dgm:resizeHandles val="exact"/>
        </dgm:presLayoutVars>
      </dgm:prSet>
      <dgm:spPr/>
      <dgm:t>
        <a:bodyPr/>
        <a:lstStyle/>
        <a:p>
          <a:endParaRPr lang="en-IN"/>
        </a:p>
      </dgm:t>
    </dgm:pt>
    <dgm:pt modelId="{B153FF0D-E96F-4911-8EC9-A079F29DC393}" type="pres">
      <dgm:prSet presAssocID="{05AFD54B-8E26-4E3A-91F8-079C2B5A5E56}" presName="compNode" presStyleCnt="0"/>
      <dgm:spPr/>
    </dgm:pt>
    <dgm:pt modelId="{09B4929F-2CA2-45FF-9CBE-E7C390169AD1}" type="pres">
      <dgm:prSet presAssocID="{05AFD54B-8E26-4E3A-91F8-079C2B5A5E56}" presName="childRect" presStyleLbl="bgAcc1" presStyleIdx="0" presStyleCnt="2">
        <dgm:presLayoutVars>
          <dgm:bulletEnabled val="1"/>
        </dgm:presLayoutVars>
      </dgm:prSet>
      <dgm:spPr/>
      <dgm:t>
        <a:bodyPr/>
        <a:lstStyle/>
        <a:p>
          <a:endParaRPr lang="en-IN"/>
        </a:p>
      </dgm:t>
    </dgm:pt>
    <dgm:pt modelId="{FE65E4E2-CB91-4ED6-B241-696ED458BE88}" type="pres">
      <dgm:prSet presAssocID="{05AFD54B-8E26-4E3A-91F8-079C2B5A5E56}" presName="parentText" presStyleLbl="node1" presStyleIdx="0" presStyleCnt="0">
        <dgm:presLayoutVars>
          <dgm:chMax val="0"/>
          <dgm:bulletEnabled val="1"/>
        </dgm:presLayoutVars>
      </dgm:prSet>
      <dgm:spPr/>
      <dgm:t>
        <a:bodyPr/>
        <a:lstStyle/>
        <a:p>
          <a:endParaRPr lang="en-IN"/>
        </a:p>
      </dgm:t>
    </dgm:pt>
    <dgm:pt modelId="{EA3A2C4F-43BD-4065-A79F-FC6C118561F4}" type="pres">
      <dgm:prSet presAssocID="{05AFD54B-8E26-4E3A-91F8-079C2B5A5E56}" presName="parentRect" presStyleLbl="alignNode1" presStyleIdx="0" presStyleCnt="2" custScaleX="100084" custLinFactNeighborX="126" custLinFactNeighborY="-9386"/>
      <dgm:spPr/>
      <dgm:t>
        <a:bodyPr/>
        <a:lstStyle/>
        <a:p>
          <a:endParaRPr lang="en-IN"/>
        </a:p>
      </dgm:t>
    </dgm:pt>
    <dgm:pt modelId="{647C0238-4DD6-44B3-980A-92237CDBB871}" type="pres">
      <dgm:prSet presAssocID="{05AFD54B-8E26-4E3A-91F8-079C2B5A5E56}" presName="adorn" presStyleLbl="fgAccFollowNode1" presStyleIdx="0" presStyleCnt="2"/>
      <dgm:spPr/>
    </dgm:pt>
    <dgm:pt modelId="{A9FA5318-8553-45D6-B8C7-9D63094B8E6B}" type="pres">
      <dgm:prSet presAssocID="{45CBF468-202A-4CDA-B54C-35DB9886A05F}" presName="sibTrans" presStyleLbl="sibTrans2D1" presStyleIdx="0" presStyleCnt="0"/>
      <dgm:spPr/>
      <dgm:t>
        <a:bodyPr/>
        <a:lstStyle/>
        <a:p>
          <a:endParaRPr lang="en-IN"/>
        </a:p>
      </dgm:t>
    </dgm:pt>
    <dgm:pt modelId="{4005EF5C-DAD0-44B5-8D2C-00D778135F4C}" type="pres">
      <dgm:prSet presAssocID="{616E3AC1-FE63-4755-8E20-52132778238C}" presName="compNode" presStyleCnt="0"/>
      <dgm:spPr/>
    </dgm:pt>
    <dgm:pt modelId="{EEF88327-9A9C-4DE8-B38B-2EB8DDD4858D}" type="pres">
      <dgm:prSet presAssocID="{616E3AC1-FE63-4755-8E20-52132778238C}" presName="childRect" presStyleLbl="bgAcc1" presStyleIdx="1" presStyleCnt="2" custScaleX="98880" custScaleY="97944" custLinFactNeighborX="2675" custLinFactNeighborY="-674">
        <dgm:presLayoutVars>
          <dgm:bulletEnabled val="1"/>
        </dgm:presLayoutVars>
      </dgm:prSet>
      <dgm:spPr/>
      <dgm:t>
        <a:bodyPr/>
        <a:lstStyle/>
        <a:p>
          <a:endParaRPr lang="en-IN"/>
        </a:p>
      </dgm:t>
    </dgm:pt>
    <dgm:pt modelId="{445F8EC3-4F92-4ACD-9105-C959F5167168}" type="pres">
      <dgm:prSet presAssocID="{616E3AC1-FE63-4755-8E20-52132778238C}" presName="parentText" presStyleLbl="node1" presStyleIdx="0" presStyleCnt="0">
        <dgm:presLayoutVars>
          <dgm:chMax val="0"/>
          <dgm:bulletEnabled val="1"/>
        </dgm:presLayoutVars>
      </dgm:prSet>
      <dgm:spPr/>
      <dgm:t>
        <a:bodyPr/>
        <a:lstStyle/>
        <a:p>
          <a:endParaRPr lang="en-IN"/>
        </a:p>
      </dgm:t>
    </dgm:pt>
    <dgm:pt modelId="{5B62145C-66BE-4404-8C08-B9C176F537CA}" type="pres">
      <dgm:prSet presAssocID="{616E3AC1-FE63-4755-8E20-52132778238C}" presName="parentRect" presStyleLbl="alignNode1" presStyleIdx="1" presStyleCnt="2" custScaleY="89753" custLinFactNeighborX="627" custLinFactNeighborY="-16163"/>
      <dgm:spPr/>
      <dgm:t>
        <a:bodyPr/>
        <a:lstStyle/>
        <a:p>
          <a:endParaRPr lang="en-IN"/>
        </a:p>
      </dgm:t>
    </dgm:pt>
    <dgm:pt modelId="{295A20B5-F86D-4360-86DF-7F35DB7EF6EB}" type="pres">
      <dgm:prSet presAssocID="{616E3AC1-FE63-4755-8E20-52132778238C}" presName="adorn" presStyleLbl="fgAccFollowNode1" presStyleIdx="1" presStyleCnt="2"/>
      <dgm:spPr/>
    </dgm:pt>
  </dgm:ptLst>
  <dgm:cxnLst>
    <dgm:cxn modelId="{ADAA7945-5F07-42C7-AF3D-95923D3786E8}" type="presOf" srcId="{05AFD54B-8E26-4E3A-91F8-079C2B5A5E56}" destId="{EA3A2C4F-43BD-4065-A79F-FC6C118561F4}" srcOrd="1" destOrd="0" presId="urn:microsoft.com/office/officeart/2005/8/layout/bList2"/>
    <dgm:cxn modelId="{DFA93325-9BBA-45B1-94F1-0FD42AF56D2C}" type="presOf" srcId="{8B13C9C7-FF7C-42F0-A322-B1A2CA6533EF}" destId="{09B4929F-2CA2-45FF-9CBE-E7C390169AD1}" srcOrd="0" destOrd="0" presId="urn:microsoft.com/office/officeart/2005/8/layout/bList2"/>
    <dgm:cxn modelId="{FA87577B-AE2C-462D-857B-1198581950C2}" srcId="{05AFD54B-8E26-4E3A-91F8-079C2B5A5E56}" destId="{5732E690-A56D-46D6-BF50-CCE4F4F5CD22}" srcOrd="2" destOrd="0" parTransId="{45C32938-A7B3-45BE-AB4E-8BB41D61BB83}" sibTransId="{0DED87D6-3379-437E-A754-260BDD842503}"/>
    <dgm:cxn modelId="{8C5F37A2-2384-4007-B10A-E92901DD7E89}" type="presOf" srcId="{616E3AC1-FE63-4755-8E20-52132778238C}" destId="{445F8EC3-4F92-4ACD-9105-C959F5167168}" srcOrd="0" destOrd="0" presId="urn:microsoft.com/office/officeart/2005/8/layout/bList2"/>
    <dgm:cxn modelId="{5B12F9C6-75FE-435E-8538-D599C965B1E4}" type="presOf" srcId="{B3C57036-1A0A-46DD-83BE-68944D6F71DA}" destId="{09B4929F-2CA2-45FF-9CBE-E7C390169AD1}" srcOrd="0" destOrd="1" presId="urn:microsoft.com/office/officeart/2005/8/layout/bList2"/>
    <dgm:cxn modelId="{B9963CCE-3454-4238-9C24-691716682186}" srcId="{3D988237-7736-4DCB-8F6F-6D7558900DB2}" destId="{05AFD54B-8E26-4E3A-91F8-079C2B5A5E56}" srcOrd="0" destOrd="0" parTransId="{9F29FE86-FA53-4DAD-888C-323D6E2FE9B3}" sibTransId="{45CBF468-202A-4CDA-B54C-35DB9886A05F}"/>
    <dgm:cxn modelId="{9C9C2495-DCBD-41B8-BF47-B4F2E2F9862A}" srcId="{05AFD54B-8E26-4E3A-91F8-079C2B5A5E56}" destId="{2080D5AE-D38F-4FA6-A48D-384AB322F98E}" srcOrd="3" destOrd="0" parTransId="{AD8B9EC8-368B-4378-963F-EFBD629C2816}" sibTransId="{74A55A37-F155-46AC-94D6-F81F92671669}"/>
    <dgm:cxn modelId="{26337B37-99A3-4963-8DA8-B5D798E3FE82}" srcId="{05AFD54B-8E26-4E3A-91F8-079C2B5A5E56}" destId="{B3C57036-1A0A-46DD-83BE-68944D6F71DA}" srcOrd="1" destOrd="0" parTransId="{2D2FEFFC-8878-492F-8D68-A28E1A9FF734}" sibTransId="{7413F9B3-813A-46F8-98EC-FCCC29AF3E8C}"/>
    <dgm:cxn modelId="{35F4CACD-1F73-4BA1-ABBF-E03F978AAD33}" srcId="{3D988237-7736-4DCB-8F6F-6D7558900DB2}" destId="{616E3AC1-FE63-4755-8E20-52132778238C}" srcOrd="1" destOrd="0" parTransId="{D59C7F10-874E-41A0-80EA-DE80689CDF13}" sibTransId="{1F99CA1D-66ED-4302-89EE-D0760693B9F8}"/>
    <dgm:cxn modelId="{812A0195-83A5-41FE-AEC5-BCBC479B6D03}" type="presOf" srcId="{3D988237-7736-4DCB-8F6F-6D7558900DB2}" destId="{2E0F4645-ACE6-4008-AE88-B36C9DC7472E}" srcOrd="0" destOrd="0" presId="urn:microsoft.com/office/officeart/2005/8/layout/bList2"/>
    <dgm:cxn modelId="{EC8A7765-1822-45DC-ACFF-62C1C3532F74}" type="presOf" srcId="{45CBF468-202A-4CDA-B54C-35DB9886A05F}" destId="{A9FA5318-8553-45D6-B8C7-9D63094B8E6B}" srcOrd="0" destOrd="0" presId="urn:microsoft.com/office/officeart/2005/8/layout/bList2"/>
    <dgm:cxn modelId="{42243722-4E4F-4D84-ABF9-07C63440CE34}" type="presOf" srcId="{5732E690-A56D-46D6-BF50-CCE4F4F5CD22}" destId="{09B4929F-2CA2-45FF-9CBE-E7C390169AD1}" srcOrd="0" destOrd="2" presId="urn:microsoft.com/office/officeart/2005/8/layout/bList2"/>
    <dgm:cxn modelId="{1525C8C8-4C82-4692-ADC8-A629D918BA92}" srcId="{05AFD54B-8E26-4E3A-91F8-079C2B5A5E56}" destId="{8B13C9C7-FF7C-42F0-A322-B1A2CA6533EF}" srcOrd="0" destOrd="0" parTransId="{553688CD-6047-4E00-9A34-E8AC373E34A4}" sibTransId="{FE35D70D-1812-4525-98DE-8E6B139701A0}"/>
    <dgm:cxn modelId="{A879195A-20E2-4DD9-B39C-200A33720C1F}" type="presOf" srcId="{2080D5AE-D38F-4FA6-A48D-384AB322F98E}" destId="{09B4929F-2CA2-45FF-9CBE-E7C390169AD1}" srcOrd="0" destOrd="3" presId="urn:microsoft.com/office/officeart/2005/8/layout/bList2"/>
    <dgm:cxn modelId="{D55BC8E2-37BE-446A-88E8-C5ED9ACDE8D6}" type="presOf" srcId="{232C9682-F468-41BF-9E06-A026DA86E036}" destId="{EEF88327-9A9C-4DE8-B38B-2EB8DDD4858D}" srcOrd="0" destOrd="0" presId="urn:microsoft.com/office/officeart/2005/8/layout/bList2"/>
    <dgm:cxn modelId="{0E6B0FE3-3B73-45AB-A205-F8D5850DBB06}" srcId="{616E3AC1-FE63-4755-8E20-52132778238C}" destId="{232C9682-F468-41BF-9E06-A026DA86E036}" srcOrd="0" destOrd="0" parTransId="{8D4A958E-B821-4A59-892F-9D00119103A1}" sibTransId="{8B6FF7F6-BF81-4051-942B-63523DDE5491}"/>
    <dgm:cxn modelId="{D9E8EC01-C51A-42A9-83F4-1FA6C178C0F0}" srcId="{05AFD54B-8E26-4E3A-91F8-079C2B5A5E56}" destId="{CC1B6F3F-1DF9-45FD-ADE9-B31D36C04312}" srcOrd="5" destOrd="0" parTransId="{CA4C36E1-0AA6-4A23-B047-6E1920BCE942}" sibTransId="{75559437-8F88-436F-8166-F827E1D52923}"/>
    <dgm:cxn modelId="{6638081A-22E0-4E5B-948A-9432967535EC}" type="presOf" srcId="{616E3AC1-FE63-4755-8E20-52132778238C}" destId="{5B62145C-66BE-4404-8C08-B9C176F537CA}" srcOrd="1" destOrd="0" presId="urn:microsoft.com/office/officeart/2005/8/layout/bList2"/>
    <dgm:cxn modelId="{9C8F3178-0043-4397-A61A-87A8CA1556C2}" srcId="{05AFD54B-8E26-4E3A-91F8-079C2B5A5E56}" destId="{C84BCB15-375E-4AA3-85FA-9794D1095686}" srcOrd="4" destOrd="0" parTransId="{9CAA6340-1DD2-46CE-A8F7-16A210A304F9}" sibTransId="{94A06E5D-A067-40AB-9D9C-3B62023A9D61}"/>
    <dgm:cxn modelId="{EF428217-C7E1-42CD-9E98-20BDF8373C88}" type="presOf" srcId="{C84BCB15-375E-4AA3-85FA-9794D1095686}" destId="{09B4929F-2CA2-45FF-9CBE-E7C390169AD1}" srcOrd="0" destOrd="4" presId="urn:microsoft.com/office/officeart/2005/8/layout/bList2"/>
    <dgm:cxn modelId="{CC52FB72-A34E-4B39-8DAF-4AA7D09EEE52}" type="presOf" srcId="{05AFD54B-8E26-4E3A-91F8-079C2B5A5E56}" destId="{FE65E4E2-CB91-4ED6-B241-696ED458BE88}" srcOrd="0" destOrd="0" presId="urn:microsoft.com/office/officeart/2005/8/layout/bList2"/>
    <dgm:cxn modelId="{A8590838-D702-45D2-87D7-86E76D674596}" type="presOf" srcId="{CC1B6F3F-1DF9-45FD-ADE9-B31D36C04312}" destId="{09B4929F-2CA2-45FF-9CBE-E7C390169AD1}" srcOrd="0" destOrd="5" presId="urn:microsoft.com/office/officeart/2005/8/layout/bList2"/>
    <dgm:cxn modelId="{FB9D424A-9743-465C-AB5D-2AEECD6AA7D5}" type="presParOf" srcId="{2E0F4645-ACE6-4008-AE88-B36C9DC7472E}" destId="{B153FF0D-E96F-4911-8EC9-A079F29DC393}" srcOrd="0" destOrd="0" presId="urn:microsoft.com/office/officeart/2005/8/layout/bList2"/>
    <dgm:cxn modelId="{C9516987-A4BC-430A-AA99-4C765B4BD629}" type="presParOf" srcId="{B153FF0D-E96F-4911-8EC9-A079F29DC393}" destId="{09B4929F-2CA2-45FF-9CBE-E7C390169AD1}" srcOrd="0" destOrd="0" presId="urn:microsoft.com/office/officeart/2005/8/layout/bList2"/>
    <dgm:cxn modelId="{FA2B19D6-E94E-46B8-A825-92B351219B99}" type="presParOf" srcId="{B153FF0D-E96F-4911-8EC9-A079F29DC393}" destId="{FE65E4E2-CB91-4ED6-B241-696ED458BE88}" srcOrd="1" destOrd="0" presId="urn:microsoft.com/office/officeart/2005/8/layout/bList2"/>
    <dgm:cxn modelId="{15DD7E8D-302A-4568-B9C3-713624B8B978}" type="presParOf" srcId="{B153FF0D-E96F-4911-8EC9-A079F29DC393}" destId="{EA3A2C4F-43BD-4065-A79F-FC6C118561F4}" srcOrd="2" destOrd="0" presId="urn:microsoft.com/office/officeart/2005/8/layout/bList2"/>
    <dgm:cxn modelId="{8F8495C5-58A1-4475-A8FD-D8CC30C8ECE5}" type="presParOf" srcId="{B153FF0D-E96F-4911-8EC9-A079F29DC393}" destId="{647C0238-4DD6-44B3-980A-92237CDBB871}" srcOrd="3" destOrd="0" presId="urn:microsoft.com/office/officeart/2005/8/layout/bList2"/>
    <dgm:cxn modelId="{FFEC039D-78AB-4942-8D0F-89A441BDF2E2}" type="presParOf" srcId="{2E0F4645-ACE6-4008-AE88-B36C9DC7472E}" destId="{A9FA5318-8553-45D6-B8C7-9D63094B8E6B}" srcOrd="1" destOrd="0" presId="urn:microsoft.com/office/officeart/2005/8/layout/bList2"/>
    <dgm:cxn modelId="{571999FA-6920-4E28-9F88-7103F18B6A92}" type="presParOf" srcId="{2E0F4645-ACE6-4008-AE88-B36C9DC7472E}" destId="{4005EF5C-DAD0-44B5-8D2C-00D778135F4C}" srcOrd="2" destOrd="0" presId="urn:microsoft.com/office/officeart/2005/8/layout/bList2"/>
    <dgm:cxn modelId="{5440BF5D-594F-4505-A657-6C4C5B73B04C}" type="presParOf" srcId="{4005EF5C-DAD0-44B5-8D2C-00D778135F4C}" destId="{EEF88327-9A9C-4DE8-B38B-2EB8DDD4858D}" srcOrd="0" destOrd="0" presId="urn:microsoft.com/office/officeart/2005/8/layout/bList2"/>
    <dgm:cxn modelId="{6200D86A-8CBB-4603-961F-38443ED256E2}" type="presParOf" srcId="{4005EF5C-DAD0-44B5-8D2C-00D778135F4C}" destId="{445F8EC3-4F92-4ACD-9105-C959F5167168}" srcOrd="1" destOrd="0" presId="urn:microsoft.com/office/officeart/2005/8/layout/bList2"/>
    <dgm:cxn modelId="{25B206FB-304E-4363-B1E7-6F5E92170C47}" type="presParOf" srcId="{4005EF5C-DAD0-44B5-8D2C-00D778135F4C}" destId="{5B62145C-66BE-4404-8C08-B9C176F537CA}" srcOrd="2" destOrd="0" presId="urn:microsoft.com/office/officeart/2005/8/layout/bList2"/>
    <dgm:cxn modelId="{A6B91397-ADE2-43B0-A7BC-F7205901639C}" type="presParOf" srcId="{4005EF5C-DAD0-44B5-8D2C-00D778135F4C}" destId="{295A20B5-F86D-4360-86DF-7F35DB7EF6E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4929F-2CA2-45FF-9CBE-E7C390169AD1}">
      <dsp:nvSpPr>
        <dsp:cNvPr id="0" name=""/>
        <dsp:cNvSpPr/>
      </dsp:nvSpPr>
      <dsp:spPr>
        <a:xfrm>
          <a:off x="7547" y="537594"/>
          <a:ext cx="3310285" cy="247105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Cumulative Records</a:t>
          </a:r>
          <a:endParaRPr lang="en-IN" sz="2100" b="1" kern="1200" dirty="0"/>
        </a:p>
        <a:p>
          <a:pPr marL="228600" lvl="1" indent="-228600" algn="l" defTabSz="933450">
            <a:lnSpc>
              <a:spcPct val="90000"/>
            </a:lnSpc>
            <a:spcBef>
              <a:spcPct val="0"/>
            </a:spcBef>
            <a:spcAft>
              <a:spcPct val="15000"/>
            </a:spcAft>
            <a:buChar char="••"/>
          </a:pPr>
          <a:r>
            <a:rPr lang="en-US" sz="2100" b="1" kern="1200" dirty="0" smtClean="0"/>
            <a:t>Anecdotal Records</a:t>
          </a:r>
          <a:endParaRPr lang="en-IN" sz="2100" b="1" kern="1200" dirty="0"/>
        </a:p>
        <a:p>
          <a:pPr marL="228600" lvl="1" indent="-228600" algn="l" defTabSz="933450">
            <a:lnSpc>
              <a:spcPct val="90000"/>
            </a:lnSpc>
            <a:spcBef>
              <a:spcPct val="0"/>
            </a:spcBef>
            <a:spcAft>
              <a:spcPct val="15000"/>
            </a:spcAft>
            <a:buChar char="••"/>
          </a:pPr>
          <a:r>
            <a:rPr lang="en-US" sz="2100" b="1" kern="1200" dirty="0" smtClean="0"/>
            <a:t>Observation</a:t>
          </a:r>
          <a:endParaRPr lang="en-IN" sz="2100" b="1" kern="1200" dirty="0"/>
        </a:p>
        <a:p>
          <a:pPr marL="228600" lvl="1" indent="-228600" algn="l" defTabSz="933450">
            <a:lnSpc>
              <a:spcPct val="90000"/>
            </a:lnSpc>
            <a:spcBef>
              <a:spcPct val="0"/>
            </a:spcBef>
            <a:spcAft>
              <a:spcPct val="15000"/>
            </a:spcAft>
            <a:buChar char="••"/>
          </a:pPr>
          <a:r>
            <a:rPr lang="en-US" sz="2100" b="1" kern="1200" dirty="0" smtClean="0"/>
            <a:t>Checklist</a:t>
          </a:r>
          <a:endParaRPr lang="en-IN" sz="2100" b="1" kern="1200" dirty="0"/>
        </a:p>
        <a:p>
          <a:pPr marL="228600" lvl="1" indent="-228600" algn="l" defTabSz="933450">
            <a:lnSpc>
              <a:spcPct val="90000"/>
            </a:lnSpc>
            <a:spcBef>
              <a:spcPct val="0"/>
            </a:spcBef>
            <a:spcAft>
              <a:spcPct val="15000"/>
            </a:spcAft>
            <a:buChar char="••"/>
          </a:pPr>
          <a:r>
            <a:rPr lang="en-US" sz="2100" b="1" kern="1200" dirty="0" smtClean="0"/>
            <a:t>Rating Scale</a:t>
          </a:r>
          <a:endParaRPr lang="en-IN" sz="2100" b="1" kern="1200" dirty="0"/>
        </a:p>
        <a:p>
          <a:pPr marL="228600" lvl="1" indent="-228600" algn="l" defTabSz="933450">
            <a:lnSpc>
              <a:spcPct val="90000"/>
            </a:lnSpc>
            <a:spcBef>
              <a:spcPct val="0"/>
            </a:spcBef>
            <a:spcAft>
              <a:spcPct val="15000"/>
            </a:spcAft>
            <a:buChar char="••"/>
          </a:pPr>
          <a:r>
            <a:rPr lang="en-US" sz="2100" b="1" kern="1200" dirty="0" smtClean="0"/>
            <a:t>Self reporting </a:t>
          </a:r>
          <a:endParaRPr lang="en-IN" sz="2100" b="1" kern="1200" dirty="0"/>
        </a:p>
      </dsp:txBody>
      <dsp:txXfrm>
        <a:off x="65447" y="595494"/>
        <a:ext cx="3194485" cy="2413158"/>
      </dsp:txXfrm>
    </dsp:sp>
    <dsp:sp modelId="{EA3A2C4F-43BD-4065-A79F-FC6C118561F4}">
      <dsp:nvSpPr>
        <dsp:cNvPr id="0" name=""/>
        <dsp:cNvSpPr/>
      </dsp:nvSpPr>
      <dsp:spPr>
        <a:xfrm>
          <a:off x="10328" y="2908921"/>
          <a:ext cx="3313066" cy="106255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rtl="0">
            <a:lnSpc>
              <a:spcPct val="90000"/>
            </a:lnSpc>
            <a:spcBef>
              <a:spcPct val="0"/>
            </a:spcBef>
            <a:spcAft>
              <a:spcPct val="35000"/>
            </a:spcAft>
          </a:pPr>
          <a:r>
            <a:rPr lang="en-US" sz="2800" kern="1200" dirty="0" smtClean="0"/>
            <a:t>Qualitative</a:t>
          </a:r>
          <a:endParaRPr lang="en-IN" sz="2800" kern="1200" dirty="0"/>
        </a:p>
      </dsp:txBody>
      <dsp:txXfrm>
        <a:off x="10328" y="2908921"/>
        <a:ext cx="2333145" cy="1062555"/>
      </dsp:txXfrm>
    </dsp:sp>
    <dsp:sp modelId="{647C0238-4DD6-44B3-980A-92237CDBB871}">
      <dsp:nvSpPr>
        <dsp:cNvPr id="0" name=""/>
        <dsp:cNvSpPr/>
      </dsp:nvSpPr>
      <dsp:spPr>
        <a:xfrm>
          <a:off x="2432377" y="3177430"/>
          <a:ext cx="1158599" cy="115859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F88327-9A9C-4DE8-B38B-2EB8DDD4858D}">
      <dsp:nvSpPr>
        <dsp:cNvPr id="0" name=""/>
        <dsp:cNvSpPr/>
      </dsp:nvSpPr>
      <dsp:spPr>
        <a:xfrm>
          <a:off x="3985100" y="533641"/>
          <a:ext cx="3273210" cy="242025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Tests</a:t>
          </a:r>
          <a:r>
            <a:rPr lang="en-US" sz="2100" kern="1200" dirty="0" smtClean="0"/>
            <a:t> –  </a:t>
          </a:r>
          <a:r>
            <a:rPr lang="en-US" sz="2100" b="1" i="1" kern="1200" dirty="0" smtClean="0"/>
            <a:t>1.Oral/Interview or           Viva-voce  2.Practical       3.Written</a:t>
          </a:r>
          <a:r>
            <a:rPr lang="en-US" sz="2100" kern="1200" dirty="0" smtClean="0"/>
            <a:t>- </a:t>
          </a:r>
          <a:r>
            <a:rPr lang="en-US" sz="2100" i="1" kern="1200" dirty="0" smtClean="0"/>
            <a:t>a. Essay Type b. Objective Type Test</a:t>
          </a:r>
          <a:endParaRPr lang="en-IN" sz="2100" i="1" kern="1200" dirty="0"/>
        </a:p>
      </dsp:txBody>
      <dsp:txXfrm>
        <a:off x="4041809" y="590350"/>
        <a:ext cx="3159792" cy="2363544"/>
      </dsp:txXfrm>
    </dsp:sp>
    <dsp:sp modelId="{5B62145C-66BE-4404-8C08-B9C176F537CA}">
      <dsp:nvSpPr>
        <dsp:cNvPr id="0" name=""/>
        <dsp:cNvSpPr/>
      </dsp:nvSpPr>
      <dsp:spPr>
        <a:xfrm>
          <a:off x="3898768" y="2878651"/>
          <a:ext cx="3310285" cy="9536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rtl="0">
            <a:lnSpc>
              <a:spcPct val="90000"/>
            </a:lnSpc>
            <a:spcBef>
              <a:spcPct val="0"/>
            </a:spcBef>
            <a:spcAft>
              <a:spcPct val="35000"/>
            </a:spcAft>
          </a:pPr>
          <a:r>
            <a:rPr lang="en-US" sz="2800" kern="1200" dirty="0" smtClean="0"/>
            <a:t>Quantitative</a:t>
          </a:r>
          <a:endParaRPr lang="en-IN" sz="2800" kern="1200" dirty="0"/>
        </a:p>
      </dsp:txBody>
      <dsp:txXfrm>
        <a:off x="3898768" y="2878651"/>
        <a:ext cx="2331186" cy="953675"/>
      </dsp:txXfrm>
    </dsp:sp>
    <dsp:sp modelId="{295A20B5-F86D-4360-86DF-7F35DB7EF6EB}">
      <dsp:nvSpPr>
        <dsp:cNvPr id="0" name=""/>
        <dsp:cNvSpPr/>
      </dsp:nvSpPr>
      <dsp:spPr>
        <a:xfrm>
          <a:off x="6302842" y="3164728"/>
          <a:ext cx="1158599" cy="115859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1A447-4D3E-461E-B7B7-F2DE23C709F8}" type="datetimeFigureOut">
              <a:rPr lang="en-IN" smtClean="0"/>
              <a:t>08-09-2020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1CD58-040B-4F22-99E3-338B93AD7037}" type="slidenum">
              <a:rPr lang="en-IN" smtClean="0"/>
              <a:t>‹#›</a:t>
            </a:fld>
            <a:endParaRPr lang="en-IN" dirty="0"/>
          </a:p>
        </p:txBody>
      </p:sp>
    </p:spTree>
    <p:extLst>
      <p:ext uri="{BB962C8B-B14F-4D97-AF65-F5344CB8AC3E}">
        <p14:creationId xmlns:p14="http://schemas.microsoft.com/office/powerpoint/2010/main" val="249017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61CD58-040B-4F22-99E3-338B93AD7037}" type="slidenum">
              <a:rPr lang="en-IN" smtClean="0"/>
              <a:t>3</a:t>
            </a:fld>
            <a:endParaRPr lang="en-IN"/>
          </a:p>
        </p:txBody>
      </p:sp>
    </p:spTree>
    <p:extLst>
      <p:ext uri="{BB962C8B-B14F-4D97-AF65-F5344CB8AC3E}">
        <p14:creationId xmlns:p14="http://schemas.microsoft.com/office/powerpoint/2010/main" val="5186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involves the use of empirical data on student </a:t>
            </a:r>
            <a:endParaRPr lang="en-IN" dirty="0"/>
          </a:p>
        </p:txBody>
      </p:sp>
      <p:sp>
        <p:nvSpPr>
          <p:cNvPr id="4" name="Slide Number Placeholder 3"/>
          <p:cNvSpPr>
            <a:spLocks noGrp="1"/>
          </p:cNvSpPr>
          <p:nvPr>
            <p:ph type="sldNum" sz="quarter" idx="10"/>
          </p:nvPr>
        </p:nvSpPr>
        <p:spPr/>
        <p:txBody>
          <a:bodyPr/>
          <a:lstStyle/>
          <a:p>
            <a:fld id="{6861CD58-040B-4F22-99E3-338B93AD7037}" type="slidenum">
              <a:rPr lang="en-IN" smtClean="0"/>
              <a:t>5</a:t>
            </a:fld>
            <a:endParaRPr lang="en-IN"/>
          </a:p>
        </p:txBody>
      </p:sp>
    </p:spTree>
    <p:extLst>
      <p:ext uri="{BB962C8B-B14F-4D97-AF65-F5344CB8AC3E}">
        <p14:creationId xmlns:p14="http://schemas.microsoft.com/office/powerpoint/2010/main" val="406812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61CD58-040B-4F22-99E3-338B93AD7037}" type="slidenum">
              <a:rPr lang="en-IN" smtClean="0"/>
              <a:t>14</a:t>
            </a:fld>
            <a:endParaRPr lang="en-IN"/>
          </a:p>
        </p:txBody>
      </p:sp>
    </p:spTree>
    <p:extLst>
      <p:ext uri="{BB962C8B-B14F-4D97-AF65-F5344CB8AC3E}">
        <p14:creationId xmlns:p14="http://schemas.microsoft.com/office/powerpoint/2010/main" val="399050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61CD58-040B-4F22-99E3-338B93AD7037}" type="slidenum">
              <a:rPr lang="en-IN" smtClean="0"/>
              <a:t>38</a:t>
            </a:fld>
            <a:endParaRPr lang="en-IN" dirty="0"/>
          </a:p>
        </p:txBody>
      </p:sp>
    </p:spTree>
    <p:extLst>
      <p:ext uri="{BB962C8B-B14F-4D97-AF65-F5344CB8AC3E}">
        <p14:creationId xmlns:p14="http://schemas.microsoft.com/office/powerpoint/2010/main" val="273650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EDB64ED-4FCF-4A0C-97D6-9133D3B35D0B}" type="datetimeFigureOut">
              <a:rPr lang="en-IN" smtClean="0"/>
              <a:t>08-09-2020</a:t>
            </a:fld>
            <a:endParaRPr lang="en-IN"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98B6CB4-E199-42C5-A812-18155F69DC54}" type="slidenum">
              <a:rPr lang="en-IN" smtClean="0"/>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DB64ED-4FCF-4A0C-97D6-9133D3B35D0B}" type="datetimeFigureOut">
              <a:rPr lang="en-IN" smtClean="0"/>
              <a:t>08-09-2020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98B6CB4-E199-42C5-A812-18155F69DC54}"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DB64ED-4FCF-4A0C-97D6-9133D3B35D0B}" type="datetimeFigureOut">
              <a:rPr lang="en-IN" smtClean="0"/>
              <a:t>08-09-2020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98B6CB4-E199-42C5-A812-18155F69DC54}"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EDB64ED-4FCF-4A0C-97D6-9133D3B35D0B}" type="datetimeFigureOut">
              <a:rPr lang="en-IN" smtClean="0"/>
              <a:t>08-09-2020</a:t>
            </a:fld>
            <a:endParaRPr lang="en-IN" dirty="0"/>
          </a:p>
        </p:txBody>
      </p:sp>
      <p:sp>
        <p:nvSpPr>
          <p:cNvPr id="9" name="Slide Number Placeholder 8"/>
          <p:cNvSpPr>
            <a:spLocks noGrp="1"/>
          </p:cNvSpPr>
          <p:nvPr>
            <p:ph type="sldNum" sz="quarter" idx="15"/>
          </p:nvPr>
        </p:nvSpPr>
        <p:spPr/>
        <p:txBody>
          <a:bodyPr rtlCol="0"/>
          <a:lstStyle/>
          <a:p>
            <a:fld id="{298B6CB4-E199-42C5-A812-18155F69DC54}" type="slidenum">
              <a:rPr lang="en-IN" smtClean="0"/>
              <a:t>‹#›</a:t>
            </a:fld>
            <a:endParaRPr lang="en-IN" dirty="0"/>
          </a:p>
        </p:txBody>
      </p:sp>
      <p:sp>
        <p:nvSpPr>
          <p:cNvPr id="10" name="Footer Placeholder 9"/>
          <p:cNvSpPr>
            <a:spLocks noGrp="1"/>
          </p:cNvSpPr>
          <p:nvPr>
            <p:ph type="ftr" sz="quarter" idx="16"/>
          </p:nvPr>
        </p:nvSpPr>
        <p:spPr/>
        <p:txBody>
          <a:bodyPr rtlCol="0"/>
          <a:lstStyle/>
          <a:p>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EDB64ED-4FCF-4A0C-97D6-9133D3B35D0B}" type="datetimeFigureOut">
              <a:rPr lang="en-IN" smtClean="0"/>
              <a:t>08-09-2020</a:t>
            </a:fld>
            <a:endParaRPr lang="en-IN"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98B6CB4-E199-42C5-A812-18155F69DC54}" type="slidenum">
              <a:rPr lang="en-IN" smtClean="0"/>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DB64ED-4FCF-4A0C-97D6-9133D3B35D0B}" type="datetimeFigureOut">
              <a:rPr lang="en-IN" smtClean="0"/>
              <a:t>08-09-2020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98B6CB4-E199-42C5-A812-18155F69DC54}" type="slidenum">
              <a:rPr lang="en-IN" smtClean="0"/>
              <a:t>‹#›</a:t>
            </a:fld>
            <a:endParaRPr lang="en-IN"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DB64ED-4FCF-4A0C-97D6-9133D3B35D0B}" type="datetimeFigureOut">
              <a:rPr lang="en-IN" smtClean="0"/>
              <a:t>08-09-2020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298B6CB4-E199-42C5-A812-18155F69DC54}" type="slidenum">
              <a:rPr lang="en-IN" smtClean="0"/>
              <a:t>‹#›</a:t>
            </a:fld>
            <a:endParaRPr lang="en-IN"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DB64ED-4FCF-4A0C-97D6-9133D3B35D0B}" type="datetimeFigureOut">
              <a:rPr lang="en-IN" smtClean="0"/>
              <a:t>08-09-2020</a:t>
            </a:fld>
            <a:endParaRPr lang="en-IN" dirty="0"/>
          </a:p>
        </p:txBody>
      </p:sp>
      <p:sp>
        <p:nvSpPr>
          <p:cNvPr id="7" name="Slide Number Placeholder 6"/>
          <p:cNvSpPr>
            <a:spLocks noGrp="1"/>
          </p:cNvSpPr>
          <p:nvPr>
            <p:ph type="sldNum" sz="quarter" idx="11"/>
          </p:nvPr>
        </p:nvSpPr>
        <p:spPr/>
        <p:txBody>
          <a:bodyPr rtlCol="0"/>
          <a:lstStyle/>
          <a:p>
            <a:fld id="{298B6CB4-E199-42C5-A812-18155F69DC54}" type="slidenum">
              <a:rPr lang="en-IN" smtClean="0"/>
              <a:t>‹#›</a:t>
            </a:fld>
            <a:endParaRPr lang="en-IN" dirty="0"/>
          </a:p>
        </p:txBody>
      </p:sp>
      <p:sp>
        <p:nvSpPr>
          <p:cNvPr id="8" name="Footer Placeholder 7"/>
          <p:cNvSpPr>
            <a:spLocks noGrp="1"/>
          </p:cNvSpPr>
          <p:nvPr>
            <p:ph type="ftr" sz="quarter" idx="12"/>
          </p:nvPr>
        </p:nvSpPr>
        <p:spPr/>
        <p:txBody>
          <a:bodyPr rtlCol="0"/>
          <a:lstStyle/>
          <a:p>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B64ED-4FCF-4A0C-97D6-9133D3B35D0B}" type="datetimeFigureOut">
              <a:rPr lang="en-IN" smtClean="0"/>
              <a:t>08-09-2020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298B6CB4-E199-42C5-A812-18155F69DC54}"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EDB64ED-4FCF-4A0C-97D6-9133D3B35D0B}" type="datetimeFigureOut">
              <a:rPr lang="en-IN" smtClean="0"/>
              <a:t>08-09-2020</a:t>
            </a:fld>
            <a:endParaRPr lang="en-IN" dirty="0"/>
          </a:p>
        </p:txBody>
      </p:sp>
      <p:sp>
        <p:nvSpPr>
          <p:cNvPr id="22" name="Slide Number Placeholder 21"/>
          <p:cNvSpPr>
            <a:spLocks noGrp="1"/>
          </p:cNvSpPr>
          <p:nvPr>
            <p:ph type="sldNum" sz="quarter" idx="15"/>
          </p:nvPr>
        </p:nvSpPr>
        <p:spPr/>
        <p:txBody>
          <a:bodyPr rtlCol="0"/>
          <a:lstStyle/>
          <a:p>
            <a:fld id="{298B6CB4-E199-42C5-A812-18155F69DC54}" type="slidenum">
              <a:rPr lang="en-IN" smtClean="0"/>
              <a:t>‹#›</a:t>
            </a:fld>
            <a:endParaRPr lang="en-IN" dirty="0"/>
          </a:p>
        </p:txBody>
      </p:sp>
      <p:sp>
        <p:nvSpPr>
          <p:cNvPr id="23" name="Footer Placeholder 22"/>
          <p:cNvSpPr>
            <a:spLocks noGrp="1"/>
          </p:cNvSpPr>
          <p:nvPr>
            <p:ph type="ftr" sz="quarter" idx="16"/>
          </p:nvPr>
        </p:nvSpPr>
        <p:spPr/>
        <p:txBody>
          <a:bodyPr rtlCol="0"/>
          <a:lstStyle/>
          <a:p>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EDB64ED-4FCF-4A0C-97D6-9133D3B35D0B}" type="datetimeFigureOut">
              <a:rPr lang="en-IN" smtClean="0"/>
              <a:t>08-09-2020</a:t>
            </a:fld>
            <a:endParaRPr lang="en-IN" dirty="0"/>
          </a:p>
        </p:txBody>
      </p:sp>
      <p:sp>
        <p:nvSpPr>
          <p:cNvPr id="18" name="Slide Number Placeholder 17"/>
          <p:cNvSpPr>
            <a:spLocks noGrp="1"/>
          </p:cNvSpPr>
          <p:nvPr>
            <p:ph type="sldNum" sz="quarter" idx="11"/>
          </p:nvPr>
        </p:nvSpPr>
        <p:spPr/>
        <p:txBody>
          <a:bodyPr rtlCol="0"/>
          <a:lstStyle/>
          <a:p>
            <a:fld id="{298B6CB4-E199-42C5-A812-18155F69DC54}" type="slidenum">
              <a:rPr lang="en-IN" smtClean="0"/>
              <a:t>‹#›</a:t>
            </a:fld>
            <a:endParaRPr lang="en-IN" dirty="0"/>
          </a:p>
        </p:txBody>
      </p:sp>
      <p:sp>
        <p:nvSpPr>
          <p:cNvPr id="21" name="Footer Placeholder 20"/>
          <p:cNvSpPr>
            <a:spLocks noGrp="1"/>
          </p:cNvSpPr>
          <p:nvPr>
            <p:ph type="ftr" sz="quarter" idx="12"/>
          </p:nvPr>
        </p:nvSpPr>
        <p:spPr/>
        <p:txBody>
          <a:bodyPr rtlCol="0"/>
          <a:lstStyle/>
          <a:p>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DB64ED-4FCF-4A0C-97D6-9133D3B35D0B}" type="datetimeFigureOut">
              <a:rPr lang="en-IN" smtClean="0"/>
              <a:t>08-09-2020</a:t>
            </a:fld>
            <a:endParaRPr lang="en-IN"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8B6CB4-E199-42C5-A812-18155F69DC54}"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260648"/>
            <a:ext cx="3960440" cy="2376264"/>
          </a:xfrm>
        </p:spPr>
        <p:txBody>
          <a:bodyPr>
            <a:normAutofit/>
          </a:bodyPr>
          <a:lstStyle/>
          <a:p>
            <a:pPr algn="l"/>
            <a:r>
              <a:rPr lang="en-US" dirty="0" smtClean="0"/>
              <a:t>Classroom</a:t>
            </a:r>
            <a:br>
              <a:rPr lang="en-US" dirty="0" smtClean="0"/>
            </a:br>
            <a:r>
              <a:rPr lang="en-US" dirty="0" smtClean="0"/>
              <a:t>Learning Assessment</a:t>
            </a:r>
            <a:br>
              <a:rPr lang="en-US" dirty="0" smtClean="0"/>
            </a:br>
            <a:r>
              <a:rPr lang="en-US" dirty="0" smtClean="0"/>
              <a:t> </a:t>
            </a:r>
            <a:r>
              <a:rPr lang="en-US" dirty="0"/>
              <a:t>Techniques </a:t>
            </a:r>
            <a:endParaRPr lang="en-IN" dirty="0"/>
          </a:p>
        </p:txBody>
      </p:sp>
      <p:sp>
        <p:nvSpPr>
          <p:cNvPr id="3" name="Subtitle 2"/>
          <p:cNvSpPr>
            <a:spLocks noGrp="1"/>
          </p:cNvSpPr>
          <p:nvPr>
            <p:ph type="subTitle" idx="1"/>
          </p:nvPr>
        </p:nvSpPr>
        <p:spPr/>
        <p:txBody>
          <a:bodyPr/>
          <a:lstStyle/>
          <a:p>
            <a:pPr algn="l"/>
            <a:r>
              <a:rPr lang="en-US" dirty="0" smtClean="0"/>
              <a:t>Dr. </a:t>
            </a:r>
            <a:r>
              <a:rPr lang="en-US" dirty="0" err="1" smtClean="0"/>
              <a:t>Rashmi</a:t>
            </a:r>
            <a:r>
              <a:rPr lang="en-US" dirty="0" smtClean="0"/>
              <a:t> Gore</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0"/>
            <a:ext cx="3635896" cy="6858000"/>
          </a:xfrm>
          <a:prstGeom prst="rect">
            <a:avLst/>
          </a:prstGeom>
        </p:spPr>
      </p:pic>
    </p:spTree>
    <p:extLst>
      <p:ext uri="{BB962C8B-B14F-4D97-AF65-F5344CB8AC3E}">
        <p14:creationId xmlns:p14="http://schemas.microsoft.com/office/powerpoint/2010/main" val="28309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467600" cy="1844824"/>
          </a:xfrm>
        </p:spPr>
        <p:txBody>
          <a:bodyPr>
            <a:normAutofit/>
          </a:bodyPr>
          <a:lstStyle/>
          <a:p>
            <a:r>
              <a:rPr lang="en-US" dirty="0" smtClean="0"/>
              <a:t>Some Terms  </a:t>
            </a:r>
            <a:br>
              <a:rPr lang="en-US" dirty="0" smtClean="0"/>
            </a:br>
            <a:r>
              <a:rPr lang="en-US" dirty="0" smtClean="0"/>
              <a:t>which are close to</a:t>
            </a:r>
            <a:br>
              <a:rPr lang="en-US" dirty="0" smtClean="0"/>
            </a:br>
            <a:r>
              <a:rPr lang="en-US" dirty="0" smtClean="0"/>
              <a:t> Assessment</a:t>
            </a:r>
            <a:endParaRPr lang="en-IN" dirty="0"/>
          </a:p>
        </p:txBody>
      </p:sp>
      <p:sp>
        <p:nvSpPr>
          <p:cNvPr id="3" name="Content Placeholder 2"/>
          <p:cNvSpPr>
            <a:spLocks noGrp="1"/>
          </p:cNvSpPr>
          <p:nvPr>
            <p:ph sz="quarter" idx="1"/>
          </p:nvPr>
        </p:nvSpPr>
        <p:spPr>
          <a:xfrm>
            <a:off x="457200" y="1916832"/>
            <a:ext cx="5266928" cy="4557120"/>
          </a:xfrm>
        </p:spPr>
        <p:txBody>
          <a:bodyPr/>
          <a:lstStyle/>
          <a:p>
            <a:pPr marL="0" indent="0" algn="ctr">
              <a:buNone/>
            </a:pPr>
            <a:r>
              <a:rPr lang="en-US" b="1" dirty="0"/>
              <a:t>Test  </a:t>
            </a:r>
            <a:endParaRPr lang="en-US" b="1" dirty="0" smtClean="0"/>
          </a:p>
          <a:p>
            <a:pPr algn="just"/>
            <a:r>
              <a:rPr lang="en-US" dirty="0" smtClean="0"/>
              <a:t>Test is a measurement technique which is used to quantify </a:t>
            </a:r>
            <a:r>
              <a:rPr lang="en-US" dirty="0" err="1" smtClean="0"/>
              <a:t>behaviour</a:t>
            </a:r>
            <a:r>
              <a:rPr lang="en-US" dirty="0" smtClean="0"/>
              <a:t>. </a:t>
            </a:r>
          </a:p>
          <a:p>
            <a:pPr algn="just"/>
            <a:r>
              <a:rPr lang="en-US" dirty="0" smtClean="0"/>
              <a:t>Tests are done after  the instruction has taken place</a:t>
            </a:r>
          </a:p>
          <a:p>
            <a:pPr algn="just"/>
            <a:r>
              <a:rPr lang="en-US" dirty="0" smtClean="0"/>
              <a:t> </a:t>
            </a:r>
            <a:r>
              <a:rPr lang="en-US" dirty="0"/>
              <a:t>T</a:t>
            </a:r>
            <a:r>
              <a:rPr lang="en-US" dirty="0" smtClean="0"/>
              <a:t>ests are widely used by </a:t>
            </a:r>
            <a:r>
              <a:rPr lang="en-US" dirty="0"/>
              <a:t>teachers for understanding and  prediction of </a:t>
            </a:r>
            <a:r>
              <a:rPr lang="en-US" dirty="0" err="1" smtClean="0"/>
              <a:t>behaviour</a:t>
            </a:r>
            <a:r>
              <a:rPr lang="en-US" dirty="0"/>
              <a:t> </a:t>
            </a:r>
            <a:r>
              <a:rPr lang="en-US" dirty="0" smtClean="0"/>
              <a:t>of the learners.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1" y="0"/>
            <a:ext cx="2706771" cy="6858000"/>
          </a:xfrm>
          <a:prstGeom prst="rect">
            <a:avLst/>
          </a:prstGeom>
        </p:spPr>
      </p:pic>
    </p:spTree>
    <p:extLst>
      <p:ext uri="{BB962C8B-B14F-4D97-AF65-F5344CB8AC3E}">
        <p14:creationId xmlns:p14="http://schemas.microsoft.com/office/powerpoint/2010/main" val="3632947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IN" dirty="0"/>
          </a:p>
        </p:txBody>
      </p:sp>
      <p:sp>
        <p:nvSpPr>
          <p:cNvPr id="3" name="Content Placeholder 2"/>
          <p:cNvSpPr>
            <a:spLocks noGrp="1"/>
          </p:cNvSpPr>
          <p:nvPr>
            <p:ph sz="quarter" idx="1"/>
          </p:nvPr>
        </p:nvSpPr>
        <p:spPr>
          <a:xfrm>
            <a:off x="457200" y="1855365"/>
            <a:ext cx="4546848" cy="4525963"/>
          </a:xfrm>
        </p:spPr>
        <p:txBody>
          <a:bodyPr>
            <a:normAutofit/>
          </a:bodyPr>
          <a:lstStyle/>
          <a:p>
            <a:pPr marL="0" indent="0" algn="ctr">
              <a:buNone/>
            </a:pPr>
            <a:r>
              <a:rPr lang="en-US" b="1" dirty="0"/>
              <a:t>Measurement</a:t>
            </a:r>
            <a:r>
              <a:rPr lang="en-US" dirty="0"/>
              <a:t> </a:t>
            </a:r>
          </a:p>
          <a:p>
            <a:pPr algn="just"/>
            <a:r>
              <a:rPr lang="en-US" dirty="0" smtClean="0"/>
              <a:t>The process of obtaining numerical description of an examinee to the extent of degree he possesses</a:t>
            </a:r>
          </a:p>
          <a:p>
            <a:pPr algn="just"/>
            <a:r>
              <a:rPr lang="en-US" dirty="0" smtClean="0"/>
              <a:t> Variety of instruments may be used like tests, rating scales, assignments, projects etc. in this regard</a:t>
            </a:r>
          </a:p>
          <a:p>
            <a:pPr marL="0" indent="0" algn="just">
              <a:buNone/>
            </a:pPr>
            <a:r>
              <a:rPr lang="en-US"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0"/>
            <a:ext cx="3528392" cy="6858000"/>
          </a:xfrm>
          <a:prstGeom prst="rect">
            <a:avLst/>
          </a:prstGeom>
        </p:spPr>
      </p:pic>
    </p:spTree>
    <p:extLst>
      <p:ext uri="{BB962C8B-B14F-4D97-AF65-F5344CB8AC3E}">
        <p14:creationId xmlns:p14="http://schemas.microsoft.com/office/powerpoint/2010/main" val="3723303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   Contd.</a:t>
            </a:r>
            <a:endParaRPr lang="en-IN" dirty="0"/>
          </a:p>
        </p:txBody>
      </p:sp>
      <p:sp>
        <p:nvSpPr>
          <p:cNvPr id="3" name="Content Placeholder 2"/>
          <p:cNvSpPr>
            <a:spLocks noGrp="1"/>
          </p:cNvSpPr>
          <p:nvPr>
            <p:ph sz="quarter" idx="1"/>
          </p:nvPr>
        </p:nvSpPr>
        <p:spPr>
          <a:xfrm>
            <a:off x="457200" y="1600200"/>
            <a:ext cx="4474840" cy="4873752"/>
          </a:xfrm>
        </p:spPr>
        <p:txBody>
          <a:bodyPr/>
          <a:lstStyle/>
          <a:p>
            <a:pPr marL="0" indent="0">
              <a:buNone/>
            </a:pPr>
            <a:r>
              <a:rPr lang="en-US" b="1" dirty="0"/>
              <a:t> </a:t>
            </a:r>
            <a:r>
              <a:rPr lang="en-US" b="1" dirty="0" smtClean="0"/>
              <a:t>   Evaluation </a:t>
            </a:r>
          </a:p>
          <a:p>
            <a:pPr algn="just"/>
            <a:endParaRPr lang="en-US" dirty="0" smtClean="0"/>
          </a:p>
          <a:p>
            <a:pPr algn="just"/>
            <a:r>
              <a:rPr lang="en-US" dirty="0" smtClean="0"/>
              <a:t>Making  judgment on value or worth of someone or something  to improve its effectiveness (Judgment on performance as success or failure) </a:t>
            </a:r>
            <a:endParaRPr lang="en-IN" dirty="0" smtClean="0"/>
          </a:p>
          <a:p>
            <a:pPr algn="just"/>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0"/>
            <a:ext cx="3312368" cy="6857999"/>
          </a:xfrm>
          <a:prstGeom prst="rect">
            <a:avLst/>
          </a:prstGeom>
        </p:spPr>
      </p:pic>
    </p:spTree>
    <p:extLst>
      <p:ext uri="{BB962C8B-B14F-4D97-AF65-F5344CB8AC3E}">
        <p14:creationId xmlns:p14="http://schemas.microsoft.com/office/powerpoint/2010/main" val="21585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Classification of </a:t>
            </a:r>
            <a:r>
              <a:rPr lang="en-US" dirty="0" smtClean="0"/>
              <a:t>Assessment </a:t>
            </a:r>
            <a:r>
              <a:rPr lang="en-US" dirty="0"/>
              <a:t>Techniques</a:t>
            </a:r>
            <a:endParaRPr lang="en-IN" dirty="0"/>
          </a:p>
        </p:txBody>
      </p:sp>
      <p:sp>
        <p:nvSpPr>
          <p:cNvPr id="5" name="Content Placeholder 4"/>
          <p:cNvSpPr>
            <a:spLocks noGrp="1"/>
          </p:cNvSpPr>
          <p:nvPr>
            <p:ph sz="quarter" idx="1"/>
          </p:nvPr>
        </p:nvSpPr>
        <p:spPr>
          <a:xfrm>
            <a:off x="683568" y="1340768"/>
            <a:ext cx="3657600" cy="4831432"/>
          </a:xfrm>
        </p:spPr>
        <p:txBody>
          <a:bodyPr/>
          <a:lstStyle/>
          <a:p>
            <a:pPr marL="0" indent="0">
              <a:buNone/>
            </a:pPr>
            <a:r>
              <a:rPr lang="en-US" b="1" dirty="0" smtClean="0"/>
              <a:t>Qualitative Assessment</a:t>
            </a:r>
          </a:p>
          <a:p>
            <a:pPr marL="0" indent="0" algn="just">
              <a:buNone/>
            </a:pPr>
            <a:r>
              <a:rPr lang="en-US" dirty="0" smtClean="0"/>
              <a:t>It is also called directional assessment. It provides direction  as an outcome  without quantifying.</a:t>
            </a:r>
            <a:endParaRPr lang="en-IN" dirty="0"/>
          </a:p>
        </p:txBody>
      </p:sp>
      <p:sp>
        <p:nvSpPr>
          <p:cNvPr id="6" name="Content Placeholder 5"/>
          <p:cNvSpPr>
            <a:spLocks noGrp="1"/>
          </p:cNvSpPr>
          <p:nvPr>
            <p:ph sz="quarter" idx="2"/>
          </p:nvPr>
        </p:nvSpPr>
        <p:spPr>
          <a:xfrm>
            <a:off x="4499992" y="1340768"/>
            <a:ext cx="4104456" cy="4831432"/>
          </a:xfrm>
        </p:spPr>
        <p:txBody>
          <a:bodyPr/>
          <a:lstStyle/>
          <a:p>
            <a:pPr marL="0" indent="0">
              <a:buNone/>
            </a:pPr>
            <a:r>
              <a:rPr lang="en-US" b="1" dirty="0" smtClean="0"/>
              <a:t>Quantitative Assessment</a:t>
            </a:r>
          </a:p>
          <a:p>
            <a:pPr marL="0" indent="0" algn="just">
              <a:buNone/>
            </a:pPr>
            <a:r>
              <a:rPr lang="en-US" dirty="0"/>
              <a:t> </a:t>
            </a:r>
            <a:r>
              <a:rPr lang="en-US" dirty="0" smtClean="0"/>
              <a:t>It focuses on countable values and evaluate a person’s knowledge, skill or any performance</a:t>
            </a:r>
          </a:p>
          <a:p>
            <a:pPr marL="0" indent="0" algn="just">
              <a:buNone/>
            </a:pPr>
            <a:endParaRPr lang="en-IN"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221088"/>
            <a:ext cx="3888432" cy="260440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959105"/>
            <a:ext cx="4032448" cy="2852936"/>
          </a:xfrm>
          <a:prstGeom prst="rect">
            <a:avLst/>
          </a:prstGeom>
        </p:spPr>
      </p:pic>
    </p:spTree>
    <p:extLst>
      <p:ext uri="{BB962C8B-B14F-4D97-AF65-F5344CB8AC3E}">
        <p14:creationId xmlns:p14="http://schemas.microsoft.com/office/powerpoint/2010/main" val="265420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 of Assessment Techniques</a:t>
            </a:r>
            <a:endParaRPr lang="en-IN"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52015600"/>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229201"/>
            <a:ext cx="3312368" cy="1262518"/>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5976" y="5146184"/>
            <a:ext cx="3380928" cy="1345535"/>
          </a:xfrm>
          <a:prstGeom prst="rect">
            <a:avLst/>
          </a:prstGeom>
        </p:spPr>
      </p:pic>
    </p:spTree>
    <p:extLst>
      <p:ext uri="{BB962C8B-B14F-4D97-AF65-F5344CB8AC3E}">
        <p14:creationId xmlns:p14="http://schemas.microsoft.com/office/powerpoint/2010/main" val="11258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Qualitative Assessment</a:t>
            </a:r>
            <a:br>
              <a:rPr lang="en-US" dirty="0" smtClean="0"/>
            </a:br>
            <a:r>
              <a:rPr lang="en-US" dirty="0" smtClean="0"/>
              <a:t> Techniques</a:t>
            </a:r>
            <a:endParaRPr lang="en-IN" dirty="0"/>
          </a:p>
        </p:txBody>
      </p:sp>
      <p:sp>
        <p:nvSpPr>
          <p:cNvPr id="3" name="Content Placeholder 2"/>
          <p:cNvSpPr>
            <a:spLocks noGrp="1"/>
          </p:cNvSpPr>
          <p:nvPr>
            <p:ph sz="quarter" idx="1"/>
          </p:nvPr>
        </p:nvSpPr>
        <p:spPr/>
        <p:txBody>
          <a:bodyPr>
            <a:normAutofit/>
          </a:bodyPr>
          <a:lstStyle/>
          <a:p>
            <a:pPr marL="0" indent="0" algn="just">
              <a:buNone/>
            </a:pPr>
            <a:r>
              <a:rPr lang="en-US" b="1" dirty="0" smtClean="0"/>
              <a:t>Cumulative records </a:t>
            </a:r>
          </a:p>
          <a:p>
            <a:r>
              <a:rPr lang="en-US" dirty="0" smtClean="0"/>
              <a:t>Permanent record of a student which is kept    up-to-date by institution.</a:t>
            </a:r>
          </a:p>
          <a:p>
            <a:pPr algn="just"/>
            <a:r>
              <a:rPr lang="en-US" dirty="0" smtClean="0"/>
              <a:t> It covers educational  information like attendance, academic progress, participation in extra curricular activities, interests, personality, IQ &amp; EQ, character, likings, </a:t>
            </a:r>
            <a:r>
              <a:rPr lang="en-US" dirty="0"/>
              <a:t>adjustment, health </a:t>
            </a:r>
            <a:r>
              <a:rPr lang="en-US" dirty="0" smtClean="0"/>
              <a:t>and other personal  data from past to present.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725144"/>
            <a:ext cx="6048672" cy="2016224"/>
          </a:xfrm>
          <a:prstGeom prst="rect">
            <a:avLst/>
          </a:prstGeom>
        </p:spPr>
      </p:pic>
    </p:spTree>
    <p:extLst>
      <p:ext uri="{BB962C8B-B14F-4D97-AF65-F5344CB8AC3E}">
        <p14:creationId xmlns:p14="http://schemas.microsoft.com/office/powerpoint/2010/main" val="412364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Anecdotal Records</a:t>
            </a:r>
            <a:r>
              <a:rPr lang="en-IN" dirty="0"/>
              <a:t/>
            </a:r>
            <a:br>
              <a:rPr lang="en-IN" dirty="0"/>
            </a:br>
            <a:endParaRPr lang="en-IN" dirty="0"/>
          </a:p>
        </p:txBody>
      </p:sp>
      <p:sp>
        <p:nvSpPr>
          <p:cNvPr id="3" name="Content Placeholder 2"/>
          <p:cNvSpPr>
            <a:spLocks noGrp="1"/>
          </p:cNvSpPr>
          <p:nvPr>
            <p:ph sz="quarter" idx="1"/>
          </p:nvPr>
        </p:nvSpPr>
        <p:spPr/>
        <p:txBody>
          <a:bodyPr/>
          <a:lstStyle/>
          <a:p>
            <a:pPr algn="just"/>
            <a:r>
              <a:rPr lang="en-US" dirty="0" smtClean="0"/>
              <a:t>These records are short, objective and descriptive summary of an event of students, written after the event  has taken place</a:t>
            </a:r>
          </a:p>
          <a:p>
            <a:pPr algn="just"/>
            <a:r>
              <a:rPr lang="en-US" dirty="0" smtClean="0"/>
              <a:t>It helps teachers to understand student’s personality patterns and provide them guidance &amp; counseling accordingly</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77072"/>
            <a:ext cx="8640960" cy="2780928"/>
          </a:xfrm>
          <a:prstGeom prst="rect">
            <a:avLst/>
          </a:prstGeom>
        </p:spPr>
      </p:pic>
    </p:spTree>
    <p:extLst>
      <p:ext uri="{BB962C8B-B14F-4D97-AF65-F5344CB8AC3E}">
        <p14:creationId xmlns:p14="http://schemas.microsoft.com/office/powerpoint/2010/main" val="38506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Format of Anecdotal </a:t>
            </a:r>
            <a:r>
              <a:rPr lang="en-US" dirty="0" smtClean="0"/>
              <a:t/>
            </a:r>
            <a:br>
              <a:rPr lang="en-US" dirty="0" smtClean="0"/>
            </a:br>
            <a:r>
              <a:rPr lang="en-US" dirty="0"/>
              <a:t> </a:t>
            </a:r>
            <a:r>
              <a:rPr lang="en-US" dirty="0" smtClean="0"/>
              <a:t>record </a:t>
            </a:r>
            <a:r>
              <a:rPr lang="en-US" dirty="0"/>
              <a:t>Form</a:t>
            </a:r>
            <a:endParaRPr lang="en-IN"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1628800"/>
            <a:ext cx="4318248" cy="4608512"/>
          </a:xfrm>
        </p:spPr>
      </p:pic>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945756" y="1628800"/>
            <a:ext cx="3730700" cy="4680520"/>
          </a:xfrm>
        </p:spPr>
      </p:pic>
    </p:spTree>
    <p:extLst>
      <p:ext uri="{BB962C8B-B14F-4D97-AF65-F5344CB8AC3E}">
        <p14:creationId xmlns:p14="http://schemas.microsoft.com/office/powerpoint/2010/main" val="1505889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67600" cy="2016224"/>
          </a:xfrm>
        </p:spPr>
        <p:txBody>
          <a:bodyPr>
            <a:normAutofit/>
          </a:bodyPr>
          <a:lstStyle/>
          <a:p>
            <a:r>
              <a:rPr lang="en-US" dirty="0" smtClean="0"/>
              <a:t>Some suggestions </a:t>
            </a:r>
            <a:br>
              <a:rPr lang="en-US" dirty="0" smtClean="0"/>
            </a:br>
            <a:r>
              <a:rPr lang="en-US" dirty="0" smtClean="0"/>
              <a:t>for </a:t>
            </a:r>
            <a:br>
              <a:rPr lang="en-US" dirty="0" smtClean="0"/>
            </a:br>
            <a:r>
              <a:rPr lang="en-US" dirty="0" smtClean="0"/>
              <a:t>preparing </a:t>
            </a:r>
            <a:br>
              <a:rPr lang="en-US" dirty="0" smtClean="0"/>
            </a:br>
            <a:r>
              <a:rPr lang="en-US" dirty="0" smtClean="0"/>
              <a:t>Anecdotal Records </a:t>
            </a:r>
            <a:endParaRPr lang="en-IN" dirty="0"/>
          </a:p>
        </p:txBody>
      </p:sp>
      <p:sp>
        <p:nvSpPr>
          <p:cNvPr id="3" name="Content Placeholder 2"/>
          <p:cNvSpPr>
            <a:spLocks noGrp="1"/>
          </p:cNvSpPr>
          <p:nvPr>
            <p:ph sz="quarter" idx="1"/>
          </p:nvPr>
        </p:nvSpPr>
        <p:spPr>
          <a:xfrm>
            <a:off x="457200" y="2348880"/>
            <a:ext cx="7467600" cy="4125072"/>
          </a:xfrm>
        </p:spPr>
        <p:txBody>
          <a:bodyPr>
            <a:normAutofit/>
          </a:bodyPr>
          <a:lstStyle/>
          <a:p>
            <a:r>
              <a:rPr lang="en-US" dirty="0" smtClean="0"/>
              <a:t>It should be specifically narrating one event </a:t>
            </a:r>
          </a:p>
          <a:p>
            <a:r>
              <a:rPr lang="en-US" dirty="0" smtClean="0"/>
              <a:t>Simple and accurate</a:t>
            </a:r>
          </a:p>
          <a:p>
            <a:r>
              <a:rPr lang="en-US" dirty="0" smtClean="0"/>
              <a:t>Typical or unusual </a:t>
            </a:r>
            <a:r>
              <a:rPr lang="en-US" dirty="0" err="1" smtClean="0"/>
              <a:t>behaviour</a:t>
            </a:r>
            <a:r>
              <a:rPr lang="en-US" dirty="0" smtClean="0"/>
              <a:t> should be recorded</a:t>
            </a:r>
          </a:p>
          <a:p>
            <a:r>
              <a:rPr lang="en-US" dirty="0" smtClean="0"/>
              <a:t>Record only directly observed </a:t>
            </a:r>
            <a:r>
              <a:rPr lang="en-US" dirty="0" err="1" smtClean="0"/>
              <a:t>behaviour</a:t>
            </a:r>
            <a:endParaRPr lang="en-US" dirty="0" smtClean="0"/>
          </a:p>
          <a:p>
            <a:r>
              <a:rPr lang="en-US" dirty="0" smtClean="0"/>
              <a:t>Write the record immediately after the event for accuracy</a:t>
            </a:r>
          </a:p>
          <a:p>
            <a:r>
              <a:rPr lang="en-US" dirty="0" smtClean="0"/>
              <a:t>All records should be complete, complied and properly filed  </a:t>
            </a:r>
          </a:p>
          <a:p>
            <a:endParaRPr lang="en-US" dirty="0" smtClean="0"/>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16632"/>
            <a:ext cx="4248472" cy="2304256"/>
          </a:xfrm>
          <a:prstGeom prst="rect">
            <a:avLst/>
          </a:prstGeom>
        </p:spPr>
      </p:pic>
    </p:spTree>
    <p:extLst>
      <p:ext uri="{BB962C8B-B14F-4D97-AF65-F5344CB8AC3E}">
        <p14:creationId xmlns:p14="http://schemas.microsoft.com/office/powerpoint/2010/main" val="1380982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bservation</a:t>
            </a:r>
            <a:endParaRPr lang="en-IN" dirty="0"/>
          </a:p>
        </p:txBody>
      </p:sp>
      <p:sp>
        <p:nvSpPr>
          <p:cNvPr id="3" name="Content Placeholder 2"/>
          <p:cNvSpPr>
            <a:spLocks noGrp="1"/>
          </p:cNvSpPr>
          <p:nvPr>
            <p:ph sz="quarter" idx="1"/>
          </p:nvPr>
        </p:nvSpPr>
        <p:spPr/>
        <p:txBody>
          <a:bodyPr>
            <a:normAutofit/>
          </a:bodyPr>
          <a:lstStyle/>
          <a:p>
            <a:pPr algn="just"/>
            <a:endParaRPr lang="en-US" dirty="0" smtClean="0"/>
          </a:p>
          <a:p>
            <a:pPr algn="just"/>
            <a:endParaRPr lang="en-US" dirty="0"/>
          </a:p>
          <a:p>
            <a:pPr algn="just"/>
            <a:r>
              <a:rPr lang="en-US" dirty="0" smtClean="0"/>
              <a:t>It is an act of perceiving, noticing, viewing or monitoring someone or something and collecting information</a:t>
            </a:r>
          </a:p>
          <a:p>
            <a:pPr algn="just"/>
            <a:r>
              <a:rPr lang="en-US" dirty="0" smtClean="0"/>
              <a:t>As a tool of evaluation,  observation is used to assess the cognitive, affective and psychomotor </a:t>
            </a:r>
            <a:r>
              <a:rPr lang="en-US" dirty="0" err="1" smtClean="0"/>
              <a:t>behaviour</a:t>
            </a:r>
            <a:r>
              <a:rPr lang="en-US" dirty="0" smtClean="0"/>
              <a:t> of students by perceiving their activities and responses </a:t>
            </a:r>
          </a:p>
          <a:p>
            <a:pPr algn="just"/>
            <a:r>
              <a:rPr lang="en-US" dirty="0" smtClean="0"/>
              <a:t>It is useful for assessing </a:t>
            </a:r>
            <a:r>
              <a:rPr lang="en-US" dirty="0" err="1" smtClean="0"/>
              <a:t>behaviours</a:t>
            </a:r>
            <a:r>
              <a:rPr lang="en-US" dirty="0" smtClean="0"/>
              <a:t> of young and shy learners, mentally retarded and children  of  other special needs.</a:t>
            </a:r>
          </a:p>
          <a:p>
            <a:pPr algn="just"/>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0"/>
            <a:ext cx="4968552" cy="2564904"/>
          </a:xfrm>
          <a:prstGeom prst="rect">
            <a:avLst/>
          </a:prstGeom>
        </p:spPr>
      </p:pic>
    </p:spTree>
    <p:extLst>
      <p:ext uri="{BB962C8B-B14F-4D97-AF65-F5344CB8AC3E}">
        <p14:creationId xmlns:p14="http://schemas.microsoft.com/office/powerpoint/2010/main" val="373461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38138"/>
          </a:xfrm>
        </p:spPr>
        <p:txBody>
          <a:bodyPr/>
          <a:lstStyle/>
          <a:p>
            <a:r>
              <a:rPr lang="en-US" dirty="0" smtClean="0"/>
              <a:t>Introduction</a:t>
            </a:r>
            <a:endParaRPr lang="en-IN" dirty="0"/>
          </a:p>
        </p:txBody>
      </p:sp>
      <p:sp>
        <p:nvSpPr>
          <p:cNvPr id="3" name="Content Placeholder 2"/>
          <p:cNvSpPr>
            <a:spLocks noGrp="1"/>
          </p:cNvSpPr>
          <p:nvPr>
            <p:ph sz="quarter" idx="1"/>
          </p:nvPr>
        </p:nvSpPr>
        <p:spPr>
          <a:xfrm>
            <a:off x="467544" y="1772816"/>
            <a:ext cx="7467600" cy="4557120"/>
          </a:xfrm>
        </p:spPr>
        <p:txBody>
          <a:bodyPr>
            <a:normAutofit/>
          </a:bodyPr>
          <a:lstStyle/>
          <a:p>
            <a:pPr algn="just"/>
            <a:r>
              <a:rPr lang="en-US" dirty="0" smtClean="0"/>
              <a:t>Assessment is compulsory for learning. It motivates students to learn and give them idea to identify the </a:t>
            </a:r>
            <a:r>
              <a:rPr lang="en-US" b="1" i="1" dirty="0" smtClean="0"/>
              <a:t>area for improvement</a:t>
            </a:r>
            <a:r>
              <a:rPr lang="en-US" dirty="0" smtClean="0"/>
              <a:t>.</a:t>
            </a:r>
          </a:p>
          <a:p>
            <a:pPr algn="just"/>
            <a:r>
              <a:rPr lang="en-US" dirty="0" smtClean="0"/>
              <a:t> Teachers assess students to </a:t>
            </a:r>
            <a:r>
              <a:rPr lang="en-US" b="1" i="1" dirty="0" smtClean="0"/>
              <a:t>fill the gap </a:t>
            </a:r>
            <a:r>
              <a:rPr lang="en-US" dirty="0"/>
              <a:t>between </a:t>
            </a:r>
            <a:r>
              <a:rPr lang="en-US" dirty="0" smtClean="0"/>
              <a:t> their present status of  performance and  desired outcomes (regarding pre- planned cognitive, affective and conative objectives)</a:t>
            </a:r>
          </a:p>
          <a:p>
            <a:pPr algn="just"/>
            <a:r>
              <a:rPr lang="en-US" dirty="0" smtClean="0"/>
              <a:t>It provides feed back to teacher </a:t>
            </a:r>
            <a:r>
              <a:rPr lang="en-US" b="1" i="1" dirty="0" smtClean="0"/>
              <a:t>on what</a:t>
            </a:r>
            <a:r>
              <a:rPr lang="en-US" dirty="0" smtClean="0"/>
              <a:t>, </a:t>
            </a:r>
            <a:r>
              <a:rPr lang="en-US" b="1" i="1" dirty="0" smtClean="0"/>
              <a:t>how much </a:t>
            </a:r>
            <a:r>
              <a:rPr lang="en-US" dirty="0" smtClean="0"/>
              <a:t>and</a:t>
            </a:r>
            <a:r>
              <a:rPr lang="en-US" b="1" i="1" dirty="0" smtClean="0"/>
              <a:t> how well </a:t>
            </a:r>
            <a:r>
              <a:rPr lang="en-US" dirty="0" smtClean="0"/>
              <a:t>their students are learning</a:t>
            </a:r>
          </a:p>
          <a:p>
            <a:pPr algn="just"/>
            <a:endParaRPr lang="en-IN" dirty="0"/>
          </a:p>
        </p:txBody>
      </p:sp>
    </p:spTree>
    <p:extLst>
      <p:ext uri="{BB962C8B-B14F-4D97-AF65-F5344CB8AC3E}">
        <p14:creationId xmlns:p14="http://schemas.microsoft.com/office/powerpoint/2010/main" val="238788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86210"/>
          </a:xfrm>
        </p:spPr>
        <p:txBody>
          <a:bodyPr>
            <a:normAutofit fontScale="90000"/>
          </a:bodyPr>
          <a:lstStyle/>
          <a:p>
            <a:r>
              <a:rPr lang="en-US" dirty="0" smtClean="0"/>
              <a:t/>
            </a:r>
            <a:br>
              <a:rPr lang="en-US" dirty="0" smtClean="0"/>
            </a:br>
            <a:r>
              <a:rPr lang="en-US" dirty="0"/>
              <a:t/>
            </a:r>
            <a:br>
              <a:rPr lang="en-US" dirty="0"/>
            </a:br>
            <a:r>
              <a:rPr lang="en-US" dirty="0" smtClean="0"/>
              <a:t>Types </a:t>
            </a:r>
            <a:br>
              <a:rPr lang="en-US" dirty="0" smtClean="0"/>
            </a:br>
            <a:r>
              <a:rPr lang="en-US" dirty="0" smtClean="0"/>
              <a:t>of </a:t>
            </a:r>
            <a:br>
              <a:rPr lang="en-US" dirty="0" smtClean="0"/>
            </a:br>
            <a:r>
              <a:rPr lang="en-US" dirty="0" smtClean="0"/>
              <a:t>Observation</a:t>
            </a:r>
            <a:endParaRPr lang="en-IN" dirty="0"/>
          </a:p>
        </p:txBody>
      </p:sp>
      <p:sp>
        <p:nvSpPr>
          <p:cNvPr id="3" name="Content Placeholder 2"/>
          <p:cNvSpPr>
            <a:spLocks noGrp="1"/>
          </p:cNvSpPr>
          <p:nvPr>
            <p:ph sz="quarter" idx="1"/>
          </p:nvPr>
        </p:nvSpPr>
        <p:spPr/>
        <p:txBody>
          <a:bodyPr>
            <a:normAutofit/>
          </a:bodyPr>
          <a:lstStyle/>
          <a:p>
            <a:endParaRPr lang="en-US" dirty="0" smtClean="0"/>
          </a:p>
          <a:p>
            <a:endParaRPr lang="en-US" dirty="0"/>
          </a:p>
          <a:p>
            <a:r>
              <a:rPr lang="en-US" dirty="0" smtClean="0"/>
              <a:t>Planned Observation</a:t>
            </a:r>
          </a:p>
          <a:p>
            <a:r>
              <a:rPr lang="en-US" dirty="0" smtClean="0"/>
              <a:t>Unplanned Observation</a:t>
            </a:r>
          </a:p>
          <a:p>
            <a:r>
              <a:rPr lang="en-US" dirty="0" smtClean="0"/>
              <a:t>Direct Observation</a:t>
            </a:r>
          </a:p>
          <a:p>
            <a:r>
              <a:rPr lang="en-US" dirty="0" smtClean="0"/>
              <a:t>Indirect Observation</a:t>
            </a:r>
          </a:p>
          <a:p>
            <a:r>
              <a:rPr lang="en-US" dirty="0" smtClean="0"/>
              <a:t>Participant </a:t>
            </a:r>
            <a:r>
              <a:rPr lang="en-US" dirty="0"/>
              <a:t>Observation</a:t>
            </a:r>
          </a:p>
          <a:p>
            <a:r>
              <a:rPr lang="en-US" dirty="0" smtClean="0"/>
              <a:t>Non-Participant Observation</a:t>
            </a:r>
          </a:p>
          <a:p>
            <a:r>
              <a:rPr lang="en-US" dirty="0" smtClean="0"/>
              <a:t>Controlled Observation</a:t>
            </a:r>
          </a:p>
          <a:p>
            <a:r>
              <a:rPr lang="en-US" dirty="0" smtClean="0"/>
              <a:t>Uncontrolled </a:t>
            </a:r>
            <a:r>
              <a:rPr lang="en-US" dirty="0"/>
              <a:t>Observation</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1" y="116632"/>
            <a:ext cx="3888432" cy="6624736"/>
          </a:xfrm>
          <a:prstGeom prst="rect">
            <a:avLst/>
          </a:prstGeom>
        </p:spPr>
      </p:pic>
    </p:spTree>
    <p:extLst>
      <p:ext uri="{BB962C8B-B14F-4D97-AF65-F5344CB8AC3E}">
        <p14:creationId xmlns:p14="http://schemas.microsoft.com/office/powerpoint/2010/main" val="330836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br>
              <a:rPr lang="en-US" dirty="0" smtClean="0"/>
            </a:br>
            <a:r>
              <a:rPr lang="en-US" dirty="0" smtClean="0"/>
              <a:t> should be---</a:t>
            </a:r>
            <a:endParaRPr lang="en-IN" dirty="0"/>
          </a:p>
        </p:txBody>
      </p:sp>
      <p:sp>
        <p:nvSpPr>
          <p:cNvPr id="3" name="Content Placeholder 2"/>
          <p:cNvSpPr>
            <a:spLocks noGrp="1"/>
          </p:cNvSpPr>
          <p:nvPr>
            <p:ph sz="quarter" idx="1"/>
          </p:nvPr>
        </p:nvSpPr>
        <p:spPr/>
        <p:txBody>
          <a:bodyPr/>
          <a:lstStyle/>
          <a:p>
            <a:endParaRPr lang="en-US" dirty="0" smtClean="0"/>
          </a:p>
          <a:p>
            <a:r>
              <a:rPr lang="en-US" dirty="0" smtClean="0"/>
              <a:t>Selective or specific</a:t>
            </a:r>
          </a:p>
          <a:p>
            <a:r>
              <a:rPr lang="en-US" dirty="0" smtClean="0"/>
              <a:t>Objective</a:t>
            </a:r>
          </a:p>
          <a:p>
            <a:r>
              <a:rPr lang="en-US" dirty="0" smtClean="0"/>
              <a:t>Purposive and not casual</a:t>
            </a:r>
          </a:p>
          <a:p>
            <a:r>
              <a:rPr lang="en-US" dirty="0" smtClean="0"/>
              <a:t>Scientific and systematic </a:t>
            </a:r>
          </a:p>
          <a:p>
            <a:r>
              <a:rPr lang="en-US" dirty="0" smtClean="0"/>
              <a:t>Recorded</a:t>
            </a:r>
          </a:p>
          <a:p>
            <a:r>
              <a:rPr lang="en-US" dirty="0" smtClean="0"/>
              <a:t>by trained person</a:t>
            </a:r>
          </a:p>
          <a:p>
            <a:r>
              <a:rPr lang="en-US" dirty="0" smtClean="0"/>
              <a:t>verifiable</a:t>
            </a:r>
          </a:p>
          <a:p>
            <a:endParaRPr lang="en-US" dirty="0" smtClean="0"/>
          </a:p>
          <a:p>
            <a:endParaRPr lang="en-US" dirty="0" smtClean="0"/>
          </a:p>
          <a:p>
            <a:endParaRPr lang="en-US" dirty="0" smtClean="0"/>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0"/>
            <a:ext cx="3672408" cy="6741368"/>
          </a:xfrm>
          <a:prstGeom prst="rect">
            <a:avLst/>
          </a:prstGeom>
        </p:spPr>
      </p:pic>
    </p:spTree>
    <p:extLst>
      <p:ext uri="{BB962C8B-B14F-4D97-AF65-F5344CB8AC3E}">
        <p14:creationId xmlns:p14="http://schemas.microsoft.com/office/powerpoint/2010/main" val="151163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a:t>
            </a:r>
            <a:br>
              <a:rPr lang="en-US" dirty="0" smtClean="0"/>
            </a:br>
            <a:r>
              <a:rPr lang="en-US" dirty="0" smtClean="0"/>
              <a:t>Scale</a:t>
            </a:r>
            <a:endParaRPr lang="en-IN" dirty="0"/>
          </a:p>
        </p:txBody>
      </p:sp>
      <p:sp>
        <p:nvSpPr>
          <p:cNvPr id="3" name="Content Placeholder 2"/>
          <p:cNvSpPr>
            <a:spLocks noGrp="1"/>
          </p:cNvSpPr>
          <p:nvPr>
            <p:ph sz="quarter" idx="1"/>
          </p:nvPr>
        </p:nvSpPr>
        <p:spPr/>
        <p:txBody>
          <a:bodyPr>
            <a:normAutofit/>
          </a:bodyPr>
          <a:lstStyle/>
          <a:p>
            <a:pPr algn="just"/>
            <a:endParaRPr lang="en-US" dirty="0" smtClean="0"/>
          </a:p>
          <a:p>
            <a:pPr algn="just"/>
            <a:endParaRPr lang="en-US" dirty="0"/>
          </a:p>
          <a:p>
            <a:pPr algn="just"/>
            <a:endParaRPr lang="en-US" dirty="0" smtClean="0"/>
          </a:p>
          <a:p>
            <a:pPr algn="just"/>
            <a:endParaRPr lang="en-US" dirty="0"/>
          </a:p>
          <a:p>
            <a:pPr algn="just"/>
            <a:r>
              <a:rPr lang="en-US" dirty="0" smtClean="0"/>
              <a:t>Rating Scale is a device of evaluation where the opinion of judgment regarding any situation, character, </a:t>
            </a:r>
            <a:r>
              <a:rPr lang="en-US" dirty="0" err="1" smtClean="0"/>
              <a:t>behaviour</a:t>
            </a:r>
            <a:r>
              <a:rPr lang="en-US" dirty="0" smtClean="0"/>
              <a:t>  is expressed on a scale.</a:t>
            </a:r>
          </a:p>
          <a:p>
            <a:pPr algn="just"/>
            <a:r>
              <a:rPr lang="en-US" dirty="0" smtClean="0"/>
              <a:t>A teacher indicates the degree of frequency on the </a:t>
            </a:r>
            <a:r>
              <a:rPr lang="en-US" dirty="0" err="1" smtClean="0"/>
              <a:t>behaviours</a:t>
            </a:r>
            <a:r>
              <a:rPr lang="en-US" dirty="0" smtClean="0"/>
              <a:t> or skills displayed by the student.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634" y="0"/>
            <a:ext cx="6336704" cy="3429000"/>
          </a:xfrm>
          <a:prstGeom prst="rect">
            <a:avLst/>
          </a:prstGeom>
        </p:spPr>
      </p:pic>
    </p:spTree>
    <p:extLst>
      <p:ext uri="{BB962C8B-B14F-4D97-AF65-F5344CB8AC3E}">
        <p14:creationId xmlns:p14="http://schemas.microsoft.com/office/powerpoint/2010/main" val="1733296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Contd.</a:t>
            </a:r>
            <a:endParaRPr lang="en-IN" dirty="0"/>
          </a:p>
        </p:txBody>
      </p:sp>
      <p:sp>
        <p:nvSpPr>
          <p:cNvPr id="3" name="Content Placeholder 2"/>
          <p:cNvSpPr>
            <a:spLocks noGrp="1"/>
          </p:cNvSpPr>
          <p:nvPr>
            <p:ph sz="quarter" idx="1"/>
          </p:nvPr>
        </p:nvSpPr>
        <p:spPr/>
        <p:txBody>
          <a:bodyPr/>
          <a:lstStyle/>
          <a:p>
            <a:pPr marL="0" indent="0" algn="just">
              <a:buNone/>
            </a:pPr>
            <a:endParaRPr lang="en-US" dirty="0"/>
          </a:p>
          <a:p>
            <a:pPr algn="just"/>
            <a:r>
              <a:rPr lang="en-US" dirty="0" smtClean="0"/>
              <a:t>Rating </a:t>
            </a:r>
            <a:r>
              <a:rPr lang="en-US" dirty="0"/>
              <a:t>Scale may be defined as a set of categories designed to elicit information  about a qualitative or quantitative attribute.</a:t>
            </a:r>
            <a:endParaRPr lang="en-IN" dirty="0"/>
          </a:p>
          <a:p>
            <a:pPr marL="0" indent="0" algn="just">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0" y="3645024"/>
            <a:ext cx="8623004" cy="3212976"/>
          </a:xfrm>
          <a:prstGeom prst="rect">
            <a:avLst/>
          </a:prstGeom>
        </p:spPr>
      </p:pic>
    </p:spTree>
    <p:extLst>
      <p:ext uri="{BB962C8B-B14F-4D97-AF65-F5344CB8AC3E}">
        <p14:creationId xmlns:p14="http://schemas.microsoft.com/office/powerpoint/2010/main" val="4125680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426170"/>
          </a:xfrm>
        </p:spPr>
        <p:txBody>
          <a:bodyPr>
            <a:normAutofit fontScale="90000"/>
          </a:bodyPr>
          <a:lstStyle/>
          <a:p>
            <a:r>
              <a:rPr lang="en-US" b="1" dirty="0"/>
              <a:t>Types </a:t>
            </a:r>
            <a:r>
              <a:rPr lang="en-US" b="1" dirty="0" smtClean="0"/>
              <a:t/>
            </a:r>
            <a:br>
              <a:rPr lang="en-US" b="1" dirty="0" smtClean="0"/>
            </a:br>
            <a:r>
              <a:rPr lang="en-US" b="1" dirty="0" smtClean="0"/>
              <a:t>of </a:t>
            </a:r>
            <a:br>
              <a:rPr lang="en-US" b="1" dirty="0" smtClean="0"/>
            </a:br>
            <a:r>
              <a:rPr lang="en-US" b="1" dirty="0" smtClean="0"/>
              <a:t>Rating </a:t>
            </a:r>
            <a:r>
              <a:rPr lang="en-US" b="1" dirty="0"/>
              <a:t>Scale</a:t>
            </a:r>
            <a:endParaRPr lang="en-IN" b="1" dirty="0"/>
          </a:p>
        </p:txBody>
      </p:sp>
      <p:sp>
        <p:nvSpPr>
          <p:cNvPr id="5" name="Content Placeholder 4"/>
          <p:cNvSpPr>
            <a:spLocks noGrp="1"/>
          </p:cNvSpPr>
          <p:nvPr>
            <p:ph sz="quarter" idx="1"/>
          </p:nvPr>
        </p:nvSpPr>
        <p:spPr>
          <a:xfrm>
            <a:off x="457200" y="1844824"/>
            <a:ext cx="5338936" cy="4327376"/>
          </a:xfrm>
        </p:spPr>
        <p:txBody>
          <a:bodyPr>
            <a:normAutofit/>
          </a:bodyPr>
          <a:lstStyle/>
          <a:p>
            <a:r>
              <a:rPr lang="en-US" b="1" i="1" dirty="0"/>
              <a:t>Check List</a:t>
            </a:r>
          </a:p>
          <a:p>
            <a:pPr marL="0" indent="0" algn="just">
              <a:buNone/>
            </a:pPr>
            <a:r>
              <a:rPr lang="en-US" dirty="0"/>
              <a:t>A check list is used to know the presence or absence of  a trait in the learner. </a:t>
            </a:r>
            <a:endParaRPr lang="en-US" dirty="0" smtClean="0"/>
          </a:p>
          <a:p>
            <a:pPr marL="0" indent="0" algn="just">
              <a:buNone/>
            </a:pPr>
            <a:r>
              <a:rPr lang="en-US" dirty="0" smtClean="0"/>
              <a:t>There </a:t>
            </a:r>
            <a:r>
              <a:rPr lang="en-US" dirty="0"/>
              <a:t>are some  statements indicating presence/absence of a particular trait. A teacher observes </a:t>
            </a:r>
            <a:endParaRPr lang="en-US" dirty="0" smtClean="0"/>
          </a:p>
          <a:p>
            <a:pPr marL="0" indent="0" algn="just">
              <a:buNone/>
            </a:pPr>
            <a:r>
              <a:rPr lang="en-US" dirty="0" smtClean="0"/>
              <a:t> </a:t>
            </a:r>
            <a:r>
              <a:rPr lang="en-US" dirty="0"/>
              <a:t>the </a:t>
            </a:r>
            <a:r>
              <a:rPr lang="en-US" dirty="0" err="1"/>
              <a:t>behaviour</a:t>
            </a:r>
            <a:r>
              <a:rPr lang="en-US" dirty="0"/>
              <a:t> of student and give decision on check list.</a:t>
            </a:r>
            <a:endParaRPr lang="en-IN" dirty="0"/>
          </a:p>
          <a:p>
            <a:endParaRPr lang="en-IN"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724129" y="0"/>
            <a:ext cx="3096343" cy="6858000"/>
          </a:xfrm>
        </p:spPr>
      </p:pic>
    </p:spTree>
    <p:extLst>
      <p:ext uri="{BB962C8B-B14F-4D97-AF65-F5344CB8AC3E}">
        <p14:creationId xmlns:p14="http://schemas.microsoft.com/office/powerpoint/2010/main" val="309269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endParaRPr lang="en-IN" dirty="0"/>
          </a:p>
        </p:txBody>
      </p:sp>
      <p:sp>
        <p:nvSpPr>
          <p:cNvPr id="3" name="Content Placeholder 2"/>
          <p:cNvSpPr>
            <a:spLocks noGrp="1"/>
          </p:cNvSpPr>
          <p:nvPr>
            <p:ph sz="quarter" idx="1"/>
          </p:nvPr>
        </p:nvSpPr>
        <p:spPr>
          <a:xfrm>
            <a:off x="457200" y="836712"/>
            <a:ext cx="7467600" cy="5637240"/>
          </a:xfrm>
        </p:spPr>
        <p:txBody>
          <a:bodyPr/>
          <a:lstStyle/>
          <a:p>
            <a:pPr algn="just"/>
            <a:r>
              <a:rPr lang="en-US" b="1" i="1" dirty="0" smtClean="0"/>
              <a:t>Numerical Scale </a:t>
            </a:r>
          </a:p>
          <a:p>
            <a:pPr marL="0" indent="0" algn="just">
              <a:buNone/>
            </a:pPr>
            <a:r>
              <a:rPr lang="en-US" dirty="0" smtClean="0"/>
              <a:t>In this scale each statement is assigned a numerical score like 1,2,3,4,5,6,7 or even more. Teacher rates student to the extent as the trait is seen in his </a:t>
            </a:r>
            <a:r>
              <a:rPr lang="en-US" dirty="0" err="1" smtClean="0"/>
              <a:t>behaviour</a:t>
            </a:r>
            <a:r>
              <a:rPr lang="en-US" dirty="0" smtClean="0"/>
              <a:t> </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501008"/>
            <a:ext cx="7985373" cy="3356992"/>
          </a:xfrm>
          <a:prstGeom prst="rect">
            <a:avLst/>
          </a:prstGeom>
        </p:spPr>
      </p:pic>
    </p:spTree>
    <p:extLst>
      <p:ext uri="{BB962C8B-B14F-4D97-AF65-F5344CB8AC3E}">
        <p14:creationId xmlns:p14="http://schemas.microsoft.com/office/powerpoint/2010/main" val="83875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6050"/>
          </a:xfrm>
        </p:spPr>
        <p:txBody>
          <a:bodyPr>
            <a:normAutofit fontScale="90000"/>
          </a:bodyPr>
          <a:lstStyle/>
          <a:p>
            <a:endParaRPr lang="en-IN" dirty="0"/>
          </a:p>
        </p:txBody>
      </p:sp>
      <p:sp>
        <p:nvSpPr>
          <p:cNvPr id="3" name="Content Placeholder 2"/>
          <p:cNvSpPr>
            <a:spLocks noGrp="1"/>
          </p:cNvSpPr>
          <p:nvPr>
            <p:ph sz="quarter" idx="1"/>
          </p:nvPr>
        </p:nvSpPr>
        <p:spPr>
          <a:xfrm>
            <a:off x="457200" y="764704"/>
            <a:ext cx="7467600" cy="5709248"/>
          </a:xfrm>
        </p:spPr>
        <p:txBody>
          <a:bodyPr/>
          <a:lstStyle/>
          <a:p>
            <a:r>
              <a:rPr lang="en-US" b="1" i="1" dirty="0" smtClean="0"/>
              <a:t>Graphic Scale </a:t>
            </a:r>
          </a:p>
          <a:p>
            <a:pPr marL="0" indent="0" algn="just">
              <a:buNone/>
            </a:pPr>
            <a:r>
              <a:rPr lang="en-US" dirty="0" smtClean="0"/>
              <a:t>In this scale  the  presence or absence of trait is demonstrated on a horizontal line which displays the trait from lowest to highest.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996952"/>
            <a:ext cx="7488832" cy="3456384"/>
          </a:xfrm>
          <a:prstGeom prst="rect">
            <a:avLst/>
          </a:prstGeom>
        </p:spPr>
      </p:pic>
    </p:spTree>
    <p:extLst>
      <p:ext uri="{BB962C8B-B14F-4D97-AF65-F5344CB8AC3E}">
        <p14:creationId xmlns:p14="http://schemas.microsoft.com/office/powerpoint/2010/main" val="235700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 </a:t>
            </a:r>
            <a:r>
              <a:rPr lang="en-US" dirty="0" smtClean="0"/>
              <a:t>Reporting</a:t>
            </a:r>
            <a:br>
              <a:rPr lang="en-US" dirty="0" smtClean="0"/>
            </a:br>
            <a:r>
              <a:rPr lang="en-US" dirty="0" smtClean="0"/>
              <a:t> </a:t>
            </a:r>
            <a:r>
              <a:rPr lang="en-US" dirty="0"/>
              <a:t>technique</a:t>
            </a:r>
            <a:endParaRPr lang="en-IN" dirty="0"/>
          </a:p>
        </p:txBody>
      </p:sp>
      <p:sp>
        <p:nvSpPr>
          <p:cNvPr id="5" name="Content Placeholder 4"/>
          <p:cNvSpPr>
            <a:spLocks noGrp="1"/>
          </p:cNvSpPr>
          <p:nvPr>
            <p:ph sz="quarter" idx="1"/>
          </p:nvPr>
        </p:nvSpPr>
        <p:spPr>
          <a:xfrm>
            <a:off x="467544" y="1484784"/>
            <a:ext cx="5616624" cy="4788024"/>
          </a:xfrm>
        </p:spPr>
        <p:txBody>
          <a:bodyPr>
            <a:normAutofit/>
          </a:bodyPr>
          <a:lstStyle/>
          <a:p>
            <a:pPr algn="just"/>
            <a:endParaRPr lang="en-US" dirty="0" smtClean="0"/>
          </a:p>
          <a:p>
            <a:pPr algn="just"/>
            <a:r>
              <a:rPr lang="en-US" dirty="0" smtClean="0"/>
              <a:t>Self </a:t>
            </a:r>
            <a:r>
              <a:rPr lang="en-US" dirty="0"/>
              <a:t>report technique of evaluation is used to ask students about their  thoughts, feelings, attitudes, beliefs, </a:t>
            </a:r>
            <a:r>
              <a:rPr lang="en-US" dirty="0" err="1"/>
              <a:t>behaviours</a:t>
            </a:r>
            <a:r>
              <a:rPr lang="en-US" dirty="0"/>
              <a:t> etc.</a:t>
            </a:r>
          </a:p>
          <a:p>
            <a:pPr algn="just"/>
            <a:endParaRPr lang="en-US" dirty="0" smtClean="0"/>
          </a:p>
          <a:p>
            <a:pPr algn="just"/>
            <a:r>
              <a:rPr lang="en-US" dirty="0" smtClean="0"/>
              <a:t>Students </a:t>
            </a:r>
            <a:r>
              <a:rPr lang="en-US" dirty="0"/>
              <a:t>can express themselves through paper-pencil mode or  via electronic media. Open-ended questionnaire or  interview tools may be used</a:t>
            </a:r>
            <a:endParaRPr lang="en-IN"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84168" y="0"/>
            <a:ext cx="2808312" cy="6858000"/>
          </a:xfrm>
        </p:spPr>
      </p:pic>
    </p:spTree>
    <p:extLst>
      <p:ext uri="{BB962C8B-B14F-4D97-AF65-F5344CB8AC3E}">
        <p14:creationId xmlns:p14="http://schemas.microsoft.com/office/powerpoint/2010/main" val="915341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6336704" cy="1440160"/>
          </a:xfrm>
        </p:spPr>
        <p:txBody>
          <a:bodyPr>
            <a:normAutofit fontScale="90000"/>
          </a:bodyPr>
          <a:lstStyle/>
          <a:p>
            <a:r>
              <a:rPr lang="en-US" b="1" dirty="0"/>
              <a:t>Quantitative </a:t>
            </a:r>
            <a:r>
              <a:rPr lang="en-US" b="1" dirty="0" smtClean="0"/>
              <a:t>Assessment :</a:t>
            </a:r>
            <a:br>
              <a:rPr lang="en-US" b="1" dirty="0" smtClean="0"/>
            </a:br>
            <a:r>
              <a:rPr lang="en-US" b="1" dirty="0"/>
              <a:t> </a:t>
            </a:r>
            <a:r>
              <a:rPr lang="en-US" b="1" dirty="0" smtClean="0"/>
              <a:t>          Tests</a:t>
            </a:r>
            <a:r>
              <a:rPr lang="en-US" dirty="0" smtClean="0"/>
              <a:t> </a:t>
            </a:r>
            <a:br>
              <a:rPr lang="en-US" dirty="0" smtClean="0"/>
            </a:br>
            <a:r>
              <a:rPr lang="en-US" b="1" dirty="0" smtClean="0"/>
              <a:t>a.</a:t>
            </a:r>
            <a:r>
              <a:rPr lang="en-US" dirty="0" smtClean="0"/>
              <a:t> </a:t>
            </a:r>
            <a:r>
              <a:rPr lang="en-US" b="1" i="1" dirty="0" smtClean="0"/>
              <a:t>Oral/viva/Interviews</a:t>
            </a:r>
            <a:endParaRPr lang="en-IN" dirty="0"/>
          </a:p>
        </p:txBody>
      </p:sp>
      <p:sp>
        <p:nvSpPr>
          <p:cNvPr id="5" name="Content Placeholder 4"/>
          <p:cNvSpPr>
            <a:spLocks noGrp="1"/>
          </p:cNvSpPr>
          <p:nvPr>
            <p:ph sz="quarter" idx="1"/>
          </p:nvPr>
        </p:nvSpPr>
        <p:spPr>
          <a:xfrm>
            <a:off x="467544" y="1628800"/>
            <a:ext cx="5770984" cy="5069160"/>
          </a:xfrm>
        </p:spPr>
        <p:txBody>
          <a:bodyPr/>
          <a:lstStyle/>
          <a:p>
            <a:pPr algn="just"/>
            <a:r>
              <a:rPr lang="en-US" dirty="0"/>
              <a:t>In oral assessment whether it is viva or interview teacher poses questions to the students in spoken form and students has to answer them  showing sufficient knowledge of the subject</a:t>
            </a:r>
          </a:p>
          <a:p>
            <a:pPr algn="just"/>
            <a:r>
              <a:rPr lang="en-US" dirty="0"/>
              <a:t>Oral test are conducted to evaluate students ability to present his knowledge in a well organized and cogent manner</a:t>
            </a:r>
          </a:p>
          <a:p>
            <a:pPr algn="just"/>
            <a:r>
              <a:rPr lang="en-US" dirty="0"/>
              <a:t>Oral test are generally subjective in nature</a:t>
            </a:r>
            <a:endParaRPr lang="en-IN" dirty="0"/>
          </a:p>
          <a:p>
            <a:endParaRPr lang="en-IN"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300192" y="1628800"/>
            <a:ext cx="2376263" cy="4680520"/>
          </a:xfrm>
        </p:spPr>
      </p:pic>
    </p:spTree>
    <p:extLst>
      <p:ext uri="{BB962C8B-B14F-4D97-AF65-F5344CB8AC3E}">
        <p14:creationId xmlns:p14="http://schemas.microsoft.com/office/powerpoint/2010/main" val="2124861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2752" cy="1986433"/>
          </a:xfrm>
        </p:spPr>
        <p:txBody>
          <a:bodyPr/>
          <a:lstStyle/>
          <a:p>
            <a:pPr algn="ctr"/>
            <a:r>
              <a:rPr lang="en-US" b="1" i="1" dirty="0" smtClean="0"/>
              <a:t>b. Practical  or</a:t>
            </a:r>
            <a:br>
              <a:rPr lang="en-US" b="1" i="1" dirty="0" smtClean="0"/>
            </a:br>
            <a:r>
              <a:rPr lang="en-US" b="1" i="1" dirty="0" smtClean="0"/>
              <a:t>Performance </a:t>
            </a:r>
            <a:br>
              <a:rPr lang="en-US" b="1" i="1" dirty="0" smtClean="0"/>
            </a:br>
            <a:r>
              <a:rPr lang="en-US" b="1" i="1" dirty="0" smtClean="0"/>
              <a:t>      Tests  </a:t>
            </a:r>
            <a:endParaRPr lang="en-IN" b="1" i="1" dirty="0"/>
          </a:p>
        </p:txBody>
      </p:sp>
      <p:sp>
        <p:nvSpPr>
          <p:cNvPr id="3" name="Content Placeholder 2"/>
          <p:cNvSpPr>
            <a:spLocks noGrp="1"/>
          </p:cNvSpPr>
          <p:nvPr>
            <p:ph sz="quarter" idx="1"/>
          </p:nvPr>
        </p:nvSpPr>
        <p:spPr>
          <a:xfrm>
            <a:off x="457200" y="2996952"/>
            <a:ext cx="7467600" cy="3477000"/>
          </a:xfrm>
        </p:spPr>
        <p:txBody>
          <a:bodyPr>
            <a:normAutofit/>
          </a:bodyPr>
          <a:lstStyle/>
          <a:p>
            <a:pPr algn="just"/>
            <a:r>
              <a:rPr lang="en-US" dirty="0" smtClean="0"/>
              <a:t>Practical or performance tests are concerned with testing  student’s  skills in a particular settings like laboratory, field, schools or any other set up.</a:t>
            </a:r>
          </a:p>
          <a:p>
            <a:pPr algn="just"/>
            <a:r>
              <a:rPr lang="en-US" dirty="0" smtClean="0"/>
              <a:t>Practical  tests are conducted to take the feed back  that how well  can students implement theoretical knowledge in real situations.</a:t>
            </a:r>
          </a:p>
          <a:p>
            <a:pPr algn="just"/>
            <a:r>
              <a:rPr lang="en-US" dirty="0" smtClean="0"/>
              <a:t>Practical can be administered individually as well as in a group</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476672"/>
            <a:ext cx="4608512" cy="2520280"/>
          </a:xfrm>
          <a:prstGeom prst="rect">
            <a:avLst/>
          </a:prstGeom>
        </p:spPr>
      </p:pic>
    </p:spTree>
    <p:extLst>
      <p:ext uri="{BB962C8B-B14F-4D97-AF65-F5344CB8AC3E}">
        <p14:creationId xmlns:p14="http://schemas.microsoft.com/office/powerpoint/2010/main" val="17870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98178"/>
          </a:xfrm>
        </p:spPr>
        <p:txBody>
          <a:bodyPr>
            <a:normAutofit/>
          </a:bodyPr>
          <a:lstStyle/>
          <a:p>
            <a:r>
              <a:rPr lang="en-US" dirty="0" smtClean="0"/>
              <a:t>Meaning </a:t>
            </a:r>
            <a:br>
              <a:rPr lang="en-US" dirty="0" smtClean="0"/>
            </a:br>
            <a:r>
              <a:rPr lang="en-US" dirty="0" smtClean="0"/>
              <a:t>of </a:t>
            </a:r>
            <a:br>
              <a:rPr lang="en-US" dirty="0" smtClean="0"/>
            </a:br>
            <a:r>
              <a:rPr lang="en-US" dirty="0" smtClean="0"/>
              <a:t>Assessment</a:t>
            </a:r>
            <a:endParaRPr lang="en-IN" dirty="0"/>
          </a:p>
        </p:txBody>
      </p:sp>
      <p:sp>
        <p:nvSpPr>
          <p:cNvPr id="3" name="Content Placeholder 2"/>
          <p:cNvSpPr>
            <a:spLocks noGrp="1"/>
          </p:cNvSpPr>
          <p:nvPr>
            <p:ph sz="quarter" idx="1"/>
          </p:nvPr>
        </p:nvSpPr>
        <p:spPr>
          <a:xfrm>
            <a:off x="457200" y="1772816"/>
            <a:ext cx="4906888" cy="4701136"/>
          </a:xfrm>
        </p:spPr>
        <p:txBody>
          <a:bodyPr>
            <a:normAutofit/>
          </a:bodyPr>
          <a:lstStyle/>
          <a:p>
            <a:pPr algn="just"/>
            <a:endParaRPr lang="en-US" dirty="0"/>
          </a:p>
          <a:p>
            <a:pPr algn="just"/>
            <a:r>
              <a:rPr lang="en-US" dirty="0" smtClean="0"/>
              <a:t>Assessment is the process </a:t>
            </a:r>
            <a:r>
              <a:rPr lang="en-US" dirty="0"/>
              <a:t>of systematic gathering and organizing data of </a:t>
            </a:r>
            <a:r>
              <a:rPr lang="en-US" dirty="0" smtClean="0"/>
              <a:t>students’ </a:t>
            </a:r>
            <a:r>
              <a:rPr lang="en-US" dirty="0"/>
              <a:t>achievement on knowledge, skills, attitudes etc. to refine program  and enhance </a:t>
            </a:r>
            <a:r>
              <a:rPr lang="en-US" dirty="0" smtClean="0"/>
              <a:t>learning </a:t>
            </a:r>
          </a:p>
          <a:p>
            <a:pPr algn="just"/>
            <a:r>
              <a:rPr lang="en-US" dirty="0" smtClean="0"/>
              <a:t>Assessment </a:t>
            </a:r>
            <a:r>
              <a:rPr lang="en-US" dirty="0"/>
              <a:t>is used during and after </a:t>
            </a:r>
            <a:r>
              <a:rPr lang="en-US" dirty="0" smtClean="0"/>
              <a:t>instruction</a:t>
            </a:r>
            <a:endParaRPr lang="en-IN" dirty="0"/>
          </a:p>
          <a:p>
            <a:pPr marL="0" indent="0" algn="just">
              <a:buNone/>
            </a:pPr>
            <a:endParaRPr lang="en-I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0"/>
            <a:ext cx="3240360" cy="6858000"/>
          </a:xfrm>
          <a:prstGeom prst="rect">
            <a:avLst/>
          </a:prstGeom>
        </p:spPr>
      </p:pic>
    </p:spTree>
    <p:extLst>
      <p:ext uri="{BB962C8B-B14F-4D97-AF65-F5344CB8AC3E}">
        <p14:creationId xmlns:p14="http://schemas.microsoft.com/office/powerpoint/2010/main" val="1150835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4122"/>
          </a:xfrm>
        </p:spPr>
        <p:txBody>
          <a:bodyPr/>
          <a:lstStyle/>
          <a:p>
            <a:r>
              <a:rPr lang="en-US" b="1" i="1" dirty="0" smtClean="0"/>
              <a:t>c. Written Test</a:t>
            </a:r>
            <a:endParaRPr lang="en-IN" b="1" i="1" dirty="0"/>
          </a:p>
        </p:txBody>
      </p:sp>
      <p:sp>
        <p:nvSpPr>
          <p:cNvPr id="3" name="Content Placeholder 2"/>
          <p:cNvSpPr>
            <a:spLocks noGrp="1"/>
          </p:cNvSpPr>
          <p:nvPr>
            <p:ph sz="quarter" idx="1"/>
          </p:nvPr>
        </p:nvSpPr>
        <p:spPr>
          <a:xfrm>
            <a:off x="457200" y="1124744"/>
            <a:ext cx="7931224" cy="2952328"/>
          </a:xfrm>
        </p:spPr>
        <p:txBody>
          <a:bodyPr/>
          <a:lstStyle/>
          <a:p>
            <a:pPr algn="just"/>
            <a:endParaRPr lang="en-US" dirty="0" smtClean="0"/>
          </a:p>
          <a:p>
            <a:pPr algn="just"/>
            <a:r>
              <a:rPr lang="en-US" dirty="0" smtClean="0"/>
              <a:t> Written </a:t>
            </a:r>
            <a:r>
              <a:rPr lang="en-US" dirty="0"/>
              <a:t>t</a:t>
            </a:r>
            <a:r>
              <a:rPr lang="en-US" dirty="0" smtClean="0"/>
              <a:t>ests are the set of questions where students respond on  that particular items through written verbal expressions. It may also be administered on a computer.</a:t>
            </a:r>
          </a:p>
          <a:p>
            <a:pPr algn="just"/>
            <a:r>
              <a:rPr lang="en-US" dirty="0" smtClean="0"/>
              <a:t> Written tests </a:t>
            </a:r>
            <a:r>
              <a:rPr lang="en-US" dirty="0"/>
              <a:t>are the most popular and commonly used by teachers to get feed back on learning </a:t>
            </a:r>
            <a:endParaRPr lang="en-IN" dirty="0"/>
          </a:p>
          <a:p>
            <a:pPr algn="just"/>
            <a:endParaRPr lang="en-IN" dirty="0"/>
          </a:p>
          <a:p>
            <a:endParaRPr lang="en-US" dirty="0" smtClean="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293096"/>
            <a:ext cx="8568952" cy="2448272"/>
          </a:xfrm>
          <a:prstGeom prst="rect">
            <a:avLst/>
          </a:prstGeom>
        </p:spPr>
      </p:pic>
    </p:spTree>
    <p:extLst>
      <p:ext uri="{BB962C8B-B14F-4D97-AF65-F5344CB8AC3E}">
        <p14:creationId xmlns:p14="http://schemas.microsoft.com/office/powerpoint/2010/main" val="2201303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78621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Classification of written test  :</a:t>
            </a:r>
            <a:br>
              <a:rPr lang="en-US" dirty="0" smtClean="0"/>
            </a:br>
            <a:r>
              <a:rPr lang="en-US" dirty="0" smtClean="0"/>
              <a:t>: </a:t>
            </a:r>
            <a:r>
              <a:rPr lang="en-US" i="1" dirty="0"/>
              <a:t>On the basis of </a:t>
            </a:r>
            <a:r>
              <a:rPr lang="en-US" b="1" i="1" dirty="0" smtClean="0"/>
              <a:t>administration</a:t>
            </a:r>
            <a:r>
              <a:rPr lang="en-US" b="1" i="1" dirty="0"/>
              <a:t/>
            </a:r>
            <a:br>
              <a:rPr lang="en-US" b="1" i="1" dirty="0"/>
            </a:br>
            <a:r>
              <a:rPr lang="en-US" dirty="0" smtClean="0"/>
              <a:t/>
            </a:r>
            <a:br>
              <a:rPr lang="en-US" dirty="0" smtClean="0"/>
            </a:br>
            <a:endParaRPr lang="en-IN" dirty="0"/>
          </a:p>
        </p:txBody>
      </p:sp>
      <p:sp>
        <p:nvSpPr>
          <p:cNvPr id="5" name="Content Placeholder 4"/>
          <p:cNvSpPr>
            <a:spLocks noGrp="1"/>
          </p:cNvSpPr>
          <p:nvPr>
            <p:ph sz="quarter" idx="1"/>
          </p:nvPr>
        </p:nvSpPr>
        <p:spPr/>
        <p:txBody>
          <a:bodyPr/>
          <a:lstStyle/>
          <a:p>
            <a:pPr algn="just"/>
            <a:endParaRPr lang="en-US" b="1" dirty="0" smtClean="0"/>
          </a:p>
          <a:p>
            <a:pPr algn="just"/>
            <a:r>
              <a:rPr lang="en-US" b="1" dirty="0" smtClean="0"/>
              <a:t>Group </a:t>
            </a:r>
            <a:r>
              <a:rPr lang="en-US" b="1" dirty="0"/>
              <a:t>Test </a:t>
            </a:r>
            <a:r>
              <a:rPr lang="en-US" dirty="0"/>
              <a:t>– which can be administered to a large group of people at one time.</a:t>
            </a:r>
          </a:p>
          <a:p>
            <a:endParaRPr lang="en-IN" dirty="0"/>
          </a:p>
        </p:txBody>
      </p:sp>
      <p:sp>
        <p:nvSpPr>
          <p:cNvPr id="6" name="Content Placeholder 5"/>
          <p:cNvSpPr>
            <a:spLocks noGrp="1"/>
          </p:cNvSpPr>
          <p:nvPr>
            <p:ph sz="quarter" idx="2"/>
          </p:nvPr>
        </p:nvSpPr>
        <p:spPr>
          <a:xfrm>
            <a:off x="4270248" y="1600200"/>
            <a:ext cx="4262192" cy="4572000"/>
          </a:xfrm>
        </p:spPr>
        <p:txBody>
          <a:bodyPr/>
          <a:lstStyle/>
          <a:p>
            <a:pPr algn="just"/>
            <a:endParaRPr lang="en-US" dirty="0" smtClean="0"/>
          </a:p>
          <a:p>
            <a:pPr algn="just"/>
            <a:r>
              <a:rPr lang="en-US" dirty="0" smtClean="0"/>
              <a:t> </a:t>
            </a:r>
            <a:r>
              <a:rPr lang="en-US" b="1" dirty="0"/>
              <a:t>Individual Test- </a:t>
            </a:r>
            <a:r>
              <a:rPr lang="en-US" dirty="0"/>
              <a:t>which is administered to one person at a time</a:t>
            </a:r>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573016"/>
            <a:ext cx="3240360" cy="29163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57" y="3594968"/>
            <a:ext cx="4006399" cy="2952328"/>
          </a:xfrm>
          <a:prstGeom prst="rect">
            <a:avLst/>
          </a:prstGeom>
        </p:spPr>
      </p:pic>
    </p:spTree>
    <p:extLst>
      <p:ext uri="{BB962C8B-B14F-4D97-AF65-F5344CB8AC3E}">
        <p14:creationId xmlns:p14="http://schemas.microsoft.com/office/powerpoint/2010/main" val="262163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 the basis of </a:t>
            </a:r>
            <a:r>
              <a:rPr lang="en-US" b="1" i="1" dirty="0"/>
              <a:t>test items </a:t>
            </a:r>
          </a:p>
        </p:txBody>
      </p:sp>
      <p:sp>
        <p:nvSpPr>
          <p:cNvPr id="5" name="Content Placeholder 4"/>
          <p:cNvSpPr>
            <a:spLocks noGrp="1"/>
          </p:cNvSpPr>
          <p:nvPr>
            <p:ph sz="quarter" idx="1"/>
          </p:nvPr>
        </p:nvSpPr>
        <p:spPr/>
        <p:txBody>
          <a:bodyPr/>
          <a:lstStyle/>
          <a:p>
            <a:pPr marL="0" indent="0" algn="just">
              <a:buNone/>
            </a:pPr>
            <a:r>
              <a:rPr lang="en-US" b="1" dirty="0"/>
              <a:t>Standardized Test</a:t>
            </a:r>
            <a:r>
              <a:rPr lang="en-US" dirty="0"/>
              <a:t>-which are constructed on a standard with its objectivity, reliability, validity, usability and interpretability</a:t>
            </a:r>
            <a:endParaRPr lang="en-IN" dirty="0"/>
          </a:p>
        </p:txBody>
      </p:sp>
      <p:sp>
        <p:nvSpPr>
          <p:cNvPr id="6" name="Content Placeholder 5"/>
          <p:cNvSpPr>
            <a:spLocks noGrp="1"/>
          </p:cNvSpPr>
          <p:nvPr>
            <p:ph sz="quarter" idx="2"/>
          </p:nvPr>
        </p:nvSpPr>
        <p:spPr/>
        <p:txBody>
          <a:bodyPr/>
          <a:lstStyle/>
          <a:p>
            <a:pPr marL="0" indent="0" algn="just">
              <a:buNone/>
            </a:pPr>
            <a:r>
              <a:rPr lang="en-US" b="1" dirty="0" smtClean="0"/>
              <a:t>Non-Standardized </a:t>
            </a:r>
            <a:r>
              <a:rPr lang="en-US" b="1" dirty="0"/>
              <a:t>Test  or  Teacher made Test- </a:t>
            </a:r>
            <a:r>
              <a:rPr lang="en-US" dirty="0"/>
              <a:t>which are generally made by teacher to know their students achievement </a:t>
            </a:r>
            <a:endParaRPr lang="en-IN" dirty="0"/>
          </a:p>
          <a:p>
            <a:pPr algn="just"/>
            <a:endParaRPr lang="en-IN" dirty="0"/>
          </a:p>
          <a:p>
            <a:pPr algn="just"/>
            <a:endParaRPr lang="en-IN" dirty="0"/>
          </a:p>
          <a:p>
            <a:pPr algn="just"/>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4214610"/>
            <a:ext cx="3456384" cy="20227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221088"/>
            <a:ext cx="3816424" cy="2376264"/>
          </a:xfrm>
          <a:prstGeom prst="rect">
            <a:avLst/>
          </a:prstGeom>
        </p:spPr>
      </p:pic>
    </p:spTree>
    <p:extLst>
      <p:ext uri="{BB962C8B-B14F-4D97-AF65-F5344CB8AC3E}">
        <p14:creationId xmlns:p14="http://schemas.microsoft.com/office/powerpoint/2010/main" val="3527256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basis of </a:t>
            </a:r>
            <a:r>
              <a:rPr lang="en-US" b="1" i="1" dirty="0"/>
              <a:t>test items </a:t>
            </a:r>
            <a:br>
              <a:rPr lang="en-US" b="1" i="1" dirty="0"/>
            </a:br>
            <a:endParaRPr lang="en-IN" dirty="0"/>
          </a:p>
        </p:txBody>
      </p:sp>
      <p:sp>
        <p:nvSpPr>
          <p:cNvPr id="4" name="Content Placeholder 3"/>
          <p:cNvSpPr>
            <a:spLocks noGrp="1"/>
          </p:cNvSpPr>
          <p:nvPr>
            <p:ph sz="quarter" idx="1"/>
          </p:nvPr>
        </p:nvSpPr>
        <p:spPr/>
        <p:txBody>
          <a:bodyPr/>
          <a:lstStyle/>
          <a:p>
            <a:r>
              <a:rPr lang="en-US" b="1" dirty="0"/>
              <a:t>Speed Test</a:t>
            </a:r>
            <a:r>
              <a:rPr lang="en-US" dirty="0"/>
              <a:t>-   When the students are required to respond to the items with speed and accuracy</a:t>
            </a:r>
          </a:p>
          <a:p>
            <a:endParaRPr lang="en-IN" dirty="0"/>
          </a:p>
        </p:txBody>
      </p:sp>
      <p:sp>
        <p:nvSpPr>
          <p:cNvPr id="5" name="Content Placeholder 4"/>
          <p:cNvSpPr>
            <a:spLocks noGrp="1"/>
          </p:cNvSpPr>
          <p:nvPr>
            <p:ph sz="quarter" idx="2"/>
          </p:nvPr>
        </p:nvSpPr>
        <p:spPr/>
        <p:txBody>
          <a:bodyPr/>
          <a:lstStyle/>
          <a:p>
            <a:r>
              <a:rPr lang="en-US" b="1" dirty="0"/>
              <a:t>Power Test</a:t>
            </a:r>
            <a:r>
              <a:rPr lang="en-US" dirty="0"/>
              <a:t>- These tests are to measure students’ ability on responding more difficult items</a:t>
            </a:r>
            <a:endParaRPr lang="en-IN" b="1" dirty="0"/>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005064"/>
            <a:ext cx="3456384" cy="2381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005065"/>
            <a:ext cx="3600401" cy="2381249"/>
          </a:xfrm>
          <a:prstGeom prst="rect">
            <a:avLst/>
          </a:prstGeom>
        </p:spPr>
      </p:pic>
    </p:spTree>
    <p:extLst>
      <p:ext uri="{BB962C8B-B14F-4D97-AF65-F5344CB8AC3E}">
        <p14:creationId xmlns:p14="http://schemas.microsoft.com/office/powerpoint/2010/main" val="993589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 the basis of </a:t>
            </a:r>
            <a:r>
              <a:rPr lang="en-US" b="1" i="1" dirty="0"/>
              <a:t>objectives</a:t>
            </a:r>
            <a:br>
              <a:rPr lang="en-US" b="1" i="1" dirty="0"/>
            </a:br>
            <a:endParaRPr lang="en-IN" dirty="0"/>
          </a:p>
        </p:txBody>
      </p:sp>
      <p:sp>
        <p:nvSpPr>
          <p:cNvPr id="5" name="Content Placeholder 4"/>
          <p:cNvSpPr>
            <a:spLocks noGrp="1"/>
          </p:cNvSpPr>
          <p:nvPr>
            <p:ph sz="quarter" idx="1"/>
          </p:nvPr>
        </p:nvSpPr>
        <p:spPr>
          <a:xfrm>
            <a:off x="457200" y="1196752"/>
            <a:ext cx="3657600" cy="3096344"/>
          </a:xfrm>
        </p:spPr>
        <p:txBody>
          <a:bodyPr>
            <a:normAutofit lnSpcReduction="10000"/>
          </a:bodyPr>
          <a:lstStyle/>
          <a:p>
            <a:pPr algn="just"/>
            <a:r>
              <a:rPr lang="en-US" b="1" dirty="0" smtClean="0"/>
              <a:t>Norm </a:t>
            </a:r>
            <a:r>
              <a:rPr lang="en-US" b="1" dirty="0"/>
              <a:t>referenced test- </a:t>
            </a:r>
            <a:endParaRPr lang="en-US" b="1" dirty="0" smtClean="0"/>
          </a:p>
          <a:p>
            <a:pPr marL="0" indent="0" algn="just">
              <a:buNone/>
            </a:pPr>
            <a:r>
              <a:rPr lang="en-US" dirty="0" smtClean="0"/>
              <a:t>When</a:t>
            </a:r>
            <a:r>
              <a:rPr lang="en-US" b="1" dirty="0" smtClean="0"/>
              <a:t> </a:t>
            </a:r>
            <a:r>
              <a:rPr lang="en-US" dirty="0" smtClean="0"/>
              <a:t>students </a:t>
            </a:r>
            <a:r>
              <a:rPr lang="en-US" dirty="0"/>
              <a:t>performance is compared to other students in percentile terms </a:t>
            </a:r>
          </a:p>
          <a:p>
            <a:endParaRPr lang="en-IN" dirty="0"/>
          </a:p>
        </p:txBody>
      </p:sp>
      <p:sp>
        <p:nvSpPr>
          <p:cNvPr id="6" name="Content Placeholder 5"/>
          <p:cNvSpPr>
            <a:spLocks noGrp="1"/>
          </p:cNvSpPr>
          <p:nvPr>
            <p:ph sz="quarter" idx="2"/>
          </p:nvPr>
        </p:nvSpPr>
        <p:spPr>
          <a:xfrm>
            <a:off x="4355976" y="980728"/>
            <a:ext cx="3657600" cy="3384376"/>
          </a:xfrm>
        </p:spPr>
        <p:txBody>
          <a:bodyPr>
            <a:normAutofit lnSpcReduction="10000"/>
          </a:bodyPr>
          <a:lstStyle/>
          <a:p>
            <a:pPr algn="just"/>
            <a:r>
              <a:rPr lang="en-US" dirty="0" smtClean="0"/>
              <a:t> </a:t>
            </a:r>
            <a:r>
              <a:rPr lang="en-US" b="1" dirty="0"/>
              <a:t>Criterion </a:t>
            </a:r>
            <a:r>
              <a:rPr lang="en-US" b="1" dirty="0" smtClean="0"/>
              <a:t>referenced test – </a:t>
            </a:r>
            <a:r>
              <a:rPr lang="en-US" dirty="0" smtClean="0"/>
              <a:t>when</a:t>
            </a:r>
            <a:r>
              <a:rPr lang="en-US" b="1" dirty="0" smtClean="0"/>
              <a:t> </a:t>
            </a:r>
            <a:r>
              <a:rPr lang="en-US" dirty="0" smtClean="0"/>
              <a:t>students</a:t>
            </a:r>
            <a:r>
              <a:rPr lang="en-US" dirty="0"/>
              <a:t>’ performances  are  measured on a particular pre-decided criteria to know their  mastery of knowledge or skill on that particular subject</a:t>
            </a:r>
          </a:p>
          <a:p>
            <a:pPr marL="0" indent="0" algn="just">
              <a:buNone/>
            </a:pPr>
            <a:endParaRPr lang="en-US" dirty="0"/>
          </a:p>
          <a:p>
            <a:pPr algn="just"/>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509120"/>
            <a:ext cx="7776864" cy="2348880"/>
          </a:xfrm>
          <a:prstGeom prst="rect">
            <a:avLst/>
          </a:prstGeom>
        </p:spPr>
      </p:pic>
    </p:spTree>
    <p:extLst>
      <p:ext uri="{BB962C8B-B14F-4D97-AF65-F5344CB8AC3E}">
        <p14:creationId xmlns:p14="http://schemas.microsoft.com/office/powerpoint/2010/main" val="3928337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 the basis of </a:t>
            </a:r>
            <a:r>
              <a:rPr lang="en-US" b="1" i="1" dirty="0"/>
              <a:t>Evaluation</a:t>
            </a:r>
            <a:br>
              <a:rPr lang="en-US" b="1" i="1" dirty="0"/>
            </a:br>
            <a:endParaRPr lang="en-IN" dirty="0"/>
          </a:p>
        </p:txBody>
      </p:sp>
      <p:sp>
        <p:nvSpPr>
          <p:cNvPr id="5" name="Content Placeholder 4"/>
          <p:cNvSpPr>
            <a:spLocks noGrp="1"/>
          </p:cNvSpPr>
          <p:nvPr>
            <p:ph sz="quarter" idx="1"/>
          </p:nvPr>
        </p:nvSpPr>
        <p:spPr>
          <a:xfrm>
            <a:off x="457200" y="1124744"/>
            <a:ext cx="3657600" cy="4608512"/>
          </a:xfrm>
        </p:spPr>
        <p:txBody>
          <a:bodyPr/>
          <a:lstStyle/>
          <a:p>
            <a:r>
              <a:rPr lang="en-US" b="1" dirty="0"/>
              <a:t>Subjective Test or Essay Type -</a:t>
            </a:r>
            <a:r>
              <a:rPr lang="en-US" dirty="0"/>
              <a:t>where students are free to respond on questions and examiners judge their ability of expression, creativity and originality with knowledge of subject. examiners  may vary in their scores</a:t>
            </a:r>
          </a:p>
          <a:p>
            <a:endParaRPr lang="en-IN" dirty="0"/>
          </a:p>
        </p:txBody>
      </p:sp>
      <p:sp>
        <p:nvSpPr>
          <p:cNvPr id="6" name="Content Placeholder 5"/>
          <p:cNvSpPr>
            <a:spLocks noGrp="1"/>
          </p:cNvSpPr>
          <p:nvPr>
            <p:ph sz="quarter" idx="2"/>
          </p:nvPr>
        </p:nvSpPr>
        <p:spPr>
          <a:xfrm>
            <a:off x="4270248" y="1124744"/>
            <a:ext cx="3657600" cy="5047456"/>
          </a:xfrm>
        </p:spPr>
        <p:txBody>
          <a:bodyPr/>
          <a:lstStyle/>
          <a:p>
            <a:pPr algn="just"/>
            <a:r>
              <a:rPr lang="en-US" b="1" dirty="0"/>
              <a:t>Objective Test –</a:t>
            </a:r>
            <a:r>
              <a:rPr lang="en-US" dirty="0"/>
              <a:t>where students are limited to respond within given choices. No </a:t>
            </a:r>
            <a:r>
              <a:rPr lang="en-US" dirty="0" smtClean="0"/>
              <a:t>biasedness </a:t>
            </a:r>
            <a:r>
              <a:rPr lang="en-US" dirty="0"/>
              <a:t>of examiners for scoring even computer can check  these tests.</a:t>
            </a:r>
          </a:p>
          <a:p>
            <a:pPr marL="0" indent="0" algn="just">
              <a:buNone/>
            </a:pPr>
            <a:endParaRPr lang="en-US" b="1" dirty="0"/>
          </a:p>
          <a:p>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229200"/>
            <a:ext cx="3312368" cy="136815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5085184"/>
            <a:ext cx="3168352" cy="1562472"/>
          </a:xfrm>
          <a:prstGeom prst="rect">
            <a:avLst/>
          </a:prstGeom>
        </p:spPr>
      </p:pic>
    </p:spTree>
    <p:extLst>
      <p:ext uri="{BB962C8B-B14F-4D97-AF65-F5344CB8AC3E}">
        <p14:creationId xmlns:p14="http://schemas.microsoft.com/office/powerpoint/2010/main" val="3770288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3528392" cy="1988840"/>
          </a:xfrm>
        </p:spPr>
        <p:txBody>
          <a:bodyPr>
            <a:normAutofit/>
          </a:bodyPr>
          <a:lstStyle/>
          <a:p>
            <a:r>
              <a:rPr lang="en-US" dirty="0" smtClean="0"/>
              <a:t>Characteristics</a:t>
            </a:r>
            <a:br>
              <a:rPr lang="en-US" dirty="0" smtClean="0"/>
            </a:br>
            <a:r>
              <a:rPr lang="en-US" dirty="0" smtClean="0"/>
              <a:t> of </a:t>
            </a:r>
            <a:br>
              <a:rPr lang="en-US" dirty="0" smtClean="0"/>
            </a:br>
            <a:r>
              <a:rPr lang="en-US" dirty="0" smtClean="0"/>
              <a:t>subjective test</a:t>
            </a:r>
            <a:endParaRPr lang="en-IN" dirty="0"/>
          </a:p>
        </p:txBody>
      </p:sp>
      <p:sp>
        <p:nvSpPr>
          <p:cNvPr id="3" name="Content Placeholder 2"/>
          <p:cNvSpPr>
            <a:spLocks noGrp="1"/>
          </p:cNvSpPr>
          <p:nvPr>
            <p:ph sz="quarter" idx="1"/>
          </p:nvPr>
        </p:nvSpPr>
        <p:spPr>
          <a:xfrm>
            <a:off x="457200" y="2636912"/>
            <a:ext cx="7467600" cy="3837040"/>
          </a:xfrm>
        </p:spPr>
        <p:txBody>
          <a:bodyPr>
            <a:normAutofit fontScale="92500"/>
          </a:bodyPr>
          <a:lstStyle/>
          <a:p>
            <a:pPr algn="just"/>
            <a:r>
              <a:rPr lang="en-US" dirty="0" smtClean="0"/>
              <a:t>Easy to construct and administer</a:t>
            </a:r>
          </a:p>
          <a:p>
            <a:pPr algn="just"/>
            <a:r>
              <a:rPr lang="en-US" dirty="0" smtClean="0"/>
              <a:t>Learner’s organization and presentation of  thoughts in logical manner can be evaluated</a:t>
            </a:r>
          </a:p>
          <a:p>
            <a:pPr algn="just"/>
            <a:r>
              <a:rPr lang="en-US" dirty="0" smtClean="0"/>
              <a:t>Suitable for all subjects</a:t>
            </a:r>
          </a:p>
          <a:p>
            <a:pPr algn="just"/>
            <a:r>
              <a:rPr lang="en-US" dirty="0" smtClean="0"/>
              <a:t>Evaluation, criticism, interpretation </a:t>
            </a:r>
            <a:r>
              <a:rPr lang="en-US" dirty="0"/>
              <a:t> </a:t>
            </a:r>
            <a:r>
              <a:rPr lang="en-US" dirty="0" smtClean="0"/>
              <a:t>type objectives can be measured  only by subjective test</a:t>
            </a:r>
          </a:p>
          <a:p>
            <a:pPr algn="just"/>
            <a:r>
              <a:rPr lang="en-US" dirty="0"/>
              <a:t> </a:t>
            </a:r>
            <a:r>
              <a:rPr lang="en-US" dirty="0" smtClean="0"/>
              <a:t>It motivates students to induce good habits like </a:t>
            </a:r>
            <a:r>
              <a:rPr lang="en-US" dirty="0" smtClean="0"/>
              <a:t>organizing, comparing,  </a:t>
            </a:r>
            <a:r>
              <a:rPr lang="en-US" dirty="0" smtClean="0"/>
              <a:t>narrating, summarizing, etc.</a:t>
            </a:r>
          </a:p>
          <a:p>
            <a:pPr algn="just"/>
            <a:r>
              <a:rPr lang="en-US" dirty="0" smtClean="0"/>
              <a:t>No chance of guessing</a:t>
            </a:r>
          </a:p>
          <a:p>
            <a:pPr algn="just"/>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16632"/>
            <a:ext cx="4896544" cy="2448272"/>
          </a:xfrm>
          <a:prstGeom prst="rect">
            <a:avLst/>
          </a:prstGeom>
        </p:spPr>
      </p:pic>
    </p:spTree>
    <p:extLst>
      <p:ext uri="{BB962C8B-B14F-4D97-AF65-F5344CB8AC3E}">
        <p14:creationId xmlns:p14="http://schemas.microsoft.com/office/powerpoint/2010/main" val="3828309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3538736" cy="2016224"/>
          </a:xfrm>
        </p:spPr>
        <p:txBody>
          <a:bodyPr>
            <a:normAutofit/>
          </a:bodyPr>
          <a:lstStyle/>
          <a:p>
            <a:r>
              <a:rPr lang="en-US" dirty="0" smtClean="0"/>
              <a:t>Limitations</a:t>
            </a:r>
            <a:br>
              <a:rPr lang="en-US" dirty="0" smtClean="0"/>
            </a:br>
            <a:r>
              <a:rPr lang="en-US" dirty="0" smtClean="0"/>
              <a:t> of </a:t>
            </a:r>
            <a:br>
              <a:rPr lang="en-US" dirty="0" smtClean="0"/>
            </a:br>
            <a:r>
              <a:rPr lang="en-US" dirty="0" smtClean="0"/>
              <a:t>subjective test</a:t>
            </a:r>
            <a:endParaRPr lang="en-IN" dirty="0"/>
          </a:p>
        </p:txBody>
      </p:sp>
      <p:sp>
        <p:nvSpPr>
          <p:cNvPr id="3" name="Content Placeholder 2"/>
          <p:cNvSpPr>
            <a:spLocks noGrp="1"/>
          </p:cNvSpPr>
          <p:nvPr>
            <p:ph sz="quarter" idx="1"/>
          </p:nvPr>
        </p:nvSpPr>
        <p:spPr>
          <a:xfrm>
            <a:off x="457200" y="2708920"/>
            <a:ext cx="7467600" cy="3765032"/>
          </a:xfrm>
        </p:spPr>
        <p:txBody>
          <a:bodyPr>
            <a:normAutofit/>
          </a:bodyPr>
          <a:lstStyle/>
          <a:p>
            <a:pPr algn="just"/>
            <a:r>
              <a:rPr lang="en-US" dirty="0" smtClean="0"/>
              <a:t>No coverage of full course</a:t>
            </a:r>
          </a:p>
          <a:p>
            <a:pPr algn="just"/>
            <a:r>
              <a:rPr lang="en-US" dirty="0" smtClean="0"/>
              <a:t>Students are motivated for selective reading</a:t>
            </a:r>
          </a:p>
          <a:p>
            <a:pPr algn="just"/>
            <a:r>
              <a:rPr lang="en-US" dirty="0" smtClean="0"/>
              <a:t>Scoring may be affected by   good hand writing, neatness, length of answer,  grammar etc.</a:t>
            </a:r>
          </a:p>
          <a:p>
            <a:pPr algn="just"/>
            <a:r>
              <a:rPr lang="en-US" dirty="0" smtClean="0"/>
              <a:t>Scoring is less reliable &amp; less valid </a:t>
            </a:r>
          </a:p>
          <a:p>
            <a:pPr algn="just"/>
            <a:r>
              <a:rPr lang="en-US" dirty="0" smtClean="0"/>
              <a:t>Moods of  examiners, personal biasedness, favoritism, weightages to different aspects of the answer may also  affect the scoring value</a:t>
            </a:r>
          </a:p>
          <a:p>
            <a:pPr marL="0" indent="0" algn="just">
              <a:buNone/>
            </a:pPr>
            <a:r>
              <a:rPr lang="en-US" dirty="0" smtClean="0"/>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260648"/>
            <a:ext cx="4849519" cy="2376264"/>
          </a:xfrm>
          <a:prstGeom prst="rect">
            <a:avLst/>
          </a:prstGeom>
        </p:spPr>
      </p:pic>
    </p:spTree>
    <p:extLst>
      <p:ext uri="{BB962C8B-B14F-4D97-AF65-F5344CB8AC3E}">
        <p14:creationId xmlns:p14="http://schemas.microsoft.com/office/powerpoint/2010/main" val="2421824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94720" cy="2002234"/>
          </a:xfrm>
        </p:spPr>
        <p:txBody>
          <a:bodyPr>
            <a:normAutofit/>
          </a:bodyPr>
          <a:lstStyle/>
          <a:p>
            <a:r>
              <a:rPr lang="en-US" dirty="0" smtClean="0"/>
              <a:t>Characteristics</a:t>
            </a:r>
            <a:br>
              <a:rPr lang="en-US" dirty="0" smtClean="0"/>
            </a:br>
            <a:r>
              <a:rPr lang="en-US" dirty="0" smtClean="0"/>
              <a:t> of </a:t>
            </a:r>
            <a:br>
              <a:rPr lang="en-US" dirty="0" smtClean="0"/>
            </a:br>
            <a:r>
              <a:rPr lang="en-US" dirty="0" smtClean="0"/>
              <a:t>objective </a:t>
            </a:r>
            <a:br>
              <a:rPr lang="en-US" dirty="0" smtClean="0"/>
            </a:br>
            <a:r>
              <a:rPr lang="en-US" dirty="0" smtClean="0"/>
              <a:t>tests</a:t>
            </a:r>
            <a:endParaRPr lang="en-IN" dirty="0"/>
          </a:p>
        </p:txBody>
      </p:sp>
      <p:sp>
        <p:nvSpPr>
          <p:cNvPr id="3" name="Content Placeholder 2"/>
          <p:cNvSpPr>
            <a:spLocks noGrp="1"/>
          </p:cNvSpPr>
          <p:nvPr>
            <p:ph sz="quarter" idx="1"/>
          </p:nvPr>
        </p:nvSpPr>
        <p:spPr>
          <a:xfrm>
            <a:off x="457200" y="2780928"/>
            <a:ext cx="7467600" cy="3693024"/>
          </a:xfrm>
        </p:spPr>
        <p:txBody>
          <a:bodyPr/>
          <a:lstStyle/>
          <a:p>
            <a:r>
              <a:rPr lang="en-US" dirty="0" smtClean="0"/>
              <a:t>Objectivity</a:t>
            </a:r>
          </a:p>
          <a:p>
            <a:r>
              <a:rPr lang="en-US" dirty="0" smtClean="0"/>
              <a:t>Comprehensive representation</a:t>
            </a:r>
          </a:p>
          <a:p>
            <a:r>
              <a:rPr lang="en-US" dirty="0" smtClean="0"/>
              <a:t>Reliability</a:t>
            </a:r>
          </a:p>
          <a:p>
            <a:r>
              <a:rPr lang="en-US" dirty="0" smtClean="0"/>
              <a:t>Validity</a:t>
            </a:r>
          </a:p>
          <a:p>
            <a:r>
              <a:rPr lang="en-US" dirty="0" smtClean="0"/>
              <a:t>Easy to scoring</a:t>
            </a:r>
          </a:p>
          <a:p>
            <a:r>
              <a:rPr lang="en-US" dirty="0"/>
              <a:t>Practicability </a:t>
            </a:r>
            <a:endParaRPr lang="en-US" dirty="0" smtClean="0"/>
          </a:p>
          <a:p>
            <a:pPr marL="0" indent="0">
              <a:buNone/>
            </a:pPr>
            <a:r>
              <a:rPr lang="en-US" dirty="0" smtClean="0"/>
              <a:t>(</a:t>
            </a:r>
            <a:r>
              <a:rPr lang="en-US" dirty="0"/>
              <a:t>easy to administer on huge mass)</a:t>
            </a:r>
          </a:p>
          <a:p>
            <a:endParaRPr lang="en-US" dirty="0" smtClean="0"/>
          </a:p>
          <a:p>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60648"/>
            <a:ext cx="3039980" cy="5328592"/>
          </a:xfrm>
          <a:prstGeom prst="rect">
            <a:avLst/>
          </a:prstGeom>
        </p:spPr>
      </p:pic>
    </p:spTree>
    <p:extLst>
      <p:ext uri="{BB962C8B-B14F-4D97-AF65-F5344CB8AC3E}">
        <p14:creationId xmlns:p14="http://schemas.microsoft.com/office/powerpoint/2010/main" val="938050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objective test</a:t>
            </a:r>
            <a:endParaRPr lang="en-IN" dirty="0"/>
          </a:p>
        </p:txBody>
      </p:sp>
      <p:sp>
        <p:nvSpPr>
          <p:cNvPr id="3" name="Content Placeholder 2"/>
          <p:cNvSpPr>
            <a:spLocks noGrp="1"/>
          </p:cNvSpPr>
          <p:nvPr>
            <p:ph sz="quarter" idx="1"/>
          </p:nvPr>
        </p:nvSpPr>
        <p:spPr>
          <a:xfrm>
            <a:off x="318356" y="1700808"/>
            <a:ext cx="7859216" cy="4873752"/>
          </a:xfrm>
        </p:spPr>
        <p:txBody>
          <a:bodyPr/>
          <a:lstStyle/>
          <a:p>
            <a:pPr algn="just"/>
            <a:r>
              <a:rPr lang="en-US" dirty="0" smtClean="0"/>
              <a:t>No space for expression for students</a:t>
            </a:r>
          </a:p>
          <a:p>
            <a:pPr algn="just"/>
            <a:r>
              <a:rPr lang="en-US" dirty="0" smtClean="0"/>
              <a:t>Difficult to evaluate high level mental abilities like synthesis, evaluation, creation, imaginations etc.</a:t>
            </a:r>
          </a:p>
          <a:p>
            <a:pPr algn="just"/>
            <a:r>
              <a:rPr lang="en-US" dirty="0" smtClean="0"/>
              <a:t>Chances for students to anticipate answers</a:t>
            </a:r>
          </a:p>
          <a:p>
            <a:pPr algn="just"/>
            <a:r>
              <a:rPr lang="en-US" dirty="0" smtClean="0"/>
              <a:t>Difficult to construct</a:t>
            </a:r>
          </a:p>
          <a:p>
            <a:pPr algn="just"/>
            <a:r>
              <a:rPr lang="en-US" dirty="0" smtClean="0"/>
              <a:t>Costly</a:t>
            </a:r>
          </a:p>
          <a:p>
            <a:pPr algn="just"/>
            <a:r>
              <a:rPr lang="en-US" dirty="0" smtClean="0"/>
              <a:t>Standardization  of test is a complex process</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229200"/>
            <a:ext cx="7560840" cy="1512168"/>
          </a:xfrm>
          <a:prstGeom prst="rect">
            <a:avLst/>
          </a:prstGeom>
        </p:spPr>
      </p:pic>
    </p:spTree>
    <p:extLst>
      <p:ext uri="{BB962C8B-B14F-4D97-AF65-F5344CB8AC3E}">
        <p14:creationId xmlns:p14="http://schemas.microsoft.com/office/powerpoint/2010/main" val="2896579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IN" dirty="0"/>
          </a:p>
        </p:txBody>
      </p:sp>
      <p:sp>
        <p:nvSpPr>
          <p:cNvPr id="3" name="Content Placeholder 2"/>
          <p:cNvSpPr>
            <a:spLocks noGrp="1"/>
          </p:cNvSpPr>
          <p:nvPr>
            <p:ph sz="quarter" idx="1"/>
          </p:nvPr>
        </p:nvSpPr>
        <p:spPr>
          <a:xfrm>
            <a:off x="457200" y="1600200"/>
            <a:ext cx="4330824" cy="4873752"/>
          </a:xfrm>
        </p:spPr>
        <p:txBody>
          <a:bodyPr/>
          <a:lstStyle/>
          <a:p>
            <a:endParaRPr lang="en-US" dirty="0" smtClean="0"/>
          </a:p>
          <a:p>
            <a:pPr algn="just"/>
            <a:r>
              <a:rPr lang="en-US" dirty="0" smtClean="0"/>
              <a:t>It </a:t>
            </a:r>
            <a:r>
              <a:rPr lang="en-US" dirty="0"/>
              <a:t>is the process of  knowing learning- outcomes achieved by  learners by applying variety of techniques like projects, assignments, tests,    viva/ practical,  presentations, case studies, performances etc.</a:t>
            </a:r>
          </a:p>
          <a:p>
            <a:pPr algn="just"/>
            <a:endParaRPr lang="en-US" dirty="0" smtClean="0"/>
          </a:p>
          <a:p>
            <a:pPr algn="just"/>
            <a:endParaRPr lang="en-US" dirty="0"/>
          </a:p>
          <a:p>
            <a:pPr algn="just"/>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182" y="116632"/>
            <a:ext cx="3147282" cy="6741368"/>
          </a:xfrm>
          <a:prstGeom prst="rect">
            <a:avLst/>
          </a:prstGeom>
        </p:spPr>
      </p:pic>
    </p:spTree>
    <p:extLst>
      <p:ext uri="{BB962C8B-B14F-4D97-AF65-F5344CB8AC3E}">
        <p14:creationId xmlns:p14="http://schemas.microsoft.com/office/powerpoint/2010/main" val="1956507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282154"/>
          </a:xfrm>
        </p:spPr>
        <p:txBody>
          <a:bodyPr>
            <a:normAutofit fontScale="90000"/>
          </a:bodyPr>
          <a:lstStyle/>
          <a:p>
            <a:r>
              <a:rPr lang="en-US" dirty="0" smtClean="0"/>
              <a:t>Classification </a:t>
            </a:r>
            <a:br>
              <a:rPr lang="en-US" dirty="0" smtClean="0"/>
            </a:br>
            <a:r>
              <a:rPr lang="en-US" dirty="0" smtClean="0"/>
              <a:t>of </a:t>
            </a:r>
            <a:br>
              <a:rPr lang="en-US" dirty="0" smtClean="0"/>
            </a:br>
            <a:r>
              <a:rPr lang="en-US" dirty="0" smtClean="0"/>
              <a:t>objective test</a:t>
            </a:r>
            <a:endParaRPr lang="en-IN" dirty="0"/>
          </a:p>
        </p:txBody>
      </p:sp>
      <p:sp>
        <p:nvSpPr>
          <p:cNvPr id="3" name="Content Placeholder 2"/>
          <p:cNvSpPr>
            <a:spLocks noGrp="1"/>
          </p:cNvSpPr>
          <p:nvPr>
            <p:ph sz="quarter" idx="1"/>
          </p:nvPr>
        </p:nvSpPr>
        <p:spPr>
          <a:xfrm>
            <a:off x="457200" y="1772816"/>
            <a:ext cx="7467600" cy="4701136"/>
          </a:xfrm>
        </p:spPr>
        <p:txBody>
          <a:bodyPr>
            <a:normAutofit lnSpcReduction="10000"/>
          </a:bodyPr>
          <a:lstStyle/>
          <a:p>
            <a:r>
              <a:rPr lang="en-US" b="1" dirty="0" smtClean="0"/>
              <a:t>Supply Type (Recall Type</a:t>
            </a:r>
            <a:r>
              <a:rPr lang="en-US" dirty="0" smtClean="0"/>
              <a:t>)</a:t>
            </a:r>
          </a:p>
          <a:p>
            <a:pPr marL="457200" indent="-457200">
              <a:buFont typeface="+mj-lt"/>
              <a:buAutoNum type="arabicPeriod"/>
            </a:pPr>
            <a:r>
              <a:rPr lang="en-US" dirty="0"/>
              <a:t>FIB</a:t>
            </a:r>
          </a:p>
          <a:p>
            <a:pPr marL="457200" indent="-457200">
              <a:buFont typeface="+mj-lt"/>
              <a:buAutoNum type="arabicPeriod"/>
            </a:pPr>
            <a:r>
              <a:rPr lang="en-US" dirty="0"/>
              <a:t>Answer in one </a:t>
            </a:r>
            <a:r>
              <a:rPr lang="en-US" dirty="0" smtClean="0"/>
              <a:t>word</a:t>
            </a:r>
          </a:p>
          <a:p>
            <a:pPr marL="0" indent="0">
              <a:buNone/>
            </a:pPr>
            <a:r>
              <a:rPr lang="en-US" dirty="0" smtClean="0"/>
              <a:t>      or Simple recall</a:t>
            </a:r>
          </a:p>
          <a:p>
            <a:pPr marL="0" indent="0">
              <a:buNone/>
            </a:pPr>
            <a:endParaRPr lang="en-US" dirty="0"/>
          </a:p>
          <a:p>
            <a:endParaRPr lang="en-US" dirty="0" smtClean="0"/>
          </a:p>
          <a:p>
            <a:r>
              <a:rPr lang="en-US" b="1" dirty="0" smtClean="0"/>
              <a:t>Selective Type (Recognition Type)</a:t>
            </a:r>
            <a:endParaRPr lang="en-IN" b="1" dirty="0"/>
          </a:p>
          <a:p>
            <a:pPr marL="457200" indent="-457200">
              <a:buFont typeface="+mj-lt"/>
              <a:buAutoNum type="arabicPeriod"/>
            </a:pPr>
            <a:r>
              <a:rPr lang="en-US" dirty="0" smtClean="0"/>
              <a:t>MCQ</a:t>
            </a:r>
          </a:p>
          <a:p>
            <a:pPr marL="457200" indent="-457200">
              <a:buFont typeface="+mj-lt"/>
              <a:buAutoNum type="arabicPeriod"/>
            </a:pPr>
            <a:r>
              <a:rPr lang="en-US" dirty="0" smtClean="0"/>
              <a:t>Matching type</a:t>
            </a:r>
          </a:p>
          <a:p>
            <a:pPr marL="457200" indent="-457200">
              <a:buFont typeface="+mj-lt"/>
              <a:buAutoNum type="arabicPeriod"/>
            </a:pPr>
            <a:r>
              <a:rPr lang="en-US" dirty="0" smtClean="0"/>
              <a:t>True/False or  correct/incorrect </a:t>
            </a:r>
          </a:p>
          <a:p>
            <a:pPr marL="457200" indent="-457200">
              <a:buFont typeface="+mj-lt"/>
              <a:buAutoNum type="arabicPeriod"/>
            </a:pPr>
            <a:r>
              <a:rPr lang="en-US" dirty="0" smtClean="0"/>
              <a:t>Classification or odd one out</a:t>
            </a:r>
          </a:p>
          <a:p>
            <a:pPr marL="457200" indent="-457200">
              <a:buFont typeface="+mj-lt"/>
              <a:buAutoNum type="arabicPeriod"/>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16632"/>
            <a:ext cx="2520280" cy="5544616"/>
          </a:xfrm>
          <a:prstGeom prst="rect">
            <a:avLst/>
          </a:prstGeom>
        </p:spPr>
      </p:pic>
    </p:spTree>
    <p:extLst>
      <p:ext uri="{BB962C8B-B14F-4D97-AF65-F5344CB8AC3E}">
        <p14:creationId xmlns:p14="http://schemas.microsoft.com/office/powerpoint/2010/main" val="643787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570186"/>
          </a:xfrm>
        </p:spPr>
        <p:txBody>
          <a:bodyPr>
            <a:normAutofit/>
          </a:bodyPr>
          <a:lstStyle/>
          <a:p>
            <a:r>
              <a:rPr lang="en-US" dirty="0" smtClean="0"/>
              <a:t>Some interesting  &amp; innovative </a:t>
            </a:r>
            <a:r>
              <a:rPr lang="en-US" b="1" i="1" dirty="0" smtClean="0"/>
              <a:t>cat </a:t>
            </a:r>
            <a:r>
              <a:rPr lang="en-US" dirty="0" smtClean="0"/>
              <a:t>(classroom assessment techniques )</a:t>
            </a:r>
            <a:endParaRPr lang="en-IN" dirty="0"/>
          </a:p>
        </p:txBody>
      </p:sp>
      <p:sp>
        <p:nvSpPr>
          <p:cNvPr id="3" name="Content Placeholder 2"/>
          <p:cNvSpPr>
            <a:spLocks noGrp="1"/>
          </p:cNvSpPr>
          <p:nvPr>
            <p:ph sz="quarter" idx="1"/>
          </p:nvPr>
        </p:nvSpPr>
        <p:spPr>
          <a:xfrm>
            <a:off x="457200" y="1988840"/>
            <a:ext cx="6347048" cy="4485112"/>
          </a:xfrm>
        </p:spPr>
        <p:txBody>
          <a:bodyPr/>
          <a:lstStyle/>
          <a:p>
            <a:r>
              <a:rPr lang="en-US" b="1" dirty="0" smtClean="0"/>
              <a:t>Strategic questioning </a:t>
            </a:r>
            <a:r>
              <a:rPr lang="en-US" dirty="0" smtClean="0"/>
              <a:t>–asking high-order questions to students require more in-depth thinking. (why, &amp; how)</a:t>
            </a:r>
          </a:p>
          <a:p>
            <a:pPr algn="just"/>
            <a:r>
              <a:rPr lang="en-US" b="1" dirty="0"/>
              <a:t>3</a:t>
            </a:r>
            <a:r>
              <a:rPr lang="en-US" b="1" dirty="0" smtClean="0"/>
              <a:t> -Way summaries- </a:t>
            </a:r>
            <a:r>
              <a:rPr lang="en-US" dirty="0" smtClean="0"/>
              <a:t>students have been asked to present summery of what they learnt in particular topic in 10-15 words, 30-50words,75-100words long</a:t>
            </a:r>
          </a:p>
          <a:p>
            <a:pPr algn="just"/>
            <a:r>
              <a:rPr lang="en-US" b="1" dirty="0" smtClean="0"/>
              <a:t>Think-pair-share- </a:t>
            </a:r>
            <a:r>
              <a:rPr lang="en-US" dirty="0" smtClean="0"/>
              <a:t>after posing a question to students they are placed in pairs to discuss the responses. Than they share it to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1052736"/>
            <a:ext cx="1296144" cy="5204990"/>
          </a:xfrm>
          <a:prstGeom prst="rect">
            <a:avLst/>
          </a:prstGeom>
        </p:spPr>
      </p:pic>
    </p:spTree>
    <p:extLst>
      <p:ext uri="{BB962C8B-B14F-4D97-AF65-F5344CB8AC3E}">
        <p14:creationId xmlns:p14="http://schemas.microsoft.com/office/powerpoint/2010/main" val="1944299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r>
              <a:rPr lang="en-US" dirty="0" smtClean="0"/>
              <a:t>Contd.</a:t>
            </a:r>
            <a:endParaRPr lang="en-IN" dirty="0"/>
          </a:p>
        </p:txBody>
      </p:sp>
      <p:sp>
        <p:nvSpPr>
          <p:cNvPr id="3" name="Content Placeholder 2"/>
          <p:cNvSpPr>
            <a:spLocks noGrp="1"/>
          </p:cNvSpPr>
          <p:nvPr>
            <p:ph sz="quarter" idx="1"/>
          </p:nvPr>
        </p:nvSpPr>
        <p:spPr>
          <a:xfrm>
            <a:off x="457200" y="692696"/>
            <a:ext cx="6419056" cy="5781256"/>
          </a:xfrm>
        </p:spPr>
        <p:txBody>
          <a:bodyPr>
            <a:normAutofit/>
          </a:bodyPr>
          <a:lstStyle/>
          <a:p>
            <a:pPr algn="just"/>
            <a:r>
              <a:rPr lang="en-US" b="1" dirty="0" smtClean="0"/>
              <a:t>3-2-1Countdown</a:t>
            </a:r>
          </a:p>
          <a:p>
            <a:pPr marL="0" indent="0" algn="just">
              <a:buNone/>
            </a:pPr>
            <a:r>
              <a:rPr lang="en-US" dirty="0"/>
              <a:t>A</a:t>
            </a:r>
            <a:r>
              <a:rPr lang="en-US" dirty="0" smtClean="0"/>
              <a:t>t </a:t>
            </a:r>
            <a:r>
              <a:rPr lang="en-US" dirty="0"/>
              <a:t>the end of learning students are asked to respond 3 </a:t>
            </a:r>
            <a:r>
              <a:rPr lang="en-US" dirty="0" smtClean="0"/>
              <a:t>statements-</a:t>
            </a:r>
          </a:p>
          <a:p>
            <a:pPr algn="just">
              <a:buFont typeface="Wingdings" pitchFamily="2" charset="2"/>
              <a:buChar char="Ø"/>
            </a:pPr>
            <a:r>
              <a:rPr lang="en-US" dirty="0"/>
              <a:t>3 things of it you didn’t know before</a:t>
            </a:r>
          </a:p>
          <a:p>
            <a:pPr algn="just">
              <a:buFont typeface="Wingdings" pitchFamily="2" charset="2"/>
              <a:buChar char="Ø"/>
            </a:pPr>
            <a:r>
              <a:rPr lang="en-US" dirty="0"/>
              <a:t>2 things  that surprised </a:t>
            </a:r>
          </a:p>
          <a:p>
            <a:pPr algn="just">
              <a:buFont typeface="Wingdings" pitchFamily="2" charset="2"/>
              <a:buChar char="Ø"/>
            </a:pPr>
            <a:r>
              <a:rPr lang="en-US" dirty="0"/>
              <a:t>1 thing you want to start </a:t>
            </a:r>
            <a:r>
              <a:rPr lang="en-US" dirty="0" smtClean="0"/>
              <a:t>doing</a:t>
            </a:r>
          </a:p>
          <a:p>
            <a:pPr algn="just"/>
            <a:r>
              <a:rPr lang="en-US" b="1" dirty="0" smtClean="0"/>
              <a:t>Rubrics-</a:t>
            </a:r>
            <a:r>
              <a:rPr lang="en-US" dirty="0" smtClean="0"/>
              <a:t> in rubric teacher grade students work by specific component with a point value in a grid in predefined manner. It helps students to check their work before submitting, understand  assignment &amp; scoring system, and receive meaningful feedback.</a:t>
            </a:r>
          </a:p>
          <a:p>
            <a:pPr marL="0" indent="0" algn="just">
              <a:buNone/>
            </a:pPr>
            <a:endParaRPr lang="en-US" dirty="0" smtClean="0"/>
          </a:p>
          <a:p>
            <a:pPr marL="0" indent="0" algn="just">
              <a:buNone/>
            </a:pP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908720"/>
            <a:ext cx="1952625" cy="2376264"/>
          </a:xfrm>
          <a:prstGeom prst="rect">
            <a:avLst/>
          </a:prstGeom>
        </p:spPr>
      </p:pic>
    </p:spTree>
    <p:extLst>
      <p:ext uri="{BB962C8B-B14F-4D97-AF65-F5344CB8AC3E}">
        <p14:creationId xmlns:p14="http://schemas.microsoft.com/office/powerpoint/2010/main" val="1610845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840"/>
            <a:ext cx="7467600" cy="1008112"/>
          </a:xfrm>
        </p:spPr>
        <p:txBody>
          <a:bodyPr/>
          <a:lstStyle/>
          <a:p>
            <a:r>
              <a:rPr lang="en-US" b="1" dirty="0" smtClean="0"/>
              <a:t>References</a:t>
            </a:r>
            <a:endParaRPr lang="en-IN" b="1" dirty="0"/>
          </a:p>
        </p:txBody>
      </p:sp>
      <p:sp>
        <p:nvSpPr>
          <p:cNvPr id="3" name="Content Placeholder 2"/>
          <p:cNvSpPr>
            <a:spLocks noGrp="1"/>
          </p:cNvSpPr>
          <p:nvPr>
            <p:ph sz="quarter" idx="1"/>
          </p:nvPr>
        </p:nvSpPr>
        <p:spPr>
          <a:xfrm>
            <a:off x="457200" y="3501008"/>
            <a:ext cx="7467600" cy="2972944"/>
          </a:xfrm>
        </p:spPr>
        <p:txBody>
          <a:bodyPr/>
          <a:lstStyle/>
          <a:p>
            <a:r>
              <a:rPr lang="en-US" dirty="0" smtClean="0"/>
              <a:t>Allen,2004.Assessing Academic Program in Higher Education. westminster.edu</a:t>
            </a:r>
          </a:p>
          <a:p>
            <a:r>
              <a:rPr lang="en-IN" dirty="0"/>
              <a:t>http://www.bdu.ac.in/cde/docs/ebooks/B-Ed/I/ASSESSMENT%20FOR%20LEARNING.pdf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88640"/>
            <a:ext cx="5832648" cy="3116932"/>
          </a:xfrm>
          <a:prstGeom prst="rect">
            <a:avLst/>
          </a:prstGeom>
        </p:spPr>
      </p:pic>
    </p:spTree>
    <p:extLst>
      <p:ext uri="{BB962C8B-B14F-4D97-AF65-F5344CB8AC3E}">
        <p14:creationId xmlns:p14="http://schemas.microsoft.com/office/powerpoint/2010/main" val="3209566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normAutofit/>
          </a:bodyPr>
          <a:lstStyle/>
          <a:p>
            <a:pPr marL="0" indent="0">
              <a:buNone/>
            </a:pPr>
            <a:r>
              <a:rPr lang="en-US" sz="8000" dirty="0" smtClean="0"/>
              <a:t>     </a:t>
            </a:r>
          </a:p>
          <a:p>
            <a:pPr marL="0" indent="0">
              <a:buNone/>
            </a:pPr>
            <a:r>
              <a:rPr lang="en-US" sz="8000" dirty="0"/>
              <a:t> </a:t>
            </a:r>
            <a:r>
              <a:rPr lang="en-US" sz="8000" dirty="0" smtClean="0"/>
              <a:t>   Thank You</a:t>
            </a:r>
          </a:p>
          <a:p>
            <a:endParaRPr lang="en-IN" sz="8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7821488" cy="6669360"/>
          </a:xfrm>
          <a:prstGeom prst="rect">
            <a:avLst/>
          </a:prstGeom>
        </p:spPr>
      </p:pic>
    </p:spTree>
    <p:extLst>
      <p:ext uri="{BB962C8B-B14F-4D97-AF65-F5344CB8AC3E}">
        <p14:creationId xmlns:p14="http://schemas.microsoft.com/office/powerpoint/2010/main" val="244894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930226"/>
          </a:xfrm>
        </p:spPr>
        <p:txBody>
          <a:bodyPr>
            <a:normAutofit/>
          </a:bodyPr>
          <a:lstStyle/>
          <a:p>
            <a:r>
              <a:rPr lang="en-US" dirty="0" smtClean="0"/>
              <a:t>Definition </a:t>
            </a:r>
            <a:br>
              <a:rPr lang="en-US" dirty="0" smtClean="0"/>
            </a:br>
            <a:r>
              <a:rPr lang="en-US" dirty="0" smtClean="0"/>
              <a:t>of </a:t>
            </a:r>
            <a:br>
              <a:rPr lang="en-US" dirty="0" smtClean="0"/>
            </a:br>
            <a:r>
              <a:rPr lang="en-US" dirty="0" smtClean="0"/>
              <a:t>Assessment</a:t>
            </a:r>
            <a:endParaRPr lang="en-IN" dirty="0"/>
          </a:p>
        </p:txBody>
      </p:sp>
      <p:sp>
        <p:nvSpPr>
          <p:cNvPr id="3" name="Content Placeholder 2"/>
          <p:cNvSpPr>
            <a:spLocks noGrp="1"/>
          </p:cNvSpPr>
          <p:nvPr>
            <p:ph sz="quarter" idx="1"/>
          </p:nvPr>
        </p:nvSpPr>
        <p:spPr>
          <a:xfrm>
            <a:off x="323528" y="1600200"/>
            <a:ext cx="6048672" cy="4873752"/>
          </a:xfrm>
        </p:spPr>
        <p:txBody>
          <a:bodyPr>
            <a:normAutofit/>
          </a:bodyPr>
          <a:lstStyle/>
          <a:p>
            <a:pPr algn="just"/>
            <a:endParaRPr lang="en-US" dirty="0" smtClean="0"/>
          </a:p>
          <a:p>
            <a:pPr algn="just"/>
            <a:endParaRPr lang="en-US" dirty="0"/>
          </a:p>
          <a:p>
            <a:pPr algn="just"/>
            <a:r>
              <a:rPr lang="en-US" dirty="0" smtClean="0"/>
              <a:t>Educational </a:t>
            </a:r>
            <a:r>
              <a:rPr lang="en-US" dirty="0"/>
              <a:t>Assessment seeks to determine how well students are learning  and an integrated part of the quest for improved education. It provides feed back to students, educators, parents, policy makers, and the public about the effectiveness of the educational services –</a:t>
            </a:r>
            <a:r>
              <a:rPr lang="en-US" b="1" i="1" dirty="0"/>
              <a:t>Educational  Assessment </a:t>
            </a:r>
            <a:r>
              <a:rPr lang="en-US" dirty="0"/>
              <a:t>by </a:t>
            </a:r>
            <a:r>
              <a:rPr lang="en-US" b="1" dirty="0"/>
              <a:t>National Research Council, (2001,p.1)</a:t>
            </a:r>
            <a:endParaRPr lang="en-IN" b="1" dirty="0"/>
          </a:p>
          <a:p>
            <a:pPr algn="just"/>
            <a:endParaRPr lang="en-US" dirty="0" smtClean="0"/>
          </a:p>
          <a:p>
            <a:pPr algn="just"/>
            <a:endParaRPr lang="en-US" dirty="0"/>
          </a:p>
          <a:p>
            <a:pPr algn="just"/>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0"/>
            <a:ext cx="2304256" cy="6858000"/>
          </a:xfrm>
          <a:prstGeom prst="rect">
            <a:avLst/>
          </a:prstGeom>
        </p:spPr>
      </p:pic>
    </p:spTree>
    <p:extLst>
      <p:ext uri="{BB962C8B-B14F-4D97-AF65-F5344CB8AC3E}">
        <p14:creationId xmlns:p14="http://schemas.microsoft.com/office/powerpoint/2010/main" val="291582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IN" dirty="0"/>
          </a:p>
        </p:txBody>
      </p:sp>
      <p:sp>
        <p:nvSpPr>
          <p:cNvPr id="3" name="Content Placeholder 2"/>
          <p:cNvSpPr>
            <a:spLocks noGrp="1"/>
          </p:cNvSpPr>
          <p:nvPr>
            <p:ph sz="quarter" idx="1"/>
          </p:nvPr>
        </p:nvSpPr>
        <p:spPr>
          <a:xfrm>
            <a:off x="457200" y="1600200"/>
            <a:ext cx="4978896" cy="4873752"/>
          </a:xfrm>
        </p:spPr>
        <p:txBody>
          <a:bodyPr/>
          <a:lstStyle/>
          <a:p>
            <a:endParaRPr lang="en-US" dirty="0" smtClean="0"/>
          </a:p>
          <a:p>
            <a:endParaRPr lang="en-US" dirty="0"/>
          </a:p>
          <a:p>
            <a:pPr algn="just"/>
            <a:r>
              <a:rPr lang="en-US" dirty="0" smtClean="0"/>
              <a:t>Assessment </a:t>
            </a:r>
            <a:r>
              <a:rPr lang="en-US" dirty="0"/>
              <a:t>involves the use of empirical data on student learning to refine program and improve student learning.------- (Allen, 2004)</a:t>
            </a:r>
          </a:p>
          <a:p>
            <a:pPr algn="just"/>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0"/>
            <a:ext cx="2808312" cy="6858000"/>
          </a:xfrm>
          <a:prstGeom prst="rect">
            <a:avLst/>
          </a:prstGeom>
        </p:spPr>
      </p:pic>
    </p:spTree>
    <p:extLst>
      <p:ext uri="{BB962C8B-B14F-4D97-AF65-F5344CB8AC3E}">
        <p14:creationId xmlns:p14="http://schemas.microsoft.com/office/powerpoint/2010/main" val="4220691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Assessment : </a:t>
            </a:r>
            <a:br>
              <a:rPr lang="en-US" dirty="0" smtClean="0"/>
            </a:br>
            <a:r>
              <a:rPr lang="en-US" dirty="0" smtClean="0"/>
              <a:t>on the basis of</a:t>
            </a:r>
            <a:br>
              <a:rPr lang="en-US" dirty="0" smtClean="0"/>
            </a:br>
            <a:r>
              <a:rPr lang="en-US" dirty="0" smtClean="0"/>
              <a:t> objectives</a:t>
            </a:r>
            <a:endParaRPr lang="en-IN" dirty="0"/>
          </a:p>
        </p:txBody>
      </p:sp>
      <p:sp>
        <p:nvSpPr>
          <p:cNvPr id="3" name="Content Placeholder 2"/>
          <p:cNvSpPr>
            <a:spLocks noGrp="1"/>
          </p:cNvSpPr>
          <p:nvPr>
            <p:ph sz="quarter" idx="1"/>
          </p:nvPr>
        </p:nvSpPr>
        <p:spPr>
          <a:xfrm>
            <a:off x="251520" y="1472194"/>
            <a:ext cx="7488832" cy="4873752"/>
          </a:xfrm>
        </p:spPr>
        <p:txBody>
          <a:bodyPr/>
          <a:lstStyle/>
          <a:p>
            <a:pPr algn="just"/>
            <a:endParaRPr lang="en-US" b="1" dirty="0" smtClean="0"/>
          </a:p>
          <a:p>
            <a:pPr algn="just"/>
            <a:r>
              <a:rPr lang="en-US" b="1" dirty="0" smtClean="0"/>
              <a:t>Formative Assessment </a:t>
            </a:r>
            <a:r>
              <a:rPr lang="en-US" dirty="0" smtClean="0"/>
              <a:t>– It is the process which takes place during the instruction of  students. Teachers take  feed back of students’ learning and modify their teaching strategy accordingly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645024"/>
            <a:ext cx="5256584" cy="3212976"/>
          </a:xfrm>
          <a:prstGeom prst="rect">
            <a:avLst/>
          </a:prstGeom>
        </p:spPr>
      </p:pic>
    </p:spTree>
    <p:extLst>
      <p:ext uri="{BB962C8B-B14F-4D97-AF65-F5344CB8AC3E}">
        <p14:creationId xmlns:p14="http://schemas.microsoft.com/office/powerpoint/2010/main" val="107769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274042"/>
          </a:xfrm>
        </p:spPr>
        <p:txBody>
          <a:bodyPr>
            <a:normAutofit fontScale="90000"/>
          </a:bodyPr>
          <a:lstStyle/>
          <a:p>
            <a:endParaRPr lang="en-IN" dirty="0"/>
          </a:p>
        </p:txBody>
      </p:sp>
      <p:sp>
        <p:nvSpPr>
          <p:cNvPr id="2" name="Content Placeholder 1"/>
          <p:cNvSpPr>
            <a:spLocks noGrp="1"/>
          </p:cNvSpPr>
          <p:nvPr>
            <p:ph sz="quarter" idx="1"/>
          </p:nvPr>
        </p:nvSpPr>
        <p:spPr>
          <a:xfrm>
            <a:off x="395536" y="692696"/>
            <a:ext cx="4752528" cy="5688632"/>
          </a:xfrm>
        </p:spPr>
        <p:txBody>
          <a:bodyPr/>
          <a:lstStyle/>
          <a:p>
            <a:endParaRPr lang="en-US" b="1" dirty="0" smtClean="0"/>
          </a:p>
          <a:p>
            <a:endParaRPr lang="en-US" b="1" dirty="0" smtClean="0"/>
          </a:p>
          <a:p>
            <a:r>
              <a:rPr lang="en-US" b="1" dirty="0" smtClean="0"/>
              <a:t>Summative  </a:t>
            </a:r>
            <a:r>
              <a:rPr lang="en-US" b="1" dirty="0"/>
              <a:t>Assessment </a:t>
            </a:r>
            <a:r>
              <a:rPr lang="en-US" dirty="0"/>
              <a:t>– </a:t>
            </a:r>
            <a:endParaRPr lang="en-US" dirty="0" smtClean="0"/>
          </a:p>
          <a:p>
            <a:pPr marL="109728" indent="0" algn="just">
              <a:buNone/>
            </a:pPr>
            <a:r>
              <a:rPr lang="en-US" dirty="0" smtClean="0"/>
              <a:t>It </a:t>
            </a:r>
            <a:r>
              <a:rPr lang="en-US" dirty="0"/>
              <a:t>is the process to find out students </a:t>
            </a:r>
            <a:r>
              <a:rPr lang="en-US" dirty="0" smtClean="0"/>
              <a:t>  achievement </a:t>
            </a:r>
            <a:r>
              <a:rPr lang="en-US" dirty="0"/>
              <a:t>at the end of </a:t>
            </a:r>
            <a:r>
              <a:rPr lang="en-US" dirty="0" smtClean="0"/>
              <a:t>course. Marks or grades are assigned to students according to their performance.</a:t>
            </a:r>
          </a:p>
          <a:p>
            <a:pPr marL="109728" indent="0" algn="just">
              <a:buNone/>
            </a:pPr>
            <a:r>
              <a:rPr lang="en-US" dirty="0" smtClean="0"/>
              <a:t>Generally used for crediting, promoting, certifying and selecting .</a:t>
            </a:r>
            <a:endParaRPr lang="en-IN" dirty="0"/>
          </a:p>
          <a:p>
            <a:pPr algn="just"/>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16632"/>
            <a:ext cx="3528392" cy="6624736"/>
          </a:xfrm>
          <a:prstGeom prst="rect">
            <a:avLst/>
          </a:prstGeom>
        </p:spPr>
      </p:pic>
    </p:spTree>
    <p:extLst>
      <p:ext uri="{BB962C8B-B14F-4D97-AF65-F5344CB8AC3E}">
        <p14:creationId xmlns:p14="http://schemas.microsoft.com/office/powerpoint/2010/main" val="133066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IN" dirty="0"/>
          </a:p>
        </p:txBody>
      </p:sp>
      <p:sp>
        <p:nvSpPr>
          <p:cNvPr id="3" name="Content Placeholder 2"/>
          <p:cNvSpPr>
            <a:spLocks noGrp="1"/>
          </p:cNvSpPr>
          <p:nvPr>
            <p:ph sz="quarter" idx="1"/>
          </p:nvPr>
        </p:nvSpPr>
        <p:spPr>
          <a:xfrm>
            <a:off x="457200" y="1600200"/>
            <a:ext cx="3826768" cy="4873752"/>
          </a:xfrm>
        </p:spPr>
        <p:txBody>
          <a:bodyPr/>
          <a:lstStyle/>
          <a:p>
            <a:pPr algn="just"/>
            <a:endParaRPr lang="en-US" b="1" dirty="0" smtClean="0"/>
          </a:p>
          <a:p>
            <a:pPr algn="just"/>
            <a:r>
              <a:rPr lang="en-US" b="1" dirty="0" smtClean="0"/>
              <a:t>Diagnostic Assessment </a:t>
            </a:r>
            <a:r>
              <a:rPr lang="en-US" dirty="0" smtClean="0"/>
              <a:t> </a:t>
            </a:r>
          </a:p>
          <a:p>
            <a:pPr marL="109728" indent="0" algn="just">
              <a:buNone/>
            </a:pPr>
            <a:r>
              <a:rPr lang="en-US" dirty="0" smtClean="0"/>
              <a:t>It is the process to know the student’s weakness and strengths  in particular area of knowledge or skill. It is planned for providing remedial instructions to learners.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88640"/>
            <a:ext cx="4248472" cy="6552728"/>
          </a:xfrm>
          <a:prstGeom prst="rect">
            <a:avLst/>
          </a:prstGeom>
        </p:spPr>
      </p:pic>
    </p:spTree>
    <p:extLst>
      <p:ext uri="{BB962C8B-B14F-4D97-AF65-F5344CB8AC3E}">
        <p14:creationId xmlns:p14="http://schemas.microsoft.com/office/powerpoint/2010/main" val="1620741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1765</Words>
  <Application>Microsoft Office PowerPoint</Application>
  <PresentationFormat>On-screen Show (4:3)</PresentationFormat>
  <Paragraphs>225</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Classroom Learning Assessment  Techniques </vt:lpstr>
      <vt:lpstr>Introduction</vt:lpstr>
      <vt:lpstr>Meaning  of  Assessment</vt:lpstr>
      <vt:lpstr>Contd.</vt:lpstr>
      <vt:lpstr>Definition  of  Assessment</vt:lpstr>
      <vt:lpstr>Contd.</vt:lpstr>
      <vt:lpstr>Types of Assessment :  on the basis of  objectives</vt:lpstr>
      <vt:lpstr>PowerPoint Presentation</vt:lpstr>
      <vt:lpstr>Contd.</vt:lpstr>
      <vt:lpstr>Some Terms   which are close to  Assessment</vt:lpstr>
      <vt:lpstr>Contd.</vt:lpstr>
      <vt:lpstr>   Contd.</vt:lpstr>
      <vt:lpstr>Classification of Assessment Techniques</vt:lpstr>
      <vt:lpstr>Classification of Assessment Techniques</vt:lpstr>
      <vt:lpstr>Qualitative Assessment  Techniques</vt:lpstr>
      <vt:lpstr>Anecdotal Records </vt:lpstr>
      <vt:lpstr>Format of Anecdotal   record Form</vt:lpstr>
      <vt:lpstr>Some suggestions  for  preparing  Anecdotal Records </vt:lpstr>
      <vt:lpstr>Observation</vt:lpstr>
      <vt:lpstr>  Types  of  Observation</vt:lpstr>
      <vt:lpstr>Observation  should be---</vt:lpstr>
      <vt:lpstr>Rating  Scale</vt:lpstr>
      <vt:lpstr>Contd.</vt:lpstr>
      <vt:lpstr>Types  of  Rating Scale</vt:lpstr>
      <vt:lpstr>PowerPoint Presentation</vt:lpstr>
      <vt:lpstr>PowerPoint Presentation</vt:lpstr>
      <vt:lpstr>Self Reporting  technique</vt:lpstr>
      <vt:lpstr>Quantitative Assessment :            Tests  a. Oral/viva/Interviews</vt:lpstr>
      <vt:lpstr>b. Practical  or Performance        Tests  </vt:lpstr>
      <vt:lpstr>c. Written Test</vt:lpstr>
      <vt:lpstr>    Classification of written test  : : On the basis of administration  </vt:lpstr>
      <vt:lpstr>On the basis of test items </vt:lpstr>
      <vt:lpstr>On the basis of test items  </vt:lpstr>
      <vt:lpstr>On the basis of objectives </vt:lpstr>
      <vt:lpstr>On the basis of Evaluation </vt:lpstr>
      <vt:lpstr>Characteristics  of  subjective test</vt:lpstr>
      <vt:lpstr>Limitations  of  subjective test</vt:lpstr>
      <vt:lpstr>Characteristics  of  objective  tests</vt:lpstr>
      <vt:lpstr>Limitations of objective test</vt:lpstr>
      <vt:lpstr>Classification  of  objective test</vt:lpstr>
      <vt:lpstr>Some interesting  &amp; innovative cat (classroom assessment techniques )</vt:lpstr>
      <vt:lpstr>Contd.</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of Evaluation</dc:title>
  <dc:creator>Hp</dc:creator>
  <cp:lastModifiedBy>Hp</cp:lastModifiedBy>
  <cp:revision>157</cp:revision>
  <dcterms:created xsi:type="dcterms:W3CDTF">2020-07-30T09:52:25Z</dcterms:created>
  <dcterms:modified xsi:type="dcterms:W3CDTF">2020-09-08T12:35:05Z</dcterms:modified>
</cp:coreProperties>
</file>