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A7F7D-0094-4F6E-B946-9C91758C9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RC AND RL circuits </a:t>
            </a:r>
            <a:br>
              <a:rPr lang="en-US" dirty="0" smtClean="0"/>
            </a:br>
            <a:r>
              <a:rPr lang="en-US" dirty="0" smtClean="0"/>
              <a:t>Unit-2(ECE-S202)</a:t>
            </a:r>
            <a:br>
              <a:rPr lang="en-US" dirty="0" smtClean="0"/>
            </a:br>
            <a:r>
              <a:rPr lang="en-US" dirty="0" smtClean="0"/>
              <a:t>(Atul Kr. Agnihotri )</a:t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20000" cy="3001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Problems </a:t>
            </a:r>
            <a:r>
              <a:rPr lang="en-US" dirty="0" smtClean="0"/>
              <a:t>in RC AND RL Circuits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</p:spPr>
        <p:txBody>
          <a:bodyPr/>
          <a:lstStyle/>
          <a:p>
            <a:fld id="{9B56029D-1FFC-4EDA-8DD6-5FCEBED832D1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2051" name="Picture 24" descr="07-007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3733800" y="3048000"/>
            <a:ext cx="4648200" cy="1939925"/>
          </a:xfrm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Problems of RL and RC CKT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2895600"/>
          </a:xfrm>
        </p:spPr>
        <p:txBody>
          <a:bodyPr/>
          <a:lstStyle/>
          <a:p>
            <a:pPr marL="225425" indent="-225425">
              <a:buFontTx/>
              <a:buNone/>
            </a:pPr>
            <a:r>
              <a:rPr lang="en-US" sz="2000" u="sng" smtClean="0"/>
              <a:t>Example 1</a:t>
            </a:r>
          </a:p>
          <a:p>
            <a:pPr marL="225425" indent="-225425">
              <a:buFontTx/>
              <a:buNone/>
            </a:pPr>
            <a:r>
              <a:rPr lang="en-US" sz="2400" smtClean="0"/>
              <a:t>  Refer to the circuit below, determine </a:t>
            </a:r>
            <a:r>
              <a:rPr lang="en-US" sz="2400" i="1" smtClean="0">
                <a:solidFill>
                  <a:srgbClr val="FF3300"/>
                </a:solidFill>
              </a:rPr>
              <a:t>v</a:t>
            </a:r>
            <a:r>
              <a:rPr lang="en-US" sz="2400" i="1" baseline="-25000" smtClean="0">
                <a:solidFill>
                  <a:srgbClr val="FF3300"/>
                </a:solidFill>
              </a:rPr>
              <a:t>C</a:t>
            </a:r>
            <a:r>
              <a:rPr lang="en-US" sz="2400" smtClean="0"/>
              <a:t>, </a:t>
            </a:r>
            <a:r>
              <a:rPr lang="en-US" sz="2400" i="1" smtClean="0">
                <a:solidFill>
                  <a:srgbClr val="FF3300"/>
                </a:solidFill>
              </a:rPr>
              <a:t>v</a:t>
            </a:r>
            <a:r>
              <a:rPr lang="en-US" sz="2400" i="1" baseline="-25000" smtClean="0">
                <a:solidFill>
                  <a:srgbClr val="FF3300"/>
                </a:solidFill>
              </a:rPr>
              <a:t>x</a:t>
            </a:r>
            <a:r>
              <a:rPr lang="en-US" sz="2400" smtClean="0"/>
              <a:t>, and </a:t>
            </a:r>
            <a:r>
              <a:rPr lang="en-US" sz="2400" i="1" smtClean="0">
                <a:solidFill>
                  <a:srgbClr val="FF3300"/>
                </a:solidFill>
              </a:rPr>
              <a:t>i</a:t>
            </a:r>
            <a:r>
              <a:rPr lang="en-US" sz="2400" i="1" baseline="-25000" smtClean="0">
                <a:solidFill>
                  <a:srgbClr val="FF3300"/>
                </a:solidFill>
              </a:rPr>
              <a:t>o</a:t>
            </a:r>
            <a:r>
              <a:rPr lang="en-US" sz="2400" smtClean="0"/>
              <a:t> for </a:t>
            </a:r>
            <a:r>
              <a:rPr lang="en-US" sz="2400" i="1" smtClean="0"/>
              <a:t>t</a:t>
            </a:r>
            <a:r>
              <a:rPr lang="en-US" sz="2400" smtClean="0"/>
              <a:t> ≥ 0. </a:t>
            </a:r>
          </a:p>
          <a:p>
            <a:pPr marL="225425" indent="-225425">
              <a:buFontTx/>
              <a:buNone/>
            </a:pPr>
            <a:r>
              <a:rPr lang="en-US" sz="2400" smtClean="0"/>
              <a:t>  Assume that </a:t>
            </a:r>
            <a:r>
              <a:rPr lang="en-US" sz="2400" i="1" smtClean="0"/>
              <a:t>v</a:t>
            </a:r>
            <a:r>
              <a:rPr lang="en-US" sz="2400" i="1" baseline="-25000" smtClean="0"/>
              <a:t>C</a:t>
            </a:r>
            <a:r>
              <a:rPr lang="en-US" sz="2400" smtClean="0"/>
              <a:t>(0) = 30 V.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09600" y="548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</a:pPr>
            <a:r>
              <a:rPr lang="en-US" u="sng"/>
              <a:t>Answer</a:t>
            </a:r>
            <a:r>
              <a:rPr lang="en-US"/>
              <a:t>: </a:t>
            </a:r>
            <a:r>
              <a:rPr lang="en-US" i="1">
                <a:solidFill>
                  <a:srgbClr val="FF3300"/>
                </a:solidFill>
              </a:rPr>
              <a:t>v</a:t>
            </a:r>
            <a:r>
              <a:rPr lang="en-US" i="1" baseline="-25000">
                <a:solidFill>
                  <a:srgbClr val="FF3300"/>
                </a:solidFill>
              </a:rPr>
              <a:t>C </a:t>
            </a:r>
            <a:r>
              <a:rPr lang="en-US" i="1">
                <a:solidFill>
                  <a:srgbClr val="FF3300"/>
                </a:solidFill>
              </a:rPr>
              <a:t>= 30e</a:t>
            </a:r>
            <a:r>
              <a:rPr lang="en-US" i="1" baseline="30000">
                <a:solidFill>
                  <a:srgbClr val="FF3300"/>
                </a:solidFill>
              </a:rPr>
              <a:t>–0.25t</a:t>
            </a:r>
            <a:r>
              <a:rPr lang="en-US" i="1">
                <a:solidFill>
                  <a:srgbClr val="FF3300"/>
                </a:solidFill>
              </a:rPr>
              <a:t> V</a:t>
            </a:r>
            <a:r>
              <a:rPr lang="en-US" i="1"/>
              <a:t> ; </a:t>
            </a:r>
            <a:r>
              <a:rPr lang="en-US" i="1">
                <a:solidFill>
                  <a:srgbClr val="FF3300"/>
                </a:solidFill>
              </a:rPr>
              <a:t>v</a:t>
            </a:r>
            <a:r>
              <a:rPr lang="en-US" i="1" baseline="-25000">
                <a:solidFill>
                  <a:srgbClr val="FF3300"/>
                </a:solidFill>
              </a:rPr>
              <a:t>x </a:t>
            </a:r>
            <a:r>
              <a:rPr lang="en-US" i="1">
                <a:solidFill>
                  <a:srgbClr val="FF3300"/>
                </a:solidFill>
              </a:rPr>
              <a:t>= 10e</a:t>
            </a:r>
            <a:r>
              <a:rPr lang="en-US" i="1" baseline="30000">
                <a:solidFill>
                  <a:srgbClr val="FF3300"/>
                </a:solidFill>
              </a:rPr>
              <a:t>–0.25t</a:t>
            </a:r>
            <a:r>
              <a:rPr lang="en-US" i="1"/>
              <a:t> ; </a:t>
            </a:r>
            <a:r>
              <a:rPr lang="en-US" i="1">
                <a:solidFill>
                  <a:srgbClr val="FF3300"/>
                </a:solidFill>
              </a:rPr>
              <a:t>i</a:t>
            </a:r>
            <a:r>
              <a:rPr lang="en-US" i="1" baseline="-25000">
                <a:solidFill>
                  <a:srgbClr val="FF3300"/>
                </a:solidFill>
              </a:rPr>
              <a:t>o </a:t>
            </a:r>
            <a:r>
              <a:rPr lang="en-US" i="1">
                <a:solidFill>
                  <a:srgbClr val="FF3300"/>
                </a:solidFill>
              </a:rPr>
              <a:t>= –2.5e</a:t>
            </a:r>
            <a:r>
              <a:rPr lang="en-US" i="1" baseline="30000">
                <a:solidFill>
                  <a:srgbClr val="FF3300"/>
                </a:solidFill>
              </a:rPr>
              <a:t>–0.25t</a:t>
            </a:r>
            <a:r>
              <a:rPr lang="en-US" i="1">
                <a:solidFill>
                  <a:srgbClr val="FF3300"/>
                </a:solidFill>
              </a:rPr>
              <a:t> A</a:t>
            </a:r>
            <a:r>
              <a:rPr lang="en-US"/>
              <a:t> 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7D61CC-A7B5-417D-AF50-3A50B5B71B3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7935913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</p:spPr>
        <p:txBody>
          <a:bodyPr/>
          <a:lstStyle/>
          <a:p>
            <a:fld id="{56285892-8AAA-4CC7-958E-479508293C39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4099" name="Picture 10" descr="07-010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2743200"/>
            <a:ext cx="5243513" cy="2197100"/>
          </a:xfrm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2895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/>
              <a:t>Example 2</a:t>
            </a:r>
          </a:p>
          <a:p>
            <a:pPr>
              <a:buFontTx/>
              <a:buNone/>
            </a:pPr>
            <a:r>
              <a:rPr lang="en-US" sz="2400" smtClean="0"/>
              <a:t>   The switch in circuit below is opened at t = 0, find v(t) for t ≥ 0.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609600" y="556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Please refer to lecture or textbook for more detail elaboration.</a:t>
            </a:r>
          </a:p>
          <a:p>
            <a:pPr marL="342900" indent="-342900">
              <a:spcBef>
                <a:spcPct val="20000"/>
              </a:spcBef>
            </a:pPr>
            <a:r>
              <a:rPr lang="en-US" u="sng"/>
              <a:t>Answer</a:t>
            </a:r>
            <a:r>
              <a:rPr lang="en-US"/>
              <a:t>: </a:t>
            </a:r>
            <a:r>
              <a:rPr lang="en-US" i="1">
                <a:solidFill>
                  <a:srgbClr val="FF3300"/>
                </a:solidFill>
              </a:rPr>
              <a:t>V(t) = 8e</a:t>
            </a:r>
            <a:r>
              <a:rPr lang="en-US" i="1" baseline="30000">
                <a:solidFill>
                  <a:srgbClr val="FF3300"/>
                </a:solidFill>
              </a:rPr>
              <a:t>–2t</a:t>
            </a:r>
            <a:r>
              <a:rPr lang="en-US" i="1">
                <a:solidFill>
                  <a:srgbClr val="FF3300"/>
                </a:solidFill>
              </a:rPr>
              <a:t> V</a:t>
            </a:r>
            <a:r>
              <a:rPr lang="en-US"/>
              <a:t> 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noFill/>
        </p:spPr>
        <p:txBody>
          <a:bodyPr/>
          <a:lstStyle/>
          <a:p>
            <a:fld id="{2BEA9BC1-4250-465B-AA7C-AD4EEFF736D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2895600"/>
          </a:xfrm>
        </p:spPr>
        <p:txBody>
          <a:bodyPr/>
          <a:lstStyle/>
          <a:p>
            <a:pPr marL="228600" indent="-228600">
              <a:buFontTx/>
              <a:buNone/>
            </a:pPr>
            <a:r>
              <a:rPr lang="en-US" sz="2000" u="sng" smtClean="0"/>
              <a:t>Example 3</a:t>
            </a:r>
          </a:p>
          <a:p>
            <a:pPr marL="228600" indent="-228600">
              <a:buFontTx/>
              <a:buNone/>
            </a:pPr>
            <a:r>
              <a:rPr lang="en-US" sz="2400" smtClean="0"/>
              <a:t>   </a:t>
            </a:r>
            <a:r>
              <a:rPr lang="en-US" sz="2000" smtClean="0"/>
              <a:t>Find i and v</a:t>
            </a:r>
            <a:r>
              <a:rPr lang="en-US" sz="2000" baseline="-25000" smtClean="0"/>
              <a:t>x</a:t>
            </a:r>
            <a:r>
              <a:rPr lang="en-US" sz="2000" smtClean="0"/>
              <a:t> in the circuit. </a:t>
            </a:r>
          </a:p>
          <a:p>
            <a:pPr marL="228600" indent="-228600">
              <a:buFontTx/>
              <a:buNone/>
            </a:pPr>
            <a:r>
              <a:rPr lang="en-US" sz="2000" smtClean="0"/>
              <a:t>	 Assume that i(0) = 5  A.</a:t>
            </a:r>
            <a:r>
              <a:rPr lang="en-US" sz="2800" smtClean="0"/>
              <a:t> </a:t>
            </a:r>
            <a:endParaRPr lang="en-US" sz="2400" smtClean="0"/>
          </a:p>
          <a:p>
            <a:pPr marL="228600" indent="-228600">
              <a:buFontTx/>
              <a:buNone/>
            </a:pPr>
            <a:r>
              <a:rPr lang="en-US" sz="2400" smtClean="0"/>
              <a:t>  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55626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US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u="sng"/>
          </a:p>
          <a:p>
            <a:pPr marL="342900" indent="-342900">
              <a:spcBef>
                <a:spcPct val="20000"/>
              </a:spcBef>
            </a:pPr>
            <a:r>
              <a:rPr lang="en-US" u="sng"/>
              <a:t>Answer</a:t>
            </a:r>
            <a:r>
              <a:rPr lang="en-US"/>
              <a:t>: </a:t>
            </a:r>
            <a:r>
              <a:rPr lang="en-US" i="1">
                <a:solidFill>
                  <a:srgbClr val="FF3300"/>
                </a:solidFill>
              </a:rPr>
              <a:t>i(t) = 5e</a:t>
            </a:r>
            <a:r>
              <a:rPr lang="en-US" i="1" baseline="30000">
                <a:solidFill>
                  <a:srgbClr val="FF3300"/>
                </a:solidFill>
              </a:rPr>
              <a:t>–53t</a:t>
            </a:r>
            <a:r>
              <a:rPr lang="en-US" i="1">
                <a:solidFill>
                  <a:srgbClr val="FF3300"/>
                </a:solidFill>
              </a:rPr>
              <a:t> A</a:t>
            </a:r>
            <a:r>
              <a:rPr lang="en-US" i="1"/>
              <a:t>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129" name="Picture 10" descr="07-015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038600" y="2743200"/>
            <a:ext cx="4114800" cy="2033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8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A5716A-BCE2-4E1A-9366-BEB42796320F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728186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933825" y="5029200"/>
            <a:ext cx="4752975" cy="14478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25650"/>
            <a:ext cx="5486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09C263-D31F-4201-9032-F315FB056BC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4025" y="0"/>
            <a:ext cx="4371975" cy="691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662940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RC AND RL circuits  Unit-2(ECE-S202) (Atul Kr. Agnihotri )     </vt:lpstr>
      <vt:lpstr>Problems of RL and RC CKT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RC AND RL circuits  Unit-2(ECE-S202) (Atul Kr. Agnihotri )     </dc:title>
  <dc:creator>Atul</dc:creator>
  <cp:lastModifiedBy>Atul</cp:lastModifiedBy>
  <cp:revision>1</cp:revision>
  <dcterms:created xsi:type="dcterms:W3CDTF">2006-08-16T00:00:00Z</dcterms:created>
  <dcterms:modified xsi:type="dcterms:W3CDTF">2021-11-20T02:39:11Z</dcterms:modified>
</cp:coreProperties>
</file>