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0" r:id="rId9"/>
    <p:sldId id="271" r:id="rId10"/>
    <p:sldId id="263" r:id="rId11"/>
    <p:sldId id="264" r:id="rId12"/>
    <p:sldId id="265" r:id="rId13"/>
    <p:sldId id="266" r:id="rId14"/>
    <p:sldId id="267" r:id="rId15"/>
    <p:sldId id="268" r:id="rId16"/>
    <p:sldId id="269" r:id="rId17"/>
    <p:sldId id="273"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1214690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3901804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10357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668385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8412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1144205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7462695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224129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108984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D02D15-69D9-4D65-802F-B4B3F3434C76}" type="datetimeFigureOut">
              <a:rPr lang="en-US" smtClean="0"/>
              <a:t>11/21/2021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300257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D02D15-69D9-4D65-802F-B4B3F3434C76}"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2044323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D02D15-69D9-4D65-802F-B4B3F3434C76}" type="datetimeFigureOut">
              <a:rPr lang="en-US" smtClean="0"/>
              <a:t>11/21/2021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242014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D02D15-69D9-4D65-802F-B4B3F3434C76}" type="datetimeFigureOut">
              <a:rPr lang="en-US" smtClean="0"/>
              <a:t>11/21/2021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4171751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02D15-69D9-4D65-802F-B4B3F3434C76}" type="datetimeFigureOut">
              <a:rPr lang="en-US" smtClean="0"/>
              <a:t>11/21/2021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2981707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D02D15-69D9-4D65-802F-B4B3F3434C76}"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2372957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D02D15-69D9-4D65-802F-B4B3F3434C76}" type="datetimeFigureOut">
              <a:rPr lang="en-US" smtClean="0"/>
              <a:t>11/21/2021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A043C2-8BCD-4B76-8EF9-84535F4AAC7D}" type="slidenum">
              <a:rPr lang="en-US" smtClean="0"/>
              <a:t>‹#›</a:t>
            </a:fld>
            <a:endParaRPr lang="en-US"/>
          </a:p>
        </p:txBody>
      </p:sp>
    </p:spTree>
    <p:extLst>
      <p:ext uri="{BB962C8B-B14F-4D97-AF65-F5344CB8AC3E}">
        <p14:creationId xmlns:p14="http://schemas.microsoft.com/office/powerpoint/2010/main" val="361049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9D02D15-69D9-4D65-802F-B4B3F3434C76}" type="datetimeFigureOut">
              <a:rPr lang="en-US" smtClean="0"/>
              <a:t>11/21/2021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A043C2-8BCD-4B76-8EF9-84535F4AAC7D}" type="slidenum">
              <a:rPr lang="en-US" smtClean="0"/>
              <a:t>‹#›</a:t>
            </a:fld>
            <a:endParaRPr lang="en-US"/>
          </a:p>
        </p:txBody>
      </p:sp>
    </p:spTree>
    <p:extLst>
      <p:ext uri="{BB962C8B-B14F-4D97-AF65-F5344CB8AC3E}">
        <p14:creationId xmlns:p14="http://schemas.microsoft.com/office/powerpoint/2010/main" val="18278003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CFDB47D-CBFE-46C7-9F87-FA7FF317523E}"/>
              </a:ext>
            </a:extLst>
          </p:cNvPr>
          <p:cNvSpPr>
            <a:spLocks noGrp="1"/>
          </p:cNvSpPr>
          <p:nvPr>
            <p:ph type="title"/>
          </p:nvPr>
        </p:nvSpPr>
        <p:spPr/>
        <p:txBody>
          <a:bodyPr>
            <a:normAutofit fontScale="90000"/>
          </a:bodyPr>
          <a:lstStyle/>
          <a:p>
            <a:r>
              <a:rPr lang="en-US" sz="4400" b="1" u="sng">
                <a:solidFill>
                  <a:srgbClr val="FF0000"/>
                </a:solidFill>
                <a:latin typeface="Times New Roman" panose="02020603050405020304" pitchFamily="18" charset="0"/>
                <a:cs typeface="Times New Roman" panose="02020603050405020304" pitchFamily="18" charset="0"/>
              </a:rPr>
              <a:t>RESEARCH: CONCEPT &amp; TYPES</a:t>
            </a:r>
            <a:endParaRPr lang="en-US" sz="4400" b="1" u="sng" dirty="0">
              <a:solidFill>
                <a:srgbClr val="FF0000"/>
              </a:solidFill>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62C71D4F-8761-43E7-8A99-AF84101DFC46}"/>
              </a:ext>
            </a:extLst>
          </p:cNvPr>
          <p:cNvSpPr>
            <a:spLocks noGrp="1"/>
          </p:cNvSpPr>
          <p:nvPr>
            <p:ph idx="1"/>
          </p:nvPr>
        </p:nvSpPr>
        <p:spPr>
          <a:xfrm>
            <a:off x="677334" y="2160589"/>
            <a:ext cx="9063014" cy="3880773"/>
          </a:xfrm>
        </p:spPr>
        <p:txBody>
          <a:bodyPr>
            <a:normAutofit/>
          </a:bodyPr>
          <a:lstStyle/>
          <a:p>
            <a:endParaRPr lang="en-US" dirty="0"/>
          </a:p>
          <a:p>
            <a:endParaRPr lang="en-US" dirty="0"/>
          </a:p>
          <a:p>
            <a:endParaRPr lang="en-US" dirty="0"/>
          </a:p>
          <a:p>
            <a:endParaRPr lang="en-US" dirty="0"/>
          </a:p>
          <a:p>
            <a:pPr marL="0" indent="0">
              <a:buNone/>
            </a:pPr>
            <a:r>
              <a:rPr lang="en-US" b="1" u="sng" dirty="0">
                <a:solidFill>
                  <a:schemeClr val="tx1"/>
                </a:solidFill>
                <a:latin typeface="Times New Roman" panose="02020603050405020304" pitchFamily="18" charset="0"/>
                <a:cs typeface="Times New Roman" panose="02020603050405020304" pitchFamily="18" charset="0"/>
              </a:rPr>
              <a:t>PRESENTED BY:</a:t>
            </a:r>
          </a:p>
          <a:p>
            <a:pPr marL="0" indent="0">
              <a:buNone/>
            </a:pPr>
            <a:r>
              <a:rPr lang="en-US" dirty="0">
                <a:solidFill>
                  <a:schemeClr val="tx1"/>
                </a:solidFill>
                <a:latin typeface="Times New Roman" panose="02020603050405020304" pitchFamily="18" charset="0"/>
                <a:cs typeface="Times New Roman" panose="02020603050405020304" pitchFamily="18" charset="0"/>
              </a:rPr>
              <a:t> </a:t>
            </a:r>
            <a:r>
              <a:rPr kumimoji="0" lang="en-US" sz="18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Ms. Priyanka Maurya,</a:t>
            </a:r>
          </a:p>
          <a:p>
            <a:pPr marL="0" marR="0" lvl="0" indent="0"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US" sz="18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Assistant Professor,</a:t>
            </a:r>
          </a:p>
          <a:p>
            <a:pPr marL="0" marR="0" lvl="0" indent="0"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kumimoji="0" lang="en-US" sz="18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Department of Education (M.Ed.), C.S.J.M. University,</a:t>
            </a:r>
          </a:p>
          <a:p>
            <a:pPr marL="0" marR="0" lvl="0" indent="0" defTabSz="457200" rtl="0" eaLnBrk="1" fontAlgn="auto" latinLnBrk="0" hangingPunct="1">
              <a:lnSpc>
                <a:spcPct val="100000"/>
              </a:lnSpc>
              <a:spcBef>
                <a:spcPts val="1000"/>
              </a:spcBef>
              <a:spcAft>
                <a:spcPts val="0"/>
              </a:spcAft>
              <a:buClr>
                <a:srgbClr val="90C226"/>
              </a:buClr>
              <a:buSzPct val="80000"/>
              <a:buFont typeface="Wingdings 3" charset="2"/>
              <a:buNone/>
              <a:tabLst/>
              <a:defRPr/>
            </a:pPr>
            <a:r>
              <a:rPr lang="en-US" b="1" dirty="0">
                <a:solidFill>
                  <a:schemeClr val="tx1"/>
                </a:solidFill>
                <a:latin typeface="Times New Roman" panose="02020603050405020304" pitchFamily="18" charset="0"/>
                <a:cs typeface="Times New Roman" panose="02020603050405020304" pitchFamily="18" charset="0"/>
              </a:rPr>
              <a:t>Kanpur .</a:t>
            </a:r>
            <a:endParaRPr kumimoji="0" lang="en-US" sz="18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endParaRPr>
          </a:p>
          <a:p>
            <a:endParaRPr lang="en-US" dirty="0"/>
          </a:p>
        </p:txBody>
      </p:sp>
      <p:pic>
        <p:nvPicPr>
          <p:cNvPr id="3" name="Picture 2">
            <a:extLst>
              <a:ext uri="{FF2B5EF4-FFF2-40B4-BE49-F238E27FC236}">
                <a16:creationId xmlns:a16="http://schemas.microsoft.com/office/drawing/2014/main" id="{3E4FB878-268C-4BE3-8F58-037952441D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3408" y="1270000"/>
            <a:ext cx="5685183" cy="3430104"/>
          </a:xfrm>
          <a:prstGeom prst="rect">
            <a:avLst/>
          </a:prstGeom>
        </p:spPr>
      </p:pic>
    </p:spTree>
    <p:extLst>
      <p:ext uri="{BB962C8B-B14F-4D97-AF65-F5344CB8AC3E}">
        <p14:creationId xmlns:p14="http://schemas.microsoft.com/office/powerpoint/2010/main" val="1713126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4679C-DC4F-44D9-99FC-54528E57D7F5}"/>
              </a:ext>
            </a:extLst>
          </p:cNvPr>
          <p:cNvSpPr>
            <a:spLocks noGrp="1"/>
          </p:cNvSpPr>
          <p:nvPr>
            <p:ph type="title"/>
          </p:nvPr>
        </p:nvSpPr>
        <p:spPr/>
        <p:txBody>
          <a:bodyPr/>
          <a:lstStyle/>
          <a:p>
            <a:r>
              <a:rPr lang="en-US" u="sng" dirty="0">
                <a:solidFill>
                  <a:srgbClr val="FF0000"/>
                </a:solidFill>
                <a:latin typeface="Times New Roman" panose="02020603050405020304" pitchFamily="18" charset="0"/>
                <a:cs typeface="Times New Roman" panose="02020603050405020304" pitchFamily="18" charset="0"/>
              </a:rPr>
              <a:t>FUNDAMENTAL RESEARCH</a:t>
            </a:r>
          </a:p>
        </p:txBody>
      </p:sp>
      <p:sp>
        <p:nvSpPr>
          <p:cNvPr id="3" name="Content Placeholder 2">
            <a:extLst>
              <a:ext uri="{FF2B5EF4-FFF2-40B4-BE49-F238E27FC236}">
                <a16:creationId xmlns:a16="http://schemas.microsoft.com/office/drawing/2014/main" id="{45ED15A9-37D0-4B0F-A9B4-B714B49CE6AC}"/>
              </a:ext>
            </a:extLst>
          </p:cNvPr>
          <p:cNvSpPr>
            <a:spLocks noGrp="1"/>
          </p:cNvSpPr>
          <p:nvPr>
            <p:ph idx="1"/>
          </p:nvPr>
        </p:nvSpPr>
        <p:spPr>
          <a:xfrm>
            <a:off x="677333" y="1497496"/>
            <a:ext cx="9129275" cy="4543867"/>
          </a:xfrm>
        </p:spPr>
        <p:txBody>
          <a:bodyPr>
            <a:normAutofit/>
          </a:bodyPr>
          <a:lstStyle/>
          <a:p>
            <a:pPr algn="just"/>
            <a:r>
              <a:rPr lang="en-US" sz="2000" dirty="0">
                <a:solidFill>
                  <a:schemeClr val="tx1"/>
                </a:solidFill>
                <a:latin typeface="Times New Roman" panose="02020603050405020304" pitchFamily="18" charset="0"/>
                <a:cs typeface="Times New Roman" panose="02020603050405020304" pitchFamily="18" charset="0"/>
              </a:rPr>
              <a:t>It is primarily concerned with the </a:t>
            </a:r>
            <a:r>
              <a:rPr lang="en-US" sz="2000" b="1" dirty="0">
                <a:solidFill>
                  <a:schemeClr val="tx1"/>
                </a:solidFill>
                <a:latin typeface="Times New Roman" panose="02020603050405020304" pitchFamily="18" charset="0"/>
                <a:cs typeface="Times New Roman" panose="02020603050405020304" pitchFamily="18" charset="0"/>
              </a:rPr>
              <a:t>formulation of a theory or contribution to the existing body of knowledge.</a:t>
            </a:r>
          </a:p>
          <a:p>
            <a:pPr algn="just"/>
            <a:r>
              <a:rPr lang="en-US" sz="2000" dirty="0">
                <a:solidFill>
                  <a:schemeClr val="tx1"/>
                </a:solidFill>
                <a:latin typeface="Times New Roman" panose="02020603050405020304" pitchFamily="18" charset="0"/>
                <a:cs typeface="Times New Roman" panose="02020603050405020304" pitchFamily="18" charset="0"/>
              </a:rPr>
              <a:t>It is not directed towards the solution of immediate practical problems.</a:t>
            </a:r>
          </a:p>
          <a:p>
            <a:pPr algn="just"/>
            <a:r>
              <a:rPr lang="en-US" sz="2000" dirty="0">
                <a:solidFill>
                  <a:schemeClr val="tx1"/>
                </a:solidFill>
                <a:latin typeface="Times New Roman" panose="02020603050405020304" pitchFamily="18" charset="0"/>
                <a:cs typeface="Times New Roman" panose="02020603050405020304" pitchFamily="18" charset="0"/>
              </a:rPr>
              <a:t>It has little concern for the application of the findings or social usefulness of the findings.</a:t>
            </a:r>
          </a:p>
          <a:p>
            <a:pPr algn="just"/>
            <a:r>
              <a:rPr lang="en-US" sz="2000" dirty="0">
                <a:solidFill>
                  <a:schemeClr val="tx1"/>
                </a:solidFill>
                <a:latin typeface="Times New Roman" panose="02020603050405020304" pitchFamily="18" charset="0"/>
                <a:cs typeface="Times New Roman" panose="02020603050405020304" pitchFamily="18" charset="0"/>
              </a:rPr>
              <a:t>The findings of the basic research have universal validity.</a:t>
            </a:r>
          </a:p>
          <a:p>
            <a:pPr algn="just"/>
            <a:r>
              <a:rPr lang="en-US" sz="2000" dirty="0">
                <a:solidFill>
                  <a:schemeClr val="tx1"/>
                </a:solidFill>
                <a:latin typeface="Times New Roman" panose="02020603050405020304" pitchFamily="18" charset="0"/>
                <a:cs typeface="Times New Roman" panose="02020603050405020304" pitchFamily="18" charset="0"/>
              </a:rPr>
              <a:t>It’s methodology is rigorous involving highly structured, intensive and systematic processes.</a:t>
            </a:r>
          </a:p>
          <a:p>
            <a:pPr algn="just"/>
            <a:r>
              <a:rPr lang="en-US" sz="2000" dirty="0">
                <a:solidFill>
                  <a:schemeClr val="tx1"/>
                </a:solidFill>
                <a:latin typeface="Times New Roman" panose="02020603050405020304" pitchFamily="18" charset="0"/>
                <a:cs typeface="Times New Roman" panose="02020603050405020304" pitchFamily="18" charset="0"/>
              </a:rPr>
              <a:t>The motivation in case of basic research is the desire </a:t>
            </a:r>
            <a:r>
              <a:rPr lang="en-US" sz="2000" b="1" dirty="0">
                <a:solidFill>
                  <a:schemeClr val="tx1"/>
                </a:solidFill>
                <a:latin typeface="Times New Roman" panose="02020603050405020304" pitchFamily="18" charset="0"/>
                <a:cs typeface="Times New Roman" panose="02020603050405020304" pitchFamily="18" charset="0"/>
              </a:rPr>
              <a:t>to know something.</a:t>
            </a:r>
          </a:p>
          <a:p>
            <a:pPr algn="just"/>
            <a:r>
              <a:rPr lang="en-US" sz="2000" b="1" u="sng" dirty="0">
                <a:solidFill>
                  <a:srgbClr val="FF0000"/>
                </a:solidFill>
                <a:latin typeface="Times New Roman" panose="02020603050405020304" pitchFamily="18" charset="0"/>
                <a:cs typeface="Times New Roman" panose="02020603050405020304" pitchFamily="18" charset="0"/>
              </a:rPr>
              <a:t>Example-</a:t>
            </a:r>
            <a:r>
              <a:rPr lang="en-US" sz="2000" dirty="0">
                <a:solidFill>
                  <a:schemeClr val="tx1"/>
                </a:solidFill>
                <a:latin typeface="Times New Roman" panose="02020603050405020304" pitchFamily="18" charset="0"/>
                <a:cs typeface="Times New Roman" panose="02020603050405020304" pitchFamily="18" charset="0"/>
              </a:rPr>
              <a:t> laws of motion, gravitational force.</a:t>
            </a:r>
          </a:p>
        </p:txBody>
      </p:sp>
    </p:spTree>
    <p:extLst>
      <p:ext uri="{BB962C8B-B14F-4D97-AF65-F5344CB8AC3E}">
        <p14:creationId xmlns:p14="http://schemas.microsoft.com/office/powerpoint/2010/main" val="1000448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0E2B9-4887-4317-BCB6-E3DC3CF9CB65}"/>
              </a:ext>
            </a:extLst>
          </p:cNvPr>
          <p:cNvSpPr>
            <a:spLocks noGrp="1"/>
          </p:cNvSpPr>
          <p:nvPr>
            <p:ph type="title"/>
          </p:nvPr>
        </p:nvSpPr>
        <p:spPr/>
        <p:txBody>
          <a:bodyPr/>
          <a:lstStyle/>
          <a:p>
            <a:r>
              <a:rPr lang="en-US" b="1" u="sng" dirty="0">
                <a:solidFill>
                  <a:srgbClr val="FF0000"/>
                </a:solidFill>
              </a:rPr>
              <a:t>APPLIED RESEARCH</a:t>
            </a:r>
          </a:p>
        </p:txBody>
      </p:sp>
      <p:sp>
        <p:nvSpPr>
          <p:cNvPr id="3" name="Content Placeholder 2">
            <a:extLst>
              <a:ext uri="{FF2B5EF4-FFF2-40B4-BE49-F238E27FC236}">
                <a16:creationId xmlns:a16="http://schemas.microsoft.com/office/drawing/2014/main" id="{601F9B0A-E9C3-451F-9F77-16BBF1A86D38}"/>
              </a:ext>
            </a:extLst>
          </p:cNvPr>
          <p:cNvSpPr>
            <a:spLocks noGrp="1"/>
          </p:cNvSpPr>
          <p:nvPr>
            <p:ph idx="1"/>
          </p:nvPr>
        </p:nvSpPr>
        <p:spPr>
          <a:xfrm>
            <a:off x="677334" y="1603513"/>
            <a:ext cx="8596668" cy="4437849"/>
          </a:xfrm>
        </p:spPr>
        <p:txBody>
          <a:bodyPr>
            <a:normAutofit/>
          </a:bodyPr>
          <a:lstStyle/>
          <a:p>
            <a:pPr algn="just"/>
            <a:r>
              <a:rPr lang="en-US" sz="2000" dirty="0">
                <a:solidFill>
                  <a:schemeClr val="tx1"/>
                </a:solidFill>
                <a:latin typeface="Times New Roman" panose="02020603050405020304" pitchFamily="18" charset="0"/>
                <a:cs typeface="Times New Roman" panose="02020603050405020304" pitchFamily="18" charset="0"/>
              </a:rPr>
              <a:t>Applied research is directed </a:t>
            </a:r>
            <a:r>
              <a:rPr lang="en-US" sz="2000" b="1" dirty="0">
                <a:solidFill>
                  <a:schemeClr val="tx1"/>
                </a:solidFill>
                <a:latin typeface="Times New Roman" panose="02020603050405020304" pitchFamily="18" charset="0"/>
                <a:cs typeface="Times New Roman" panose="02020603050405020304" pitchFamily="18" charset="0"/>
              </a:rPr>
              <a:t>towards the solution of the immediate, specific and practical problems.</a:t>
            </a:r>
          </a:p>
          <a:p>
            <a:pPr algn="just"/>
            <a:r>
              <a:rPr lang="en-US" sz="2000" dirty="0">
                <a:solidFill>
                  <a:schemeClr val="tx1"/>
                </a:solidFill>
                <a:latin typeface="Times New Roman" panose="02020603050405020304" pitchFamily="18" charset="0"/>
                <a:cs typeface="Times New Roman" panose="02020603050405020304" pitchFamily="18" charset="0"/>
              </a:rPr>
              <a:t>It is performed in relation to actual problems and under the conditions in which they are found in practice.</a:t>
            </a:r>
          </a:p>
          <a:p>
            <a:pPr algn="just"/>
            <a:r>
              <a:rPr lang="en-US" sz="2000" dirty="0">
                <a:solidFill>
                  <a:schemeClr val="tx1"/>
                </a:solidFill>
                <a:latin typeface="Times New Roman" panose="02020603050405020304" pitchFamily="18" charset="0"/>
                <a:cs typeface="Times New Roman" panose="02020603050405020304" pitchFamily="18" charset="0"/>
              </a:rPr>
              <a:t>It has great concern for the application of the findings or social usefulness of the findings.</a:t>
            </a:r>
          </a:p>
          <a:p>
            <a:pPr algn="just"/>
            <a:r>
              <a:rPr lang="en-US" sz="2000" dirty="0">
                <a:solidFill>
                  <a:schemeClr val="tx1"/>
                </a:solidFill>
                <a:latin typeface="Times New Roman" panose="02020603050405020304" pitchFamily="18" charset="0"/>
                <a:cs typeface="Times New Roman" panose="02020603050405020304" pitchFamily="18" charset="0"/>
              </a:rPr>
              <a:t>The findings of the applied research have local applicability.</a:t>
            </a:r>
          </a:p>
          <a:p>
            <a:pPr algn="just"/>
            <a:r>
              <a:rPr lang="en-US" sz="2000" dirty="0">
                <a:solidFill>
                  <a:schemeClr val="tx1"/>
                </a:solidFill>
                <a:latin typeface="Times New Roman" panose="02020603050405020304" pitchFamily="18" charset="0"/>
                <a:cs typeface="Times New Roman" panose="02020603050405020304" pitchFamily="18" charset="0"/>
              </a:rPr>
              <a:t>It’s methodology is not as rigorous as that of the basic research</a:t>
            </a:r>
          </a:p>
          <a:p>
            <a:pPr algn="just"/>
            <a:r>
              <a:rPr kumimoji="0" lang="en-US" sz="20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The motivation in case of basic research is the desire </a:t>
            </a:r>
            <a:r>
              <a:rPr kumimoji="0" lang="en-US" sz="2000" b="1"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to know something.</a:t>
            </a:r>
          </a:p>
          <a:p>
            <a:pPr algn="just"/>
            <a:r>
              <a:rPr lang="en-US" sz="2000" b="1" u="sng" dirty="0">
                <a:solidFill>
                  <a:srgbClr val="FF0000"/>
                </a:solidFill>
                <a:latin typeface="Times New Roman" panose="02020603050405020304" pitchFamily="18" charset="0"/>
                <a:cs typeface="Times New Roman" panose="02020603050405020304" pitchFamily="18" charset="0"/>
              </a:rPr>
              <a:t>Example</a:t>
            </a:r>
            <a:r>
              <a:rPr lang="en-US" sz="2000" b="1" dirty="0">
                <a:solidFill>
                  <a:schemeClr val="tx1"/>
                </a:solidFill>
                <a:latin typeface="Times New Roman" panose="02020603050405020304" pitchFamily="18" charset="0"/>
                <a:cs typeface="Times New Roman" panose="02020603050405020304" pitchFamily="18" charset="0"/>
              </a:rPr>
              <a:t>: </a:t>
            </a:r>
            <a:r>
              <a:rPr lang="en-US" sz="2000" dirty="0">
                <a:solidFill>
                  <a:schemeClr val="tx1"/>
                </a:solidFill>
                <a:latin typeface="Times New Roman" panose="02020603050405020304" pitchFamily="18" charset="0"/>
                <a:cs typeface="Times New Roman" panose="02020603050405020304" pitchFamily="18" charset="0"/>
              </a:rPr>
              <a:t>shapes of dam, principle of conservation of energy ( bulb, heater and solar plant etc.)</a:t>
            </a:r>
          </a:p>
        </p:txBody>
      </p:sp>
    </p:spTree>
    <p:extLst>
      <p:ext uri="{BB962C8B-B14F-4D97-AF65-F5344CB8AC3E}">
        <p14:creationId xmlns:p14="http://schemas.microsoft.com/office/powerpoint/2010/main" val="235959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A6883-A6B8-4819-A98A-7E76C9D4E1D8}"/>
              </a:ext>
            </a:extLst>
          </p:cNvPr>
          <p:cNvSpPr>
            <a:spLocks noGrp="1"/>
          </p:cNvSpPr>
          <p:nvPr>
            <p:ph type="title"/>
          </p:nvPr>
        </p:nvSpPr>
        <p:spPr/>
        <p:txBody>
          <a:bodyPr/>
          <a:lstStyle/>
          <a:p>
            <a:r>
              <a:rPr lang="en-US" b="1" u="sng" dirty="0">
                <a:solidFill>
                  <a:srgbClr val="FF0000"/>
                </a:solidFill>
              </a:rPr>
              <a:t>ACTION RESEARCH</a:t>
            </a:r>
          </a:p>
        </p:txBody>
      </p:sp>
      <p:sp>
        <p:nvSpPr>
          <p:cNvPr id="3" name="Content Placeholder 2">
            <a:extLst>
              <a:ext uri="{FF2B5EF4-FFF2-40B4-BE49-F238E27FC236}">
                <a16:creationId xmlns:a16="http://schemas.microsoft.com/office/drawing/2014/main" id="{E49FF2BE-77D2-4AD9-BA74-DB2ACFB148F5}"/>
              </a:ext>
            </a:extLst>
          </p:cNvPr>
          <p:cNvSpPr>
            <a:spLocks noGrp="1"/>
          </p:cNvSpPr>
          <p:nvPr>
            <p:ph idx="1"/>
          </p:nvPr>
        </p:nvSpPr>
        <p:spPr>
          <a:xfrm>
            <a:off x="677334" y="1643271"/>
            <a:ext cx="8596668" cy="4398092"/>
          </a:xfrm>
        </p:spPr>
        <p:txBody>
          <a:bodyPr>
            <a:normAutofit/>
          </a:bodyPr>
          <a:lstStyle/>
          <a:p>
            <a:pPr algn="just"/>
            <a:r>
              <a:rPr lang="en-US" sz="2000" dirty="0">
                <a:solidFill>
                  <a:schemeClr val="tx1"/>
                </a:solidFill>
                <a:latin typeface="Times New Roman" panose="02020603050405020304" pitchFamily="18" charset="0"/>
                <a:cs typeface="Times New Roman" panose="02020603050405020304" pitchFamily="18" charset="0"/>
              </a:rPr>
              <a:t>Action research  </a:t>
            </a:r>
            <a:r>
              <a:rPr lang="en-US" sz="2000" b="1" dirty="0">
                <a:solidFill>
                  <a:schemeClr val="tx1"/>
                </a:solidFill>
                <a:latin typeface="Times New Roman" panose="02020603050405020304" pitchFamily="18" charset="0"/>
                <a:cs typeface="Times New Roman" panose="02020603050405020304" pitchFamily="18" charset="0"/>
              </a:rPr>
              <a:t>emphasizes the practitioners to do research in order to improve themselves.</a:t>
            </a:r>
          </a:p>
          <a:p>
            <a:pPr algn="just"/>
            <a:r>
              <a:rPr lang="en-US" sz="2000" dirty="0">
                <a:solidFill>
                  <a:schemeClr val="tx1"/>
                </a:solidFill>
                <a:latin typeface="Times New Roman" panose="02020603050405020304" pitchFamily="18" charset="0"/>
                <a:cs typeface="Times New Roman" panose="02020603050405020304" pitchFamily="18" charset="0"/>
              </a:rPr>
              <a:t>The objective of such research, by teacher for example, will improve classroom practices.</a:t>
            </a:r>
          </a:p>
          <a:p>
            <a:pPr algn="just"/>
            <a:r>
              <a:rPr lang="en-US" sz="2000" dirty="0">
                <a:solidFill>
                  <a:schemeClr val="tx1"/>
                </a:solidFill>
                <a:latin typeface="Times New Roman" panose="02020603050405020304" pitchFamily="18" charset="0"/>
                <a:cs typeface="Times New Roman" panose="02020603050405020304" pitchFamily="18" charset="0"/>
              </a:rPr>
              <a:t>In this type of research emphasis is more on action or practical work.</a:t>
            </a:r>
          </a:p>
          <a:p>
            <a:pPr algn="just"/>
            <a:r>
              <a:rPr lang="en-US" sz="2000" dirty="0">
                <a:solidFill>
                  <a:schemeClr val="tx1"/>
                </a:solidFill>
                <a:latin typeface="Times New Roman" panose="02020603050405020304" pitchFamily="18" charset="0"/>
                <a:cs typeface="Times New Roman" panose="02020603050405020304" pitchFamily="18" charset="0"/>
              </a:rPr>
              <a:t>Here question of day to day life situations are taken up with the view to improve the practical situation.</a:t>
            </a:r>
          </a:p>
          <a:p>
            <a:pPr algn="just"/>
            <a:r>
              <a:rPr lang="en-US" sz="2000" dirty="0">
                <a:solidFill>
                  <a:schemeClr val="tx1"/>
                </a:solidFill>
                <a:latin typeface="Times New Roman" panose="02020603050405020304" pitchFamily="18" charset="0"/>
                <a:cs typeface="Times New Roman" panose="02020603050405020304" pitchFamily="18" charset="0"/>
              </a:rPr>
              <a:t>It is similar to the applied research in many ways. Applied research involves large number of samples as compare to action research.</a:t>
            </a:r>
          </a:p>
          <a:p>
            <a:pPr algn="just"/>
            <a:r>
              <a:rPr lang="en-US" sz="2000" b="1" u="sng" dirty="0">
                <a:solidFill>
                  <a:srgbClr val="FF0000"/>
                </a:solidFill>
                <a:latin typeface="Times New Roman" panose="02020603050405020304" pitchFamily="18" charset="0"/>
                <a:cs typeface="Times New Roman" panose="02020603050405020304" pitchFamily="18" charset="0"/>
              </a:rPr>
              <a:t>Example : </a:t>
            </a:r>
            <a:r>
              <a:rPr lang="en-US" sz="2000" dirty="0">
                <a:solidFill>
                  <a:schemeClr val="tx1"/>
                </a:solidFill>
                <a:latin typeface="Times New Roman" panose="02020603050405020304" pitchFamily="18" charset="0"/>
                <a:cs typeface="Times New Roman" panose="02020603050405020304" pitchFamily="18" charset="0"/>
              </a:rPr>
              <a:t>Low interest in mathematics in grade 5 students.</a:t>
            </a:r>
          </a:p>
        </p:txBody>
      </p:sp>
    </p:spTree>
    <p:extLst>
      <p:ext uri="{BB962C8B-B14F-4D97-AF65-F5344CB8AC3E}">
        <p14:creationId xmlns:p14="http://schemas.microsoft.com/office/powerpoint/2010/main" val="108128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D727-A4AF-43C9-8FE5-39AF69DE4C3A}"/>
              </a:ext>
            </a:extLst>
          </p:cNvPr>
          <p:cNvSpPr>
            <a:spLocks noGrp="1"/>
          </p:cNvSpPr>
          <p:nvPr>
            <p:ph type="title"/>
          </p:nvPr>
        </p:nvSpPr>
        <p:spPr/>
        <p:txBody>
          <a:bodyPr/>
          <a:lstStyle/>
          <a:p>
            <a:r>
              <a:rPr lang="en-US" b="1" u="sng" dirty="0">
                <a:solidFill>
                  <a:srgbClr val="FF0000"/>
                </a:solidFill>
              </a:rPr>
              <a:t>Steps in Action Research:</a:t>
            </a:r>
          </a:p>
        </p:txBody>
      </p:sp>
      <p:sp>
        <p:nvSpPr>
          <p:cNvPr id="3" name="Content Placeholder 2">
            <a:extLst>
              <a:ext uri="{FF2B5EF4-FFF2-40B4-BE49-F238E27FC236}">
                <a16:creationId xmlns:a16="http://schemas.microsoft.com/office/drawing/2014/main" id="{664B0202-718F-4193-B1D7-EE1192233FC6}"/>
              </a:ext>
            </a:extLst>
          </p:cNvPr>
          <p:cNvSpPr>
            <a:spLocks noGrp="1"/>
          </p:cNvSpPr>
          <p:nvPr>
            <p:ph idx="1"/>
          </p:nvPr>
        </p:nvSpPr>
        <p:spPr>
          <a:xfrm>
            <a:off x="677334" y="1497497"/>
            <a:ext cx="8596668" cy="4543866"/>
          </a:xfrm>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Identification of problem</a:t>
            </a:r>
          </a:p>
          <a:p>
            <a:pPr algn="just"/>
            <a:r>
              <a:rPr lang="en-US" sz="2400" dirty="0">
                <a:solidFill>
                  <a:schemeClr val="tx1"/>
                </a:solidFill>
                <a:latin typeface="Times New Roman" panose="02020603050405020304" pitchFamily="18" charset="0"/>
                <a:cs typeface="Times New Roman" panose="02020603050405020304" pitchFamily="18" charset="0"/>
              </a:rPr>
              <a:t>Defining and delimiting the problem</a:t>
            </a:r>
          </a:p>
          <a:p>
            <a:pPr algn="just"/>
            <a:r>
              <a:rPr lang="en-US" sz="2400" dirty="0">
                <a:solidFill>
                  <a:schemeClr val="tx1"/>
                </a:solidFill>
                <a:latin typeface="Times New Roman" panose="02020603050405020304" pitchFamily="18" charset="0"/>
                <a:cs typeface="Times New Roman" panose="02020603050405020304" pitchFamily="18" charset="0"/>
              </a:rPr>
              <a:t>Analyzing the causes of the problem</a:t>
            </a:r>
          </a:p>
          <a:p>
            <a:pPr algn="just"/>
            <a:r>
              <a:rPr lang="en-US" sz="2400" dirty="0">
                <a:solidFill>
                  <a:schemeClr val="tx1"/>
                </a:solidFill>
                <a:latin typeface="Times New Roman" panose="02020603050405020304" pitchFamily="18" charset="0"/>
                <a:cs typeface="Times New Roman" panose="02020603050405020304" pitchFamily="18" charset="0"/>
              </a:rPr>
              <a:t>Formulating action hypothesis</a:t>
            </a:r>
          </a:p>
          <a:p>
            <a:pPr algn="just"/>
            <a:r>
              <a:rPr lang="en-US" sz="2400" dirty="0">
                <a:solidFill>
                  <a:schemeClr val="tx1"/>
                </a:solidFill>
                <a:latin typeface="Times New Roman" panose="02020603050405020304" pitchFamily="18" charset="0"/>
                <a:cs typeface="Times New Roman" panose="02020603050405020304" pitchFamily="18" charset="0"/>
              </a:rPr>
              <a:t>Developing a suitable design for testing of hypotheses </a:t>
            </a:r>
          </a:p>
          <a:p>
            <a:pPr algn="just"/>
            <a:r>
              <a:rPr lang="en-US" sz="2400" dirty="0">
                <a:solidFill>
                  <a:schemeClr val="tx1"/>
                </a:solidFill>
                <a:latin typeface="Times New Roman" panose="02020603050405020304" pitchFamily="18" charset="0"/>
                <a:cs typeface="Times New Roman" panose="02020603050405020304" pitchFamily="18" charset="0"/>
              </a:rPr>
              <a:t>Drawing conclusion about action hypotheses</a:t>
            </a:r>
          </a:p>
        </p:txBody>
      </p:sp>
    </p:spTree>
    <p:extLst>
      <p:ext uri="{BB962C8B-B14F-4D97-AF65-F5344CB8AC3E}">
        <p14:creationId xmlns:p14="http://schemas.microsoft.com/office/powerpoint/2010/main" val="2770451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7552A-A73E-47B6-BB3C-662573D479EF}"/>
              </a:ext>
            </a:extLst>
          </p:cNvPr>
          <p:cNvSpPr>
            <a:spLocks noGrp="1"/>
          </p:cNvSpPr>
          <p:nvPr>
            <p:ph type="title"/>
          </p:nvPr>
        </p:nvSpPr>
        <p:spPr>
          <a:noFill/>
        </p:spPr>
        <p:txBody>
          <a:bodyPr/>
          <a:lstStyle/>
          <a:p>
            <a:r>
              <a:rPr lang="en-US" b="1" u="sng" dirty="0">
                <a:solidFill>
                  <a:srgbClr val="FF0000"/>
                </a:solidFill>
                <a:latin typeface="Times New Roman" panose="02020603050405020304" pitchFamily="18" charset="0"/>
                <a:cs typeface="Times New Roman" panose="02020603050405020304" pitchFamily="18" charset="0"/>
              </a:rPr>
              <a:t>EVALUATION RESEARCH</a:t>
            </a:r>
          </a:p>
        </p:txBody>
      </p:sp>
      <p:sp>
        <p:nvSpPr>
          <p:cNvPr id="3" name="Content Placeholder 2">
            <a:extLst>
              <a:ext uri="{FF2B5EF4-FFF2-40B4-BE49-F238E27FC236}">
                <a16:creationId xmlns:a16="http://schemas.microsoft.com/office/drawing/2014/main" id="{F02A58E5-1C86-44F7-8CA3-51E7BC3CE9DC}"/>
              </a:ext>
            </a:extLst>
          </p:cNvPr>
          <p:cNvSpPr>
            <a:spLocks noGrp="1"/>
          </p:cNvSpPr>
          <p:nvPr>
            <p:ph idx="1"/>
          </p:nvPr>
        </p:nvSpPr>
        <p:spPr>
          <a:xfrm>
            <a:off x="677334" y="1563757"/>
            <a:ext cx="8596668" cy="4477605"/>
          </a:xfrm>
        </p:spPr>
        <p:txBody>
          <a:bodyPr/>
          <a:lstStyle/>
          <a:p>
            <a:pPr algn="just">
              <a:buClr>
                <a:srgbClr val="90C226"/>
              </a:buClr>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It is used to determine </a:t>
            </a:r>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impact of a social intervention </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A social intervention is an action taken within a social context designed to produce an intended result).</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Evaluation research is the systematic assessment of merit or worth of time, money, effort and resources spent in order to achieve the goal.</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Evaluation research thus analyze the impact of a particular program on a certain social problem the program is trying to solve.</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endParaRPr lang="en-US" dirty="0"/>
          </a:p>
        </p:txBody>
      </p:sp>
    </p:spTree>
    <p:extLst>
      <p:ext uri="{BB962C8B-B14F-4D97-AF65-F5344CB8AC3E}">
        <p14:creationId xmlns:p14="http://schemas.microsoft.com/office/powerpoint/2010/main" val="29742668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F2AC664-0364-49E3-BEE0-E50F1307E8DE}"/>
              </a:ext>
            </a:extLst>
          </p:cNvPr>
          <p:cNvSpPr txBox="1"/>
          <p:nvPr/>
        </p:nvSpPr>
        <p:spPr>
          <a:xfrm>
            <a:off x="993913" y="2278151"/>
            <a:ext cx="7924800" cy="3416320"/>
          </a:xfrm>
          <a:prstGeom prst="rect">
            <a:avLst/>
          </a:prstGeom>
          <a:noFill/>
        </p:spPr>
        <p:txBody>
          <a:bodyPr wrap="square">
            <a:spAutoFit/>
          </a:bodyPr>
          <a:lstStyle/>
          <a:p>
            <a:pPr algn="just"/>
            <a:r>
              <a:rPr lang="en-US" sz="2400" b="1" u="sng" dirty="0">
                <a:solidFill>
                  <a:srgbClr val="FF0000"/>
                </a:solidFill>
                <a:latin typeface="Times New Roman" panose="02020603050405020304" pitchFamily="18" charset="0"/>
                <a:cs typeface="Times New Roman" panose="02020603050405020304" pitchFamily="18" charset="0"/>
              </a:rPr>
              <a:t>Example: </a:t>
            </a:r>
          </a:p>
          <a:p>
            <a:pPr algn="just"/>
            <a:r>
              <a:rPr lang="en-US" sz="2400" dirty="0">
                <a:latin typeface="Times New Roman" panose="02020603050405020304" pitchFamily="18" charset="0"/>
                <a:cs typeface="Times New Roman" panose="02020603050405020304" pitchFamily="18" charset="0"/>
              </a:rPr>
              <a:t>1. </a:t>
            </a:r>
            <a:r>
              <a:rPr lang="en-US" sz="2400" dirty="0">
                <a:solidFill>
                  <a:schemeClr val="tx1"/>
                </a:solidFill>
                <a:latin typeface="Times New Roman" panose="02020603050405020304" pitchFamily="18" charset="0"/>
                <a:cs typeface="Times New Roman" panose="02020603050405020304" pitchFamily="18" charset="0"/>
              </a:rPr>
              <a:t>Social skills training curriculum being used in M.Ed.-I year in C.S.J.M.U has been implemented properly, is being used consistently and student </a:t>
            </a:r>
            <a:r>
              <a:rPr lang="en-US" sz="2400" dirty="0" err="1">
                <a:solidFill>
                  <a:schemeClr val="tx1"/>
                </a:solidFill>
                <a:latin typeface="Times New Roman" panose="02020603050405020304" pitchFamily="18" charset="0"/>
                <a:cs typeface="Times New Roman" panose="02020603050405020304" pitchFamily="18" charset="0"/>
              </a:rPr>
              <a:t>behaviour</a:t>
            </a:r>
            <a:r>
              <a:rPr lang="en-US" sz="2400" dirty="0">
                <a:solidFill>
                  <a:schemeClr val="tx1"/>
                </a:solidFill>
                <a:latin typeface="Times New Roman" panose="02020603050405020304" pitchFamily="18" charset="0"/>
                <a:cs typeface="Times New Roman" panose="02020603050405020304" pitchFamily="18" charset="0"/>
              </a:rPr>
              <a:t> is improving as a result of its use (merit) .</a:t>
            </a:r>
          </a:p>
          <a:p>
            <a:pPr algn="just"/>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 2. Social skills training curriculum being used in M.Ed.-I year in C.S.J.M.U is perceived to be an efficient and effective expenditure of university funds (worth).</a:t>
            </a:r>
          </a:p>
        </p:txBody>
      </p:sp>
    </p:spTree>
    <p:extLst>
      <p:ext uri="{BB962C8B-B14F-4D97-AF65-F5344CB8AC3E}">
        <p14:creationId xmlns:p14="http://schemas.microsoft.com/office/powerpoint/2010/main" val="32600837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3ADF4-8CAE-4EC5-B6AE-357C8FF64659}"/>
              </a:ext>
            </a:extLst>
          </p:cNvPr>
          <p:cNvSpPr>
            <a:spLocks noGrp="1"/>
          </p:cNvSpPr>
          <p:nvPr>
            <p:ph type="title"/>
          </p:nvPr>
        </p:nvSpPr>
        <p:spPr>
          <a:xfrm>
            <a:off x="677334" y="609600"/>
            <a:ext cx="8596668" cy="927652"/>
          </a:xfrm>
        </p:spPr>
        <p:txBody>
          <a:bodyPr>
            <a:normAutofit fontScale="90000"/>
          </a:bodyPr>
          <a:lstStyle/>
          <a:p>
            <a:r>
              <a:rPr kumimoji="0" lang="en-US" sz="3200" b="1" i="0" u="sng" strike="noStrike" kern="1200" cap="none" spc="0" normalizeH="0" baseline="0" noProof="0" dirty="0">
                <a:ln>
                  <a:noFill/>
                </a:ln>
                <a:solidFill>
                  <a:srgbClr val="FF0000"/>
                </a:solidFill>
                <a:effectLst/>
                <a:uLnTx/>
                <a:uFillTx/>
                <a:latin typeface="Times New Roman" panose="02020603050405020304" pitchFamily="18" charset="0"/>
                <a:ea typeface="+mj-ea"/>
                <a:cs typeface="Times New Roman" panose="02020603050405020304" pitchFamily="18" charset="0"/>
              </a:rPr>
              <a:t>Reasons for conducting Evaluation Research</a:t>
            </a:r>
            <a:br>
              <a:rPr kumimoji="0" lang="en-US" sz="3200" b="0" i="0" u="none" strike="noStrike" kern="1200" cap="none" spc="0" normalizeH="0" baseline="0" noProof="0" dirty="0">
                <a:ln>
                  <a:noFill/>
                </a:ln>
                <a:solidFill>
                  <a:prstClr val="black">
                    <a:lumMod val="95000"/>
                    <a:lumOff val="5000"/>
                  </a:prstClr>
                </a:solidFill>
                <a:effectLst/>
                <a:uLnTx/>
                <a:uFillTx/>
                <a:latin typeface="Times New Roman" panose="02020603050405020304" pitchFamily="18" charset="0"/>
                <a:ea typeface="+mj-ea"/>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B8C65C0-16D0-43BB-A9BB-94B8142CF4AC}"/>
              </a:ext>
            </a:extLst>
          </p:cNvPr>
          <p:cNvSpPr>
            <a:spLocks noGrp="1"/>
          </p:cNvSpPr>
          <p:nvPr>
            <p:ph idx="1"/>
          </p:nvPr>
        </p:nvSpPr>
        <p:spPr>
          <a:xfrm>
            <a:off x="677334" y="1417983"/>
            <a:ext cx="8596668" cy="4623379"/>
          </a:xfrm>
        </p:spPr>
        <p:txBody>
          <a:bodyPr/>
          <a:lstStyle/>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know the progress of the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programme</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As  how to improve such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programme</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understand the need of target population. </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To increase the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programme’s</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productivity and effectiveness.</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It provides a base for future strategic planning and successful goal setting.</a:t>
            </a:r>
          </a:p>
          <a:p>
            <a:pPr marL="342900" marR="0" lvl="0" indent="-342900" algn="just"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It helps in deciding for the continuation or cancellation of the </a:t>
            </a:r>
            <a:r>
              <a:rPr kumimoji="0" lang="en-US" sz="2400" b="0" i="0" u="none" strike="noStrike" kern="120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programme</a:t>
            </a:r>
            <a:r>
              <a:rPr kumimoji="0" lang="en-US"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t>
            </a:r>
          </a:p>
          <a:p>
            <a:endParaRPr lang="en-US" dirty="0"/>
          </a:p>
        </p:txBody>
      </p:sp>
    </p:spTree>
    <p:extLst>
      <p:ext uri="{BB962C8B-B14F-4D97-AF65-F5344CB8AC3E}">
        <p14:creationId xmlns:p14="http://schemas.microsoft.com/office/powerpoint/2010/main" val="1714461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542A8-0712-4194-8EE2-B8A35F5A9FA6}"/>
              </a:ext>
            </a:extLst>
          </p:cNvPr>
          <p:cNvSpPr>
            <a:spLocks noGrp="1"/>
          </p:cNvSpPr>
          <p:nvPr>
            <p:ph type="title"/>
          </p:nvPr>
        </p:nvSpPr>
        <p:spPr/>
        <p:txBody>
          <a:bodyPr>
            <a:normAutofit/>
          </a:bodyPr>
          <a:lstStyle/>
          <a:p>
            <a:pPr algn="ctr"/>
            <a:r>
              <a:rPr lang="en-US" sz="3200" u="sng" dirty="0">
                <a:solidFill>
                  <a:srgbClr val="FF0000"/>
                </a:solidFill>
                <a:latin typeface="Times New Roman" panose="02020603050405020304" pitchFamily="18" charset="0"/>
                <a:cs typeface="Times New Roman" panose="02020603050405020304" pitchFamily="18" charset="0"/>
              </a:rPr>
              <a:t>References </a:t>
            </a:r>
          </a:p>
        </p:txBody>
      </p:sp>
      <p:sp>
        <p:nvSpPr>
          <p:cNvPr id="3" name="Content Placeholder 2">
            <a:extLst>
              <a:ext uri="{FF2B5EF4-FFF2-40B4-BE49-F238E27FC236}">
                <a16:creationId xmlns:a16="http://schemas.microsoft.com/office/drawing/2014/main" id="{BCB00143-2267-4A0A-B383-ED6C405D643C}"/>
              </a:ext>
            </a:extLst>
          </p:cNvPr>
          <p:cNvSpPr>
            <a:spLocks noGrp="1"/>
          </p:cNvSpPr>
          <p:nvPr>
            <p:ph idx="1"/>
          </p:nvPr>
        </p:nvSpPr>
        <p:spPr/>
        <p:txBody>
          <a:bodyPr/>
          <a:lstStyle/>
          <a:p>
            <a:pPr marL="0" indent="0" algn="just">
              <a:buNone/>
            </a:pPr>
            <a:r>
              <a:rPr lang="en-IN" sz="1400" dirty="0">
                <a:effectLst/>
                <a:latin typeface="Times New Roman" panose="02020603050405020304" pitchFamily="18" charset="0"/>
                <a:ea typeface="Calibri" panose="020F0502020204030204" pitchFamily="34" charset="0"/>
                <a:cs typeface="Times New Roman" panose="02020603050405020304" pitchFamily="18" charset="0"/>
              </a:rPr>
              <a:t>1</a:t>
            </a: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IN"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Ary</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Donald &amp; et al. Introduction to Research in </a:t>
            </a:r>
            <a:r>
              <a:rPr lang="en-IN"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E</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ducation. WADSWORTH ,CENGAGE Learning.</a:t>
            </a:r>
          </a:p>
          <a:p>
            <a:pPr marL="0" indent="0" algn="just">
              <a:lnSpc>
                <a:spcPct val="107000"/>
              </a:lnSpc>
              <a:spcAft>
                <a:spcPts val="800"/>
              </a:spcAft>
              <a:buNone/>
            </a:pP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 Best ,J.W. &amp; James, V. </a:t>
            </a:r>
            <a:r>
              <a:rPr lang="en-IN"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K</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ahn(2014). Research in Education. Delhi: PHI Learning </a:t>
            </a:r>
            <a:r>
              <a:rPr lang="en-IN"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rivate </a:t>
            </a:r>
            <a:r>
              <a:rPr lang="en-IN"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td. </a:t>
            </a:r>
          </a:p>
          <a:p>
            <a:pPr marL="0" indent="0" algn="just">
              <a:lnSpc>
                <a:spcPct val="107000"/>
              </a:lnSpc>
              <a:spcAft>
                <a:spcPts val="800"/>
              </a:spcAft>
              <a:buNone/>
            </a:pPr>
            <a:r>
              <a:rPr lang="en-IN"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3.</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Creswell, J.W.(2012). Education research :planning, conducting and evaluating quantitative and qualitative research. Pearson Education, Inc.</a:t>
            </a:r>
          </a:p>
          <a:p>
            <a:pPr marL="0" indent="0" algn="just">
              <a:lnSpc>
                <a:spcPct val="107000"/>
              </a:lnSpc>
              <a:spcAft>
                <a:spcPts val="800"/>
              </a:spcAft>
              <a:buNone/>
            </a:pPr>
            <a:r>
              <a:rPr lang="en-IN"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4. </a:t>
            </a:r>
            <a:r>
              <a:rPr lang="en-IN" sz="20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Koul</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Lokesh(2009).Methodology of educational research. Vikas </a:t>
            </a:r>
            <a:r>
              <a:rPr lang="en-IN"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ublishing </a:t>
            </a:r>
            <a:r>
              <a:rPr lang="en-IN"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H</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ouse </a:t>
            </a:r>
            <a:r>
              <a:rPr lang="en-IN" sz="2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P</a:t>
            </a:r>
            <a:r>
              <a:rPr lang="en-IN" sz="2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vt Ltd.</a:t>
            </a:r>
          </a:p>
          <a:p>
            <a:endParaRPr lang="en-US" dirty="0"/>
          </a:p>
        </p:txBody>
      </p:sp>
    </p:spTree>
    <p:extLst>
      <p:ext uri="{BB962C8B-B14F-4D97-AF65-F5344CB8AC3E}">
        <p14:creationId xmlns:p14="http://schemas.microsoft.com/office/powerpoint/2010/main" val="3577250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74DC27-B827-4211-A5D0-60053BDBA1DD}"/>
              </a:ext>
            </a:extLst>
          </p:cNvPr>
          <p:cNvSpPr>
            <a:spLocks noGrp="1"/>
          </p:cNvSpPr>
          <p:nvPr>
            <p:ph idx="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0" i="0" u="none" strike="noStrike" kern="1200" cap="none" spc="0" normalizeH="0" baseline="0" noProof="0" dirty="0">
                <a:ln w="0"/>
                <a:gradFill>
                  <a:gsLst>
                    <a:gs pos="0">
                      <a:srgbClr val="C42F1A">
                        <a:lumMod val="50000"/>
                      </a:srgbClr>
                    </a:gs>
                    <a:gs pos="50000">
                      <a:srgbClr val="C42F1A"/>
                    </a:gs>
                    <a:gs pos="100000">
                      <a:srgbClr val="C42F1A">
                        <a:lumMod val="60000"/>
                        <a:lumOff val="40000"/>
                      </a:srgbClr>
                    </a:gs>
                  </a:gsLst>
                  <a:lin ang="5400000"/>
                </a:gradFill>
                <a:effectLst>
                  <a:reflection blurRad="6350" stA="53000" endA="300" endPos="35500" dir="5400000" sy="-90000" algn="bl" rotWithShape="0"/>
                </a:effectLst>
                <a:uLnTx/>
                <a:uFillTx/>
                <a:latin typeface="Times New Roman" panose="02020603050405020304" pitchFamily="18" charset="0"/>
                <a:ea typeface="+mn-ea"/>
                <a:cs typeface="Times New Roman" panose="02020603050405020304" pitchFamily="18" charset="0"/>
              </a:rPr>
              <a:t>THANK YOU</a:t>
            </a:r>
          </a:p>
          <a:p>
            <a:endParaRPr lang="en-US" dirty="0"/>
          </a:p>
        </p:txBody>
      </p:sp>
    </p:spTree>
    <p:extLst>
      <p:ext uri="{BB962C8B-B14F-4D97-AF65-F5344CB8AC3E}">
        <p14:creationId xmlns:p14="http://schemas.microsoft.com/office/powerpoint/2010/main" val="318045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76185-CD6D-428C-BE2B-029536174CC6}"/>
              </a:ext>
            </a:extLst>
          </p:cNvPr>
          <p:cNvSpPr>
            <a:spLocks noGrp="1"/>
          </p:cNvSpPr>
          <p:nvPr>
            <p:ph type="title"/>
          </p:nvPr>
        </p:nvSpPr>
        <p:spPr/>
        <p:txBody>
          <a:bodyPr/>
          <a:lstStyle/>
          <a:p>
            <a:r>
              <a:rPr lang="en-US" b="1" u="sng" dirty="0">
                <a:solidFill>
                  <a:srgbClr val="FF0000"/>
                </a:solidFill>
              </a:rPr>
              <a:t>CONTENT</a:t>
            </a:r>
          </a:p>
        </p:txBody>
      </p:sp>
      <p:sp>
        <p:nvSpPr>
          <p:cNvPr id="3" name="Content Placeholder 2">
            <a:extLst>
              <a:ext uri="{FF2B5EF4-FFF2-40B4-BE49-F238E27FC236}">
                <a16:creationId xmlns:a16="http://schemas.microsoft.com/office/drawing/2014/main" id="{55634D8E-EB93-4F73-A1F9-66D9A6D1D184}"/>
              </a:ext>
            </a:extLst>
          </p:cNvPr>
          <p:cNvSpPr>
            <a:spLocks noGrp="1"/>
          </p:cNvSpPr>
          <p:nvPr>
            <p:ph idx="1"/>
          </p:nvPr>
        </p:nvSpPr>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Concept of research</a:t>
            </a:r>
          </a:p>
          <a:p>
            <a:r>
              <a:rPr lang="en-US" sz="2400" dirty="0">
                <a:solidFill>
                  <a:schemeClr val="tx1"/>
                </a:solidFill>
                <a:latin typeface="Times New Roman" panose="02020603050405020304" pitchFamily="18" charset="0"/>
                <a:cs typeface="Times New Roman" panose="02020603050405020304" pitchFamily="18" charset="0"/>
              </a:rPr>
              <a:t>Types of research</a:t>
            </a:r>
          </a:p>
          <a:p>
            <a:pPr>
              <a:buFont typeface="Wingdings" panose="05000000000000000000" pitchFamily="2" charset="2"/>
              <a:buChar char="v"/>
            </a:pPr>
            <a:r>
              <a:rPr lang="en-US" sz="2400" dirty="0">
                <a:solidFill>
                  <a:schemeClr val="tx1"/>
                </a:solidFill>
                <a:latin typeface="Times New Roman" panose="02020603050405020304" pitchFamily="18" charset="0"/>
                <a:cs typeface="Times New Roman" panose="02020603050405020304" pitchFamily="18" charset="0"/>
              </a:rPr>
              <a:t> On the basis of nature of data (Quantitative and Qualitative Research)</a:t>
            </a:r>
          </a:p>
          <a:p>
            <a:pPr>
              <a:buFont typeface="Wingdings" panose="05000000000000000000" pitchFamily="2" charset="2"/>
              <a:buChar char="v"/>
            </a:pPr>
            <a:r>
              <a:rPr lang="en-US" sz="2400" dirty="0">
                <a:solidFill>
                  <a:schemeClr val="tx1"/>
                </a:solidFill>
                <a:latin typeface="Times New Roman" panose="02020603050405020304" pitchFamily="18" charset="0"/>
                <a:cs typeface="Times New Roman" panose="02020603050405020304" pitchFamily="18" charset="0"/>
              </a:rPr>
              <a:t>On the basis of purpose ( Fundamental, Applied, Evaluation and Action Research)</a:t>
            </a:r>
          </a:p>
        </p:txBody>
      </p:sp>
    </p:spTree>
    <p:extLst>
      <p:ext uri="{BB962C8B-B14F-4D97-AF65-F5344CB8AC3E}">
        <p14:creationId xmlns:p14="http://schemas.microsoft.com/office/powerpoint/2010/main" val="671770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E8E53-5EBA-47D1-BB20-D8C6AF138C2D}"/>
              </a:ext>
            </a:extLst>
          </p:cNvPr>
          <p:cNvSpPr>
            <a:spLocks noGrp="1"/>
          </p:cNvSpPr>
          <p:nvPr>
            <p:ph type="title"/>
          </p:nvPr>
        </p:nvSpPr>
        <p:spPr/>
        <p:txBody>
          <a:bodyPr/>
          <a:lstStyle/>
          <a:p>
            <a:r>
              <a:rPr lang="en-US" b="1" u="sng" dirty="0">
                <a:solidFill>
                  <a:srgbClr val="FF0000"/>
                </a:solidFill>
              </a:rPr>
              <a:t>What is Research ?</a:t>
            </a:r>
          </a:p>
        </p:txBody>
      </p:sp>
      <p:sp>
        <p:nvSpPr>
          <p:cNvPr id="3" name="Content Placeholder 2">
            <a:extLst>
              <a:ext uri="{FF2B5EF4-FFF2-40B4-BE49-F238E27FC236}">
                <a16:creationId xmlns:a16="http://schemas.microsoft.com/office/drawing/2014/main" id="{1D520891-159B-4B33-8A47-E0C47D67A048}"/>
              </a:ext>
            </a:extLst>
          </p:cNvPr>
          <p:cNvSpPr>
            <a:spLocks noGrp="1"/>
          </p:cNvSpPr>
          <p:nvPr>
            <p:ph idx="1"/>
          </p:nvPr>
        </p:nvSpPr>
        <p:spPr>
          <a:xfrm>
            <a:off x="677334" y="1470991"/>
            <a:ext cx="8596668" cy="4570371"/>
          </a:xfrm>
        </p:spPr>
        <p:txBody>
          <a:bodyPr>
            <a:normAutofit/>
          </a:bodyPr>
          <a:lstStyle/>
          <a:p>
            <a:pPr marL="0" indent="0" algn="just">
              <a:buNone/>
            </a:pPr>
            <a:endParaRPr lang="en-US" sz="2400" dirty="0">
              <a:solidFill>
                <a:schemeClr val="tx1"/>
              </a:solidFill>
              <a:latin typeface="Times New Roman" panose="02020603050405020304" pitchFamily="18" charset="0"/>
              <a:cs typeface="Times New Roman" panose="02020603050405020304" pitchFamily="18" charset="0"/>
            </a:endParaRPr>
          </a:p>
          <a:p>
            <a:pPr algn="just"/>
            <a:r>
              <a:rPr lang="en-US" sz="2400" dirty="0">
                <a:solidFill>
                  <a:schemeClr val="tx1"/>
                </a:solidFill>
                <a:latin typeface="Times New Roman" panose="02020603050405020304" pitchFamily="18" charset="0"/>
                <a:cs typeface="Times New Roman" panose="02020603050405020304" pitchFamily="18" charset="0"/>
              </a:rPr>
              <a:t>Research may be defined as the application of the scientific method in the study of the problems.</a:t>
            </a:r>
          </a:p>
          <a:p>
            <a:pPr algn="just"/>
            <a:r>
              <a:rPr lang="en-US" sz="2400" dirty="0">
                <a:solidFill>
                  <a:schemeClr val="tx1"/>
                </a:solidFill>
                <a:latin typeface="Times New Roman" panose="02020603050405020304" pitchFamily="18" charset="0"/>
                <a:cs typeface="Times New Roman" panose="02020603050405020304" pitchFamily="18" charset="0"/>
              </a:rPr>
              <a:t>According to </a:t>
            </a:r>
            <a:r>
              <a:rPr lang="en-US" sz="2400" b="1" dirty="0">
                <a:solidFill>
                  <a:schemeClr val="tx1"/>
                </a:solidFill>
                <a:latin typeface="Times New Roman" panose="02020603050405020304" pitchFamily="18" charset="0"/>
                <a:cs typeface="Times New Roman" panose="02020603050405020304" pitchFamily="18" charset="0"/>
              </a:rPr>
              <a:t>John W. Best (1978)</a:t>
            </a:r>
            <a:r>
              <a:rPr lang="en-US" sz="2400" dirty="0">
                <a:solidFill>
                  <a:schemeClr val="tx1"/>
                </a:solidFill>
                <a:latin typeface="Times New Roman" panose="02020603050405020304" pitchFamily="18" charset="0"/>
                <a:cs typeface="Times New Roman" panose="02020603050405020304" pitchFamily="18" charset="0"/>
              </a:rPr>
              <a:t>, “Research may be defined as the systematic and objective analysis and recording of control observations that may lead to the development of generalizations, principles or theories, resulting in prediction and ultimate control of many events that may be consequences or causes of specific phenomenon”.</a:t>
            </a:r>
          </a:p>
        </p:txBody>
      </p:sp>
    </p:spTree>
    <p:extLst>
      <p:ext uri="{BB962C8B-B14F-4D97-AF65-F5344CB8AC3E}">
        <p14:creationId xmlns:p14="http://schemas.microsoft.com/office/powerpoint/2010/main" val="3870952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4F904DF-5429-4236-9F0E-52DEB85D02D5}"/>
              </a:ext>
            </a:extLst>
          </p:cNvPr>
          <p:cNvSpPr>
            <a:spLocks noGrp="1"/>
          </p:cNvSpPr>
          <p:nvPr>
            <p:ph idx="1"/>
          </p:nvPr>
        </p:nvSpPr>
        <p:spPr>
          <a:xfrm>
            <a:off x="677334" y="861391"/>
            <a:ext cx="9222040" cy="5179971"/>
          </a:xfrm>
        </p:spPr>
        <p:txBody>
          <a:bodyPr>
            <a:normAutofit lnSpcReduction="10000"/>
          </a:bodyPr>
          <a:lstStyle/>
          <a:p>
            <a:pPr algn="just"/>
            <a:r>
              <a:rPr lang="en-US" sz="2400" dirty="0">
                <a:solidFill>
                  <a:schemeClr val="tx1"/>
                </a:solidFill>
                <a:latin typeface="Times New Roman" panose="02020603050405020304" pitchFamily="18" charset="0"/>
                <a:cs typeface="Times New Roman" panose="02020603050405020304" pitchFamily="18" charset="0"/>
              </a:rPr>
              <a:t>According to Kerlinger (1964), “Scientific research is systematic, controlled, empirical and critical investigation of hypothetical propositions about the presumed relations among natural phenomenon”.</a:t>
            </a:r>
          </a:p>
          <a:p>
            <a:pPr marL="0" indent="0" algn="just">
              <a:buNone/>
            </a:pPr>
            <a:r>
              <a:rPr lang="en-US" sz="2400" b="1" u="sng" dirty="0">
                <a:solidFill>
                  <a:srgbClr val="FF0000"/>
                </a:solidFill>
                <a:latin typeface="Times New Roman" panose="02020603050405020304" pitchFamily="18" charset="0"/>
                <a:cs typeface="Times New Roman" panose="02020603050405020304" pitchFamily="18" charset="0"/>
              </a:rPr>
              <a:t>Conclusion:</a:t>
            </a:r>
          </a:p>
          <a:p>
            <a:pPr marL="0" indent="0" algn="just">
              <a:buNone/>
            </a:pPr>
            <a:r>
              <a:rPr lang="en-US" sz="2400" dirty="0">
                <a:solidFill>
                  <a:schemeClr val="tx1"/>
                </a:solidFill>
                <a:latin typeface="Times New Roman" panose="02020603050405020304" pitchFamily="18" charset="0"/>
                <a:cs typeface="Times New Roman" panose="02020603050405020304" pitchFamily="18" charset="0"/>
              </a:rPr>
              <a:t>Research-</a:t>
            </a:r>
          </a:p>
          <a:p>
            <a:pPr algn="just"/>
            <a:r>
              <a:rPr lang="en-US" sz="2400" dirty="0">
                <a:solidFill>
                  <a:schemeClr val="tx1"/>
                </a:solidFill>
                <a:latin typeface="Times New Roman" panose="02020603050405020304" pitchFamily="18" charset="0"/>
                <a:cs typeface="Times New Roman" panose="02020603050405020304" pitchFamily="18" charset="0"/>
              </a:rPr>
              <a:t>Refers to a process wherein activities are carried out systematically to find solution of the problem.</a:t>
            </a:r>
          </a:p>
          <a:p>
            <a:pPr algn="just"/>
            <a:r>
              <a:rPr lang="en-US" sz="2400" dirty="0">
                <a:solidFill>
                  <a:schemeClr val="tx1"/>
                </a:solidFill>
                <a:latin typeface="Times New Roman" panose="02020603050405020304" pitchFamily="18" charset="0"/>
                <a:cs typeface="Times New Roman" panose="02020603050405020304" pitchFamily="18" charset="0"/>
              </a:rPr>
              <a:t>Emphasizes on the development of generalizations, principles or theories that will be helpful in predicting future occurrences.</a:t>
            </a:r>
          </a:p>
          <a:p>
            <a:pPr algn="just"/>
            <a:r>
              <a:rPr lang="en-US" sz="2400" dirty="0">
                <a:solidFill>
                  <a:schemeClr val="tx1"/>
                </a:solidFill>
                <a:latin typeface="Times New Roman" panose="02020603050405020304" pitchFamily="18" charset="0"/>
                <a:cs typeface="Times New Roman" panose="02020603050405020304" pitchFamily="18" charset="0"/>
              </a:rPr>
              <a:t>Based upon observable experience or empirical evidence.</a:t>
            </a:r>
          </a:p>
          <a:p>
            <a:pPr algn="just"/>
            <a:r>
              <a:rPr lang="en-US" sz="2400" dirty="0">
                <a:solidFill>
                  <a:schemeClr val="tx1"/>
                </a:solidFill>
                <a:latin typeface="Times New Roman" panose="02020603050405020304" pitchFamily="18" charset="0"/>
                <a:cs typeface="Times New Roman" panose="02020603050405020304" pitchFamily="18" charset="0"/>
              </a:rPr>
              <a:t>Demands accurate observation and description.</a:t>
            </a:r>
          </a:p>
          <a:p>
            <a:pPr marL="457200" indent="-457200" algn="just">
              <a:buAutoNum type="arabicPeriod"/>
            </a:pP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4224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4C3F5F-F689-407F-8A98-F6D8660DEC71}"/>
              </a:ext>
            </a:extLst>
          </p:cNvPr>
          <p:cNvSpPr>
            <a:spLocks noGrp="1"/>
          </p:cNvSpPr>
          <p:nvPr>
            <p:ph idx="1"/>
          </p:nvPr>
        </p:nvSpPr>
        <p:spPr>
          <a:xfrm>
            <a:off x="677334" y="1298713"/>
            <a:ext cx="8596668" cy="4742649"/>
          </a:xfrm>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Gathering new data from primary or first hand sources or using existing data for a new purpose.</a:t>
            </a:r>
          </a:p>
          <a:p>
            <a:pPr algn="just"/>
            <a:r>
              <a:rPr lang="en-US" sz="2400" dirty="0">
                <a:solidFill>
                  <a:schemeClr val="tx1"/>
                </a:solidFill>
                <a:latin typeface="Times New Roman" panose="02020603050405020304" pitchFamily="18" charset="0"/>
                <a:cs typeface="Times New Roman" panose="02020603050405020304" pitchFamily="18" charset="0"/>
              </a:rPr>
              <a:t>Characterized by carefully designed procedures, always applying rigorous analysis.</a:t>
            </a:r>
          </a:p>
          <a:p>
            <a:pPr algn="just"/>
            <a:r>
              <a:rPr lang="en-US" sz="2400" dirty="0">
                <a:solidFill>
                  <a:schemeClr val="tx1"/>
                </a:solidFill>
                <a:latin typeface="Times New Roman" panose="02020603050405020304" pitchFamily="18" charset="0"/>
                <a:cs typeface="Times New Roman" panose="02020603050405020304" pitchFamily="18" charset="0"/>
              </a:rPr>
              <a:t>Characterized by patient and unhurried activity and requires courage.</a:t>
            </a:r>
          </a:p>
          <a:p>
            <a:pPr algn="just"/>
            <a:r>
              <a:rPr lang="en-US" sz="2400" dirty="0">
                <a:solidFill>
                  <a:schemeClr val="tx1"/>
                </a:solidFill>
                <a:latin typeface="Times New Roman" panose="02020603050405020304" pitchFamily="18" charset="0"/>
                <a:cs typeface="Times New Roman" panose="02020603050405020304" pitchFamily="18" charset="0"/>
              </a:rPr>
              <a:t>Carefully recorded and reported.</a:t>
            </a:r>
          </a:p>
        </p:txBody>
      </p:sp>
    </p:spTree>
    <p:extLst>
      <p:ext uri="{BB962C8B-B14F-4D97-AF65-F5344CB8AC3E}">
        <p14:creationId xmlns:p14="http://schemas.microsoft.com/office/powerpoint/2010/main" val="363285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207F5-F5BD-4C12-80D1-AFA23BDF5654}"/>
              </a:ext>
            </a:extLst>
          </p:cNvPr>
          <p:cNvSpPr>
            <a:spLocks noGrp="1"/>
          </p:cNvSpPr>
          <p:nvPr>
            <p:ph type="title"/>
          </p:nvPr>
        </p:nvSpPr>
        <p:spPr/>
        <p:txBody>
          <a:bodyPr/>
          <a:lstStyle/>
          <a:p>
            <a:r>
              <a:rPr lang="en-US" b="1" u="sng" dirty="0">
                <a:solidFill>
                  <a:srgbClr val="FF0000"/>
                </a:solidFill>
              </a:rPr>
              <a:t>TYPES OF RESEARCH</a:t>
            </a:r>
          </a:p>
        </p:txBody>
      </p:sp>
      <p:sp>
        <p:nvSpPr>
          <p:cNvPr id="3" name="Content Placeholder 2">
            <a:extLst>
              <a:ext uri="{FF2B5EF4-FFF2-40B4-BE49-F238E27FC236}">
                <a16:creationId xmlns:a16="http://schemas.microsoft.com/office/drawing/2014/main" id="{ADE2A75A-79CA-496D-AB91-099DA01B477A}"/>
              </a:ext>
            </a:extLst>
          </p:cNvPr>
          <p:cNvSpPr>
            <a:spLocks noGrp="1"/>
          </p:cNvSpPr>
          <p:nvPr>
            <p:ph idx="1"/>
          </p:nvPr>
        </p:nvSpPr>
        <p:spPr/>
        <p:txBody>
          <a:bodyPr>
            <a:normAutofit lnSpcReduction="10000"/>
          </a:bodyPr>
          <a:lstStyle/>
          <a:p>
            <a:pPr algn="just"/>
            <a:r>
              <a:rPr lang="en-US" sz="2400" u="sng" dirty="0">
                <a:solidFill>
                  <a:srgbClr val="0070C0"/>
                </a:solidFill>
                <a:latin typeface="Times New Roman" panose="02020603050405020304" pitchFamily="18" charset="0"/>
                <a:cs typeface="Times New Roman" panose="02020603050405020304" pitchFamily="18" charset="0"/>
              </a:rPr>
              <a:t>On the basis of nature of data </a:t>
            </a:r>
            <a:r>
              <a:rPr lang="en-US" sz="2400" dirty="0">
                <a:solidFill>
                  <a:srgbClr val="0070C0"/>
                </a:solidFill>
                <a:latin typeface="Times New Roman" panose="02020603050405020304" pitchFamily="18" charset="0"/>
                <a:cs typeface="Times New Roman" panose="02020603050405020304" pitchFamily="18" charset="0"/>
              </a:rPr>
              <a:t>:</a:t>
            </a:r>
          </a:p>
          <a:p>
            <a:pPr algn="just">
              <a:buFont typeface="+mj-lt"/>
              <a:buAutoNum type="alphaUcPeriod"/>
            </a:pPr>
            <a:r>
              <a:rPr lang="en-US" sz="2400" dirty="0">
                <a:latin typeface="Times New Roman" panose="02020603050405020304" pitchFamily="18" charset="0"/>
                <a:cs typeface="Times New Roman" panose="02020603050405020304" pitchFamily="18" charset="0"/>
              </a:rPr>
              <a:t>Quantitative Research</a:t>
            </a:r>
          </a:p>
          <a:p>
            <a:pPr algn="just">
              <a:buFont typeface="+mj-lt"/>
              <a:buAutoNum type="alphaUcPeriod"/>
            </a:pPr>
            <a:r>
              <a:rPr lang="en-US" sz="2400" dirty="0">
                <a:latin typeface="Times New Roman" panose="02020603050405020304" pitchFamily="18" charset="0"/>
                <a:cs typeface="Times New Roman" panose="02020603050405020304" pitchFamily="18" charset="0"/>
              </a:rPr>
              <a:t>Qualitative Research</a:t>
            </a:r>
          </a:p>
          <a:p>
            <a:pPr algn="just">
              <a:buFont typeface="Wingdings" panose="05000000000000000000" pitchFamily="2" charset="2"/>
              <a:buChar char="Ø"/>
            </a:pPr>
            <a:r>
              <a:rPr lang="en-US" sz="2400" u="sng" dirty="0">
                <a:solidFill>
                  <a:srgbClr val="0070C0"/>
                </a:solidFill>
                <a:latin typeface="Times New Roman" panose="02020603050405020304" pitchFamily="18" charset="0"/>
                <a:cs typeface="Times New Roman" panose="02020603050405020304" pitchFamily="18" charset="0"/>
              </a:rPr>
              <a:t>On the basis of purpose</a:t>
            </a:r>
            <a:r>
              <a:rPr lang="en-US" sz="2400" dirty="0">
                <a:solidFill>
                  <a:srgbClr val="0070C0"/>
                </a:solidFill>
                <a:latin typeface="Times New Roman" panose="02020603050405020304" pitchFamily="18" charset="0"/>
                <a:cs typeface="Times New Roman" panose="02020603050405020304" pitchFamily="18" charset="0"/>
              </a:rPr>
              <a:t>:</a:t>
            </a:r>
          </a:p>
          <a:p>
            <a:pPr algn="just">
              <a:buFont typeface="+mj-lt"/>
              <a:buAutoNum type="alphaUcPeriod"/>
            </a:pPr>
            <a:r>
              <a:rPr lang="en-US" sz="2400" dirty="0">
                <a:latin typeface="Times New Roman" panose="02020603050405020304" pitchFamily="18" charset="0"/>
                <a:cs typeface="Times New Roman" panose="02020603050405020304" pitchFamily="18" charset="0"/>
              </a:rPr>
              <a:t>Fundamental Research</a:t>
            </a:r>
          </a:p>
          <a:p>
            <a:pPr algn="just">
              <a:buFont typeface="+mj-lt"/>
              <a:buAutoNum type="alphaUcPeriod"/>
            </a:pPr>
            <a:r>
              <a:rPr lang="en-US" sz="2400" dirty="0">
                <a:latin typeface="Times New Roman" panose="02020603050405020304" pitchFamily="18" charset="0"/>
                <a:cs typeface="Times New Roman" panose="02020603050405020304" pitchFamily="18" charset="0"/>
              </a:rPr>
              <a:t>Applied Research</a:t>
            </a:r>
          </a:p>
          <a:p>
            <a:pPr algn="just">
              <a:buFont typeface="+mj-lt"/>
              <a:buAutoNum type="alphaUcPeriod"/>
            </a:pPr>
            <a:r>
              <a:rPr lang="en-US" sz="2400" dirty="0">
                <a:latin typeface="Times New Roman" panose="02020603050405020304" pitchFamily="18" charset="0"/>
                <a:cs typeface="Times New Roman" panose="02020603050405020304" pitchFamily="18" charset="0"/>
              </a:rPr>
              <a:t>Action Research</a:t>
            </a:r>
          </a:p>
          <a:p>
            <a:pPr algn="just">
              <a:buFont typeface="+mj-lt"/>
              <a:buAutoNum type="alphaUcPeriod"/>
            </a:pPr>
            <a:r>
              <a:rPr lang="en-US" sz="2400" dirty="0">
                <a:latin typeface="Times New Roman" panose="02020603050405020304" pitchFamily="18" charset="0"/>
                <a:cs typeface="Times New Roman" panose="02020603050405020304" pitchFamily="18" charset="0"/>
              </a:rPr>
              <a:t>Evaluation Research</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952078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E396F-84C5-4843-B540-DDC53591F118}"/>
              </a:ext>
            </a:extLst>
          </p:cNvPr>
          <p:cNvSpPr>
            <a:spLocks noGrp="1"/>
          </p:cNvSpPr>
          <p:nvPr>
            <p:ph type="title"/>
          </p:nvPr>
        </p:nvSpPr>
        <p:spPr/>
        <p:txBody>
          <a:bodyPr/>
          <a:lstStyle/>
          <a:p>
            <a:r>
              <a:rPr lang="en-US" b="1" u="sng" dirty="0">
                <a:solidFill>
                  <a:srgbClr val="FF0000"/>
                </a:solidFill>
              </a:rPr>
              <a:t>Quantitative Research</a:t>
            </a:r>
          </a:p>
        </p:txBody>
      </p:sp>
      <p:sp>
        <p:nvSpPr>
          <p:cNvPr id="3" name="Content Placeholder 2">
            <a:extLst>
              <a:ext uri="{FF2B5EF4-FFF2-40B4-BE49-F238E27FC236}">
                <a16:creationId xmlns:a16="http://schemas.microsoft.com/office/drawing/2014/main" id="{FD4CBE8E-91FD-467D-8DBD-8975EBD0628F}"/>
              </a:ext>
            </a:extLst>
          </p:cNvPr>
          <p:cNvSpPr>
            <a:spLocks noGrp="1"/>
          </p:cNvSpPr>
          <p:nvPr>
            <p:ph idx="1"/>
          </p:nvPr>
        </p:nvSpPr>
        <p:spPr>
          <a:xfrm>
            <a:off x="677334" y="1457739"/>
            <a:ext cx="8596668" cy="4583623"/>
          </a:xfrm>
        </p:spPr>
        <p:txBody>
          <a:bodyPr>
            <a:normAutofit lnSpcReduction="10000"/>
          </a:bodyPr>
          <a:lstStyle/>
          <a:p>
            <a:pPr algn="just"/>
            <a:r>
              <a:rPr lang="en-US" sz="2800" dirty="0">
                <a:latin typeface="Times New Roman" panose="02020603050405020304" pitchFamily="18" charset="0"/>
                <a:cs typeface="Times New Roman" panose="02020603050405020304" pitchFamily="18" charset="0"/>
              </a:rPr>
              <a:t>Quantitative research is defined as a systematic investigation of phenomenon by gathering quantifiable data and performing statistical operations for data collection.</a:t>
            </a:r>
          </a:p>
          <a:p>
            <a:pPr algn="just"/>
            <a:r>
              <a:rPr lang="en-US" sz="2800" dirty="0">
                <a:latin typeface="Times New Roman" panose="02020603050405020304" pitchFamily="18" charset="0"/>
                <a:cs typeface="Times New Roman" panose="02020603050405020304" pitchFamily="18" charset="0"/>
              </a:rPr>
              <a:t>Quantitative research is expressed in terms of numbers and graph. It is used to test or confirm theories and assumptions.</a:t>
            </a:r>
          </a:p>
          <a:p>
            <a:pPr algn="just"/>
            <a:r>
              <a:rPr lang="en-US" sz="2800" b="1" u="sng" dirty="0">
                <a:solidFill>
                  <a:srgbClr val="FF0000"/>
                </a:solidFill>
                <a:latin typeface="Times New Roman" panose="02020603050405020304" pitchFamily="18" charset="0"/>
                <a:cs typeface="Times New Roman" panose="02020603050405020304" pitchFamily="18" charset="0"/>
              </a:rPr>
              <a:t>Example</a:t>
            </a:r>
            <a:r>
              <a:rPr lang="en-US" sz="2800" dirty="0">
                <a:latin typeface="Times New Roman" panose="02020603050405020304" pitchFamily="18" charset="0"/>
                <a:cs typeface="Times New Roman" panose="02020603050405020304" pitchFamily="18" charset="0"/>
              </a:rPr>
              <a:t> : A study of academic achievement of secondary school students in relation to their study habits.</a:t>
            </a:r>
          </a:p>
        </p:txBody>
      </p:sp>
    </p:spTree>
    <p:extLst>
      <p:ext uri="{BB962C8B-B14F-4D97-AF65-F5344CB8AC3E}">
        <p14:creationId xmlns:p14="http://schemas.microsoft.com/office/powerpoint/2010/main" val="3002341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9776F-35C4-472B-B896-51CC2938ABEB}"/>
              </a:ext>
            </a:extLst>
          </p:cNvPr>
          <p:cNvSpPr>
            <a:spLocks noGrp="1"/>
          </p:cNvSpPr>
          <p:nvPr>
            <p:ph type="title"/>
          </p:nvPr>
        </p:nvSpPr>
        <p:spPr/>
        <p:txBody>
          <a:bodyPr/>
          <a:lstStyle/>
          <a:p>
            <a:r>
              <a:rPr lang="en-US" b="1" u="sng" dirty="0">
                <a:solidFill>
                  <a:srgbClr val="FF0000"/>
                </a:solidFill>
              </a:rPr>
              <a:t>Qualitative Research</a:t>
            </a:r>
          </a:p>
        </p:txBody>
      </p:sp>
      <p:sp>
        <p:nvSpPr>
          <p:cNvPr id="3" name="Content Placeholder 2">
            <a:extLst>
              <a:ext uri="{FF2B5EF4-FFF2-40B4-BE49-F238E27FC236}">
                <a16:creationId xmlns:a16="http://schemas.microsoft.com/office/drawing/2014/main" id="{5509EA07-6FAE-41B9-B602-C52D14998924}"/>
              </a:ext>
            </a:extLst>
          </p:cNvPr>
          <p:cNvSpPr>
            <a:spLocks noGrp="1"/>
          </p:cNvSpPr>
          <p:nvPr>
            <p:ph idx="1"/>
          </p:nvPr>
        </p:nvSpPr>
        <p:spPr>
          <a:xfrm>
            <a:off x="677334" y="1683027"/>
            <a:ext cx="8596668" cy="4358336"/>
          </a:xfrm>
        </p:spPr>
        <p:txBody>
          <a:bodyPr>
            <a:normAutofit/>
          </a:bodyPr>
          <a:lstStyle/>
          <a:p>
            <a:pPr algn="just"/>
            <a:r>
              <a:rPr lang="en-US" sz="2400" dirty="0">
                <a:solidFill>
                  <a:schemeClr val="tx1"/>
                </a:solidFill>
                <a:latin typeface="Times New Roman" panose="02020603050405020304" pitchFamily="18" charset="0"/>
                <a:cs typeface="Times New Roman" panose="02020603050405020304" pitchFamily="18" charset="0"/>
              </a:rPr>
              <a:t>Qualitative research involves collecting and analyzing non-numeric data, text, audio, video to understand concepts, opinion or experience.</a:t>
            </a:r>
          </a:p>
          <a:p>
            <a:pPr algn="just"/>
            <a:r>
              <a:rPr lang="en-US" sz="2400" dirty="0">
                <a:solidFill>
                  <a:schemeClr val="tx1"/>
                </a:solidFill>
                <a:latin typeface="Times New Roman" panose="02020603050405020304" pitchFamily="18" charset="0"/>
                <a:cs typeface="Times New Roman" panose="02020603050405020304" pitchFamily="18" charset="0"/>
              </a:rPr>
              <a:t>This type of research enables you to gather in-depth insights on topics that are not well understood.</a:t>
            </a:r>
          </a:p>
          <a:p>
            <a:pPr algn="just"/>
            <a:r>
              <a:rPr lang="en-US" sz="2400" b="1" u="sng" dirty="0">
                <a:solidFill>
                  <a:srgbClr val="FF0000"/>
                </a:solidFill>
                <a:latin typeface="Times New Roman" panose="02020603050405020304" pitchFamily="18" charset="0"/>
                <a:cs typeface="Times New Roman" panose="02020603050405020304" pitchFamily="18" charset="0"/>
              </a:rPr>
              <a:t>Example: </a:t>
            </a:r>
            <a:r>
              <a:rPr lang="en-US" sz="2400" dirty="0">
                <a:solidFill>
                  <a:schemeClr val="tx1"/>
                </a:solidFill>
                <a:latin typeface="Times New Roman" panose="02020603050405020304" pitchFamily="18" charset="0"/>
                <a:cs typeface="Times New Roman" panose="02020603050405020304" pitchFamily="18" charset="0"/>
              </a:rPr>
              <a:t>A study of opinions of parents towards online learning.</a:t>
            </a:r>
          </a:p>
        </p:txBody>
      </p:sp>
    </p:spTree>
    <p:extLst>
      <p:ext uri="{BB962C8B-B14F-4D97-AF65-F5344CB8AC3E}">
        <p14:creationId xmlns:p14="http://schemas.microsoft.com/office/powerpoint/2010/main" val="335580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C7F69BE-DC9E-4648-A903-FE82C3A4C7D7}"/>
              </a:ext>
            </a:extLst>
          </p:cNvPr>
          <p:cNvSpPr>
            <a:spLocks noGrp="1"/>
          </p:cNvSpPr>
          <p:nvPr>
            <p:ph type="title"/>
          </p:nvPr>
        </p:nvSpPr>
        <p:spPr/>
        <p:txBody>
          <a:bodyPr/>
          <a:lstStyle/>
          <a:p>
            <a:r>
              <a:rPr lang="en-US" u="sng" dirty="0">
                <a:solidFill>
                  <a:srgbClr val="C00000"/>
                </a:solidFill>
                <a:latin typeface="Times New Roman" panose="02020603050405020304" pitchFamily="18" charset="0"/>
                <a:cs typeface="Times New Roman" panose="02020603050405020304" pitchFamily="18" charset="0"/>
              </a:rPr>
              <a:t>Difference between quantitative and qualitative research (Donald </a:t>
            </a:r>
            <a:r>
              <a:rPr lang="en-US" u="sng" dirty="0" err="1">
                <a:solidFill>
                  <a:srgbClr val="C00000"/>
                </a:solidFill>
                <a:latin typeface="Times New Roman" panose="02020603050405020304" pitchFamily="18" charset="0"/>
                <a:cs typeface="Times New Roman" panose="02020603050405020304" pitchFamily="18" charset="0"/>
              </a:rPr>
              <a:t>Ary</a:t>
            </a:r>
            <a:r>
              <a:rPr lang="en-US" u="sng" dirty="0">
                <a:solidFill>
                  <a:srgbClr val="C00000"/>
                </a:solidFill>
                <a:latin typeface="Times New Roman" panose="02020603050405020304" pitchFamily="18" charset="0"/>
                <a:cs typeface="Times New Roman" panose="02020603050405020304" pitchFamily="18" charset="0"/>
              </a:rPr>
              <a:t> et al.)</a:t>
            </a:r>
          </a:p>
        </p:txBody>
      </p:sp>
      <p:sp>
        <p:nvSpPr>
          <p:cNvPr id="5" name="Text Placeholder 4">
            <a:extLst>
              <a:ext uri="{FF2B5EF4-FFF2-40B4-BE49-F238E27FC236}">
                <a16:creationId xmlns:a16="http://schemas.microsoft.com/office/drawing/2014/main" id="{85FC9EF1-5C5F-4BB3-8B07-168023F01B8E}"/>
              </a:ext>
            </a:extLst>
          </p:cNvPr>
          <p:cNvSpPr>
            <a:spLocks noGrp="1"/>
          </p:cNvSpPr>
          <p:nvPr>
            <p:ph type="body" idx="1"/>
          </p:nvPr>
        </p:nvSpPr>
        <p:spPr/>
        <p:txBody>
          <a:bodyPr/>
          <a:lstStyle/>
          <a:p>
            <a:r>
              <a:rPr lang="en-US" u="sng" dirty="0">
                <a:solidFill>
                  <a:srgbClr val="0070C0"/>
                </a:solidFill>
              </a:rPr>
              <a:t>Quantitative research</a:t>
            </a:r>
          </a:p>
        </p:txBody>
      </p:sp>
      <p:sp>
        <p:nvSpPr>
          <p:cNvPr id="6" name="Content Placeholder 5">
            <a:extLst>
              <a:ext uri="{FF2B5EF4-FFF2-40B4-BE49-F238E27FC236}">
                <a16:creationId xmlns:a16="http://schemas.microsoft.com/office/drawing/2014/main" id="{8CCCFB94-117F-4CBC-877B-D9479FBF8731}"/>
              </a:ext>
            </a:extLst>
          </p:cNvPr>
          <p:cNvSpPr>
            <a:spLocks noGrp="1"/>
          </p:cNvSpPr>
          <p:nvPr>
            <p:ph sz="half" idx="2"/>
          </p:nvPr>
        </p:nvSpPr>
        <p:spPr/>
        <p:txBody>
          <a:bodyPr>
            <a:normAutofit lnSpcReduction="10000"/>
          </a:bodyPr>
          <a:lstStyle/>
          <a:p>
            <a:pPr algn="just"/>
            <a:r>
              <a:rPr lang="en-US" dirty="0">
                <a:solidFill>
                  <a:srgbClr val="002060"/>
                </a:solidFill>
                <a:latin typeface="Times New Roman" panose="02020603050405020304" pitchFamily="18" charset="0"/>
                <a:cs typeface="Times New Roman" panose="02020603050405020304" pitchFamily="18" charset="0"/>
              </a:rPr>
              <a:t>Purpose is to study relationships, cause and effect.</a:t>
            </a:r>
          </a:p>
          <a:p>
            <a:pPr algn="just"/>
            <a:r>
              <a:rPr lang="en-US" dirty="0">
                <a:solidFill>
                  <a:srgbClr val="002060"/>
                </a:solidFill>
                <a:latin typeface="Times New Roman" panose="02020603050405020304" pitchFamily="18" charset="0"/>
                <a:cs typeface="Times New Roman" panose="02020603050405020304" pitchFamily="18" charset="0"/>
              </a:rPr>
              <a:t>Design- developed prior to study</a:t>
            </a:r>
          </a:p>
          <a:p>
            <a:pPr algn="just"/>
            <a:r>
              <a:rPr lang="en-US" dirty="0">
                <a:solidFill>
                  <a:srgbClr val="002060"/>
                </a:solidFill>
                <a:latin typeface="Times New Roman" panose="02020603050405020304" pitchFamily="18" charset="0"/>
                <a:cs typeface="Times New Roman" panose="02020603050405020304" pitchFamily="18" charset="0"/>
              </a:rPr>
              <a:t>Approach- deductive; test theory </a:t>
            </a:r>
          </a:p>
          <a:p>
            <a:pPr algn="just"/>
            <a:endParaRPr lang="en-US" dirty="0">
              <a:solidFill>
                <a:srgbClr val="002060"/>
              </a:solidFill>
              <a:latin typeface="Times New Roman" panose="02020603050405020304" pitchFamily="18" charset="0"/>
              <a:cs typeface="Times New Roman" panose="02020603050405020304" pitchFamily="18" charset="0"/>
            </a:endParaRPr>
          </a:p>
          <a:p>
            <a:pPr algn="just"/>
            <a:r>
              <a:rPr lang="en-US" dirty="0">
                <a:solidFill>
                  <a:srgbClr val="002060"/>
                </a:solidFill>
                <a:latin typeface="Times New Roman" panose="02020603050405020304" pitchFamily="18" charset="0"/>
                <a:cs typeface="Times New Roman" panose="02020603050405020304" pitchFamily="18" charset="0"/>
              </a:rPr>
              <a:t>Uses pre-selected instruments.</a:t>
            </a:r>
          </a:p>
          <a:p>
            <a:pPr algn="just"/>
            <a:r>
              <a:rPr lang="en-US" dirty="0">
                <a:solidFill>
                  <a:srgbClr val="002060"/>
                </a:solidFill>
                <a:latin typeface="Times New Roman" panose="02020603050405020304" pitchFamily="18" charset="0"/>
                <a:cs typeface="Times New Roman" panose="02020603050405020304" pitchFamily="18" charset="0"/>
              </a:rPr>
              <a:t>Uses large samples</a:t>
            </a:r>
          </a:p>
          <a:p>
            <a:pPr algn="just"/>
            <a:r>
              <a:rPr lang="en-US" dirty="0">
                <a:solidFill>
                  <a:srgbClr val="002060"/>
                </a:solidFill>
                <a:latin typeface="Times New Roman" panose="02020603050405020304" pitchFamily="18" charset="0"/>
                <a:cs typeface="Times New Roman" panose="02020603050405020304" pitchFamily="18" charset="0"/>
              </a:rPr>
              <a:t>Statistical analysis of numeric data.</a:t>
            </a:r>
          </a:p>
        </p:txBody>
      </p:sp>
      <p:sp>
        <p:nvSpPr>
          <p:cNvPr id="7" name="Text Placeholder 6">
            <a:extLst>
              <a:ext uri="{FF2B5EF4-FFF2-40B4-BE49-F238E27FC236}">
                <a16:creationId xmlns:a16="http://schemas.microsoft.com/office/drawing/2014/main" id="{135F6EBA-9F3E-47C5-9067-C90707A7B372}"/>
              </a:ext>
            </a:extLst>
          </p:cNvPr>
          <p:cNvSpPr>
            <a:spLocks noGrp="1"/>
          </p:cNvSpPr>
          <p:nvPr>
            <p:ph type="body" sz="quarter" idx="3"/>
          </p:nvPr>
        </p:nvSpPr>
        <p:spPr/>
        <p:txBody>
          <a:bodyPr/>
          <a:lstStyle/>
          <a:p>
            <a:r>
              <a:rPr lang="en-US" u="sng" dirty="0">
                <a:solidFill>
                  <a:srgbClr val="0070C0"/>
                </a:solidFill>
              </a:rPr>
              <a:t>Qualitative Research</a:t>
            </a:r>
          </a:p>
        </p:txBody>
      </p:sp>
      <p:sp>
        <p:nvSpPr>
          <p:cNvPr id="8" name="Content Placeholder 7">
            <a:extLst>
              <a:ext uri="{FF2B5EF4-FFF2-40B4-BE49-F238E27FC236}">
                <a16:creationId xmlns:a16="http://schemas.microsoft.com/office/drawing/2014/main" id="{0D1AF491-E1BD-4F8E-A929-8DEC616A2997}"/>
              </a:ext>
            </a:extLst>
          </p:cNvPr>
          <p:cNvSpPr>
            <a:spLocks noGrp="1"/>
          </p:cNvSpPr>
          <p:nvPr>
            <p:ph sz="quarter" idx="4"/>
          </p:nvPr>
        </p:nvSpPr>
        <p:spPr/>
        <p:txBody>
          <a:bodyPr>
            <a:normAutofit lnSpcReduction="10000"/>
          </a:bodyPr>
          <a:lstStyle/>
          <a:p>
            <a:pPr algn="just"/>
            <a:r>
              <a:rPr lang="en-US" dirty="0">
                <a:solidFill>
                  <a:srgbClr val="002060"/>
                </a:solidFill>
                <a:latin typeface="Times New Roman" panose="02020603050405020304" pitchFamily="18" charset="0"/>
                <a:cs typeface="Times New Roman" panose="02020603050405020304" pitchFamily="18" charset="0"/>
              </a:rPr>
              <a:t>Purpose is to examine a phenomenon as it is, in rich detail.</a:t>
            </a:r>
          </a:p>
          <a:p>
            <a:pPr algn="just"/>
            <a:r>
              <a:rPr lang="en-US" dirty="0">
                <a:solidFill>
                  <a:srgbClr val="002060"/>
                </a:solidFill>
                <a:latin typeface="Times New Roman" panose="02020603050405020304" pitchFamily="18" charset="0"/>
                <a:cs typeface="Times New Roman" panose="02020603050405020304" pitchFamily="18" charset="0"/>
              </a:rPr>
              <a:t>Design- flexible, evolves during study.</a:t>
            </a:r>
          </a:p>
          <a:p>
            <a:pPr algn="just"/>
            <a:r>
              <a:rPr lang="en-US" dirty="0">
                <a:solidFill>
                  <a:srgbClr val="002060"/>
                </a:solidFill>
                <a:latin typeface="Times New Roman" panose="02020603050405020304" pitchFamily="18" charset="0"/>
                <a:cs typeface="Times New Roman" panose="02020603050405020304" pitchFamily="18" charset="0"/>
              </a:rPr>
              <a:t>Approach: Inductive; may generate theory</a:t>
            </a:r>
          </a:p>
          <a:p>
            <a:pPr algn="just"/>
            <a:r>
              <a:rPr lang="en-US" dirty="0">
                <a:solidFill>
                  <a:srgbClr val="002060"/>
                </a:solidFill>
                <a:latin typeface="Times New Roman" panose="02020603050405020304" pitchFamily="18" charset="0"/>
                <a:cs typeface="Times New Roman" panose="02020603050405020304" pitchFamily="18" charset="0"/>
              </a:rPr>
              <a:t>Researcher is a primary data collection tool.</a:t>
            </a:r>
          </a:p>
          <a:p>
            <a:pPr algn="just"/>
            <a:r>
              <a:rPr lang="en-US" dirty="0">
                <a:solidFill>
                  <a:srgbClr val="002060"/>
                </a:solidFill>
                <a:latin typeface="Times New Roman" panose="02020603050405020304" pitchFamily="18" charset="0"/>
                <a:cs typeface="Times New Roman" panose="02020603050405020304" pitchFamily="18" charset="0"/>
              </a:rPr>
              <a:t>Uses small samples</a:t>
            </a:r>
          </a:p>
          <a:p>
            <a:pPr algn="just"/>
            <a:r>
              <a:rPr lang="en-US" dirty="0">
                <a:solidFill>
                  <a:srgbClr val="002060"/>
                </a:solidFill>
                <a:latin typeface="Times New Roman" panose="02020603050405020304" pitchFamily="18" charset="0"/>
                <a:cs typeface="Times New Roman" panose="02020603050405020304" pitchFamily="18" charset="0"/>
              </a:rPr>
              <a:t>Content analysis and thematic analysis is used.</a:t>
            </a:r>
          </a:p>
        </p:txBody>
      </p:sp>
      <p:pic>
        <p:nvPicPr>
          <p:cNvPr id="3" name="Picture 2">
            <a:extLst>
              <a:ext uri="{FF2B5EF4-FFF2-40B4-BE49-F238E27FC236}">
                <a16:creationId xmlns:a16="http://schemas.microsoft.com/office/drawing/2014/main" id="{FE85D12B-82F5-4E65-8211-7F3FDE5643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2452" y="553277"/>
            <a:ext cx="2915478" cy="2282687"/>
          </a:xfrm>
          <a:prstGeom prst="rect">
            <a:avLst/>
          </a:prstGeom>
        </p:spPr>
      </p:pic>
    </p:spTree>
    <p:extLst>
      <p:ext uri="{BB962C8B-B14F-4D97-AF65-F5344CB8AC3E}">
        <p14:creationId xmlns:p14="http://schemas.microsoft.com/office/powerpoint/2010/main" val="1608348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585</TotalTime>
  <Words>1196</Words>
  <Application>Microsoft Office PowerPoint</Application>
  <PresentationFormat>Widescreen</PresentationFormat>
  <Paragraphs>114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Times New Roman</vt:lpstr>
      <vt:lpstr>Trebuchet MS</vt:lpstr>
      <vt:lpstr>Wingdings</vt:lpstr>
      <vt:lpstr>Wingdings 3</vt:lpstr>
      <vt:lpstr>Facet</vt:lpstr>
      <vt:lpstr>RESEARCH: CONCEPT &amp; TYPES</vt:lpstr>
      <vt:lpstr>CONTENT</vt:lpstr>
      <vt:lpstr>What is Research ?</vt:lpstr>
      <vt:lpstr>PowerPoint Presentation</vt:lpstr>
      <vt:lpstr>PowerPoint Presentation</vt:lpstr>
      <vt:lpstr>TYPES OF RESEARCH</vt:lpstr>
      <vt:lpstr>Quantitative Research</vt:lpstr>
      <vt:lpstr>Qualitative Research</vt:lpstr>
      <vt:lpstr>Difference between quantitative and qualitative research (Donald Ary et al.)</vt:lpstr>
      <vt:lpstr>FUNDAMENTAL RESEARCH</vt:lpstr>
      <vt:lpstr>APPLIED RESEARCH</vt:lpstr>
      <vt:lpstr>ACTION RESEARCH</vt:lpstr>
      <vt:lpstr>Steps in Action Research:</vt:lpstr>
      <vt:lpstr>EVALUATION RESEARCH</vt:lpstr>
      <vt:lpstr>PowerPoint Presentation</vt:lpstr>
      <vt:lpstr>Reasons for conducting Evaluation Research </vt:lpstr>
      <vt:lpstr>References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RESEARCH</dc:title>
  <dc:creator>DELL</dc:creator>
  <cp:lastModifiedBy>DELL</cp:lastModifiedBy>
  <cp:revision>74</cp:revision>
  <dcterms:created xsi:type="dcterms:W3CDTF">2021-06-02T05:58:11Z</dcterms:created>
  <dcterms:modified xsi:type="dcterms:W3CDTF">2021-11-20T20:30:44Z</dcterms:modified>
</cp:coreProperties>
</file>