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69" r:id="rId6"/>
    <p:sldId id="270" r:id="rId7"/>
    <p:sldId id="272"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EAAEDD-B878-42DA-A0E9-2448DFD6A1D8}"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200875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EAAEDD-B878-42DA-A0E9-2448DFD6A1D8}"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2384958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EAAEDD-B878-42DA-A0E9-2448DFD6A1D8}"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EF7E-E3E7-49D5-AB24-4F6068128D4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42805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EAAEDD-B878-42DA-A0E9-2448DFD6A1D8}"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4014597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EAAEDD-B878-42DA-A0E9-2448DFD6A1D8}"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EF7E-E3E7-49D5-AB24-4F6068128D4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7194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EAAEDD-B878-42DA-A0E9-2448DFD6A1D8}"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2884248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EAAEDD-B878-42DA-A0E9-2448DFD6A1D8}"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194252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EAAEDD-B878-42DA-A0E9-2448DFD6A1D8}"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279793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EAAEDD-B878-42DA-A0E9-2448DFD6A1D8}"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218585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EAAEDD-B878-42DA-A0E9-2448DFD6A1D8}"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1981831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EAAEDD-B878-42DA-A0E9-2448DFD6A1D8}"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260850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EAAEDD-B878-42DA-A0E9-2448DFD6A1D8}" type="datetimeFigureOut">
              <a:rPr lang="en-US" smtClean="0"/>
              <a:t>11/23/2021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2268570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EAAEDD-B878-42DA-A0E9-2448DFD6A1D8}" type="datetimeFigureOut">
              <a:rPr lang="en-US" smtClean="0"/>
              <a:t>11/23/2021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2461152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AAEDD-B878-42DA-A0E9-2448DFD6A1D8}" type="datetimeFigureOut">
              <a:rPr lang="en-US" smtClean="0"/>
              <a:t>11/23/2021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191246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EAAEDD-B878-42DA-A0E9-2448DFD6A1D8}"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3196373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EAAEDD-B878-42DA-A0E9-2448DFD6A1D8}"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9EF7E-E3E7-49D5-AB24-4F6068128D4D}" type="slidenum">
              <a:rPr lang="en-US" smtClean="0"/>
              <a:t>‹#›</a:t>
            </a:fld>
            <a:endParaRPr lang="en-US"/>
          </a:p>
        </p:txBody>
      </p:sp>
    </p:spTree>
    <p:extLst>
      <p:ext uri="{BB962C8B-B14F-4D97-AF65-F5344CB8AC3E}">
        <p14:creationId xmlns:p14="http://schemas.microsoft.com/office/powerpoint/2010/main" val="28447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EAAEDD-B878-42DA-A0E9-2448DFD6A1D8}" type="datetimeFigureOut">
              <a:rPr lang="en-US" smtClean="0"/>
              <a:t>11/23/2021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C9EF7E-E3E7-49D5-AB24-4F6068128D4D}" type="slidenum">
              <a:rPr lang="en-US" smtClean="0"/>
              <a:t>‹#›</a:t>
            </a:fld>
            <a:endParaRPr lang="en-US"/>
          </a:p>
        </p:txBody>
      </p:sp>
    </p:spTree>
    <p:extLst>
      <p:ext uri="{BB962C8B-B14F-4D97-AF65-F5344CB8AC3E}">
        <p14:creationId xmlns:p14="http://schemas.microsoft.com/office/powerpoint/2010/main" val="3846472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44A80-08AC-40D8-B2CF-786002DF5ACA}"/>
              </a:ext>
            </a:extLst>
          </p:cNvPr>
          <p:cNvSpPr>
            <a:spLocks noGrp="1"/>
          </p:cNvSpPr>
          <p:nvPr>
            <p:ph type="ctrTitle"/>
          </p:nvPr>
        </p:nvSpPr>
        <p:spPr>
          <a:xfrm>
            <a:off x="1507067" y="569844"/>
            <a:ext cx="7766936" cy="1431234"/>
          </a:xfrm>
        </p:spPr>
        <p:txBody>
          <a:bodyPr/>
          <a:lstStyle/>
          <a:p>
            <a:pPr algn="ctr"/>
            <a:r>
              <a:rPr lang="en-US" sz="4800" u="sng" dirty="0">
                <a:solidFill>
                  <a:srgbClr val="FF0000"/>
                </a:solidFill>
                <a:latin typeface="Times New Roman" panose="02020603050405020304" pitchFamily="18" charset="0"/>
                <a:cs typeface="Times New Roman" panose="02020603050405020304" pitchFamily="18" charset="0"/>
              </a:rPr>
              <a:t>SCIENTIFIC METHOD</a:t>
            </a:r>
            <a:br>
              <a:rPr lang="en-US" sz="4800" u="sng" dirty="0">
                <a:solidFill>
                  <a:srgbClr val="FF0000"/>
                </a:solidFill>
                <a:latin typeface="Times New Roman" panose="02020603050405020304" pitchFamily="18" charset="0"/>
                <a:cs typeface="Times New Roman" panose="02020603050405020304" pitchFamily="18" charset="0"/>
              </a:rPr>
            </a:br>
            <a:endParaRPr lang="en-US" sz="4800" u="sng" dirty="0">
              <a:solidFill>
                <a:srgbClr val="FF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A672942-C2BE-4EA3-A72D-BC226D98EDB8}"/>
              </a:ext>
            </a:extLst>
          </p:cNvPr>
          <p:cNvSpPr>
            <a:spLocks noGrp="1"/>
          </p:cNvSpPr>
          <p:nvPr>
            <p:ph type="subTitle" idx="1"/>
          </p:nvPr>
        </p:nvSpPr>
        <p:spPr>
          <a:xfrm>
            <a:off x="1507067" y="4050833"/>
            <a:ext cx="8644098" cy="2111428"/>
          </a:xfrm>
        </p:spPr>
        <p:txBody>
          <a:bodyPr>
            <a:normAutofit/>
          </a:bodyPr>
          <a:lstStyle/>
          <a:p>
            <a:r>
              <a:rPr lang="en-US" b="1" dirty="0">
                <a:solidFill>
                  <a:schemeClr val="tx1"/>
                </a:solidFill>
                <a:latin typeface="Times New Roman" panose="02020603050405020304" pitchFamily="18" charset="0"/>
                <a:cs typeface="Times New Roman" panose="02020603050405020304" pitchFamily="18" charset="0"/>
              </a:rPr>
              <a:t>Ms. Priyanka Maurya,</a:t>
            </a:r>
          </a:p>
          <a:p>
            <a:r>
              <a:rPr lang="en-US" b="1" dirty="0">
                <a:solidFill>
                  <a:schemeClr val="tx1"/>
                </a:solidFill>
                <a:latin typeface="Times New Roman" panose="02020603050405020304" pitchFamily="18" charset="0"/>
                <a:cs typeface="Times New Roman" panose="02020603050405020304" pitchFamily="18" charset="0"/>
              </a:rPr>
              <a:t>Assistant Professor,</a:t>
            </a:r>
          </a:p>
          <a:p>
            <a:r>
              <a:rPr lang="en-US" b="1" dirty="0">
                <a:solidFill>
                  <a:schemeClr val="tx1"/>
                </a:solidFill>
                <a:latin typeface="Times New Roman" panose="02020603050405020304" pitchFamily="18" charset="0"/>
                <a:cs typeface="Times New Roman" panose="02020603050405020304" pitchFamily="18" charset="0"/>
              </a:rPr>
              <a:t>Department of Education,  C.S.J.M. University, Kanpur</a:t>
            </a:r>
          </a:p>
          <a:p>
            <a:r>
              <a:rPr lang="en-US" b="1" dirty="0">
                <a:solidFill>
                  <a:schemeClr val="tx1"/>
                </a:solidFill>
                <a:latin typeface="Times New Roman" panose="02020603050405020304" pitchFamily="18" charset="0"/>
                <a:cs typeface="Times New Roman" panose="02020603050405020304" pitchFamily="18" charset="0"/>
              </a:rPr>
              <a:t>Email- priyanka@csjmu.ac.in</a:t>
            </a:r>
          </a:p>
          <a:p>
            <a:endParaRPr lang="en-US" dirty="0"/>
          </a:p>
        </p:txBody>
      </p:sp>
      <p:pic>
        <p:nvPicPr>
          <p:cNvPr id="5" name="Picture 4">
            <a:extLst>
              <a:ext uri="{FF2B5EF4-FFF2-40B4-BE49-F238E27FC236}">
                <a16:creationId xmlns:a16="http://schemas.microsoft.com/office/drawing/2014/main" id="{017646DF-7AF1-4E08-ACBE-891FC0903A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040835"/>
            <a:ext cx="4572000" cy="4121426"/>
          </a:xfrm>
          <a:prstGeom prst="rect">
            <a:avLst/>
          </a:prstGeom>
        </p:spPr>
      </p:pic>
    </p:spTree>
    <p:extLst>
      <p:ext uri="{BB962C8B-B14F-4D97-AF65-F5344CB8AC3E}">
        <p14:creationId xmlns:p14="http://schemas.microsoft.com/office/powerpoint/2010/main" val="90033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750C3-6D04-4BF5-AA4C-74837ADBE822}"/>
              </a:ext>
            </a:extLst>
          </p:cNvPr>
          <p:cNvSpPr>
            <a:spLocks noGrp="1"/>
          </p:cNvSpPr>
          <p:nvPr>
            <p:ph type="title"/>
          </p:nvPr>
        </p:nvSpPr>
        <p:spPr/>
        <p:txBody>
          <a:bodyPr/>
          <a:lstStyle/>
          <a:p>
            <a:r>
              <a:rPr lang="en-US" u="sng" dirty="0">
                <a:solidFill>
                  <a:srgbClr val="FF0000"/>
                </a:solidFill>
              </a:rPr>
              <a:t>CONTENT</a:t>
            </a:r>
          </a:p>
        </p:txBody>
      </p:sp>
      <p:sp>
        <p:nvSpPr>
          <p:cNvPr id="3" name="Content Placeholder 2">
            <a:extLst>
              <a:ext uri="{FF2B5EF4-FFF2-40B4-BE49-F238E27FC236}">
                <a16:creationId xmlns:a16="http://schemas.microsoft.com/office/drawing/2014/main" id="{F1620C32-FA5F-4B45-8B9A-BAB2CACD6F4F}"/>
              </a:ext>
            </a:extLst>
          </p:cNvPr>
          <p:cNvSpPr>
            <a:spLocks noGrp="1"/>
          </p:cNvSpPr>
          <p:nvPr>
            <p:ph idx="1"/>
          </p:nvPr>
        </p:nvSpPr>
        <p:spPr>
          <a:solidFill>
            <a:srgbClr val="92D050"/>
          </a:solidFill>
        </p:spPr>
        <p:txBody>
          <a:bodyPr/>
          <a:lstStyle/>
          <a:p>
            <a:r>
              <a:rPr lang="en-US" sz="2800" dirty="0">
                <a:solidFill>
                  <a:srgbClr val="002060"/>
                </a:solidFill>
                <a:latin typeface="Times New Roman" panose="02020603050405020304" pitchFamily="18" charset="0"/>
                <a:cs typeface="Times New Roman" panose="02020603050405020304" pitchFamily="18" charset="0"/>
              </a:rPr>
              <a:t>INTRODUCTION</a:t>
            </a:r>
          </a:p>
          <a:p>
            <a:r>
              <a:rPr lang="en-US" sz="2800" dirty="0">
                <a:solidFill>
                  <a:srgbClr val="002060"/>
                </a:solidFill>
                <a:latin typeface="Times New Roman" panose="02020603050405020304" pitchFamily="18" charset="0"/>
                <a:cs typeface="Times New Roman" panose="02020603050405020304" pitchFamily="18" charset="0"/>
              </a:rPr>
              <a:t>DEFINITIONS</a:t>
            </a:r>
          </a:p>
          <a:p>
            <a:r>
              <a:rPr lang="en-US" sz="2800" dirty="0">
                <a:solidFill>
                  <a:srgbClr val="002060"/>
                </a:solidFill>
                <a:latin typeface="Times New Roman" panose="02020603050405020304" pitchFamily="18" charset="0"/>
                <a:cs typeface="Times New Roman" panose="02020603050405020304" pitchFamily="18" charset="0"/>
              </a:rPr>
              <a:t>CHARACTERISTICS OF SCIENTIFIC METHOD</a:t>
            </a:r>
          </a:p>
          <a:p>
            <a:r>
              <a:rPr lang="en-US" sz="2800" dirty="0">
                <a:solidFill>
                  <a:srgbClr val="002060"/>
                </a:solidFill>
                <a:latin typeface="Times New Roman" panose="02020603050405020304" pitchFamily="18" charset="0"/>
                <a:cs typeface="Times New Roman" panose="02020603050405020304" pitchFamily="18" charset="0"/>
              </a:rPr>
              <a:t>STEPS IN SCIENTIFIC METHOD</a:t>
            </a:r>
          </a:p>
          <a:p>
            <a:endParaRPr lang="en-US" dirty="0"/>
          </a:p>
        </p:txBody>
      </p:sp>
    </p:spTree>
    <p:extLst>
      <p:ext uri="{BB962C8B-B14F-4D97-AF65-F5344CB8AC3E}">
        <p14:creationId xmlns:p14="http://schemas.microsoft.com/office/powerpoint/2010/main" val="719008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9064E-598B-46BE-AB4C-FE81EB36B6D6}"/>
              </a:ext>
            </a:extLst>
          </p:cNvPr>
          <p:cNvSpPr>
            <a:spLocks noGrp="1"/>
          </p:cNvSpPr>
          <p:nvPr>
            <p:ph type="title"/>
          </p:nvPr>
        </p:nvSpPr>
        <p:spPr/>
        <p:txBody>
          <a:bodyPr/>
          <a:lstStyle/>
          <a:p>
            <a:r>
              <a:rPr lang="en-US" b="1" u="sng" dirty="0">
                <a:solidFill>
                  <a:srgbClr val="FF0000"/>
                </a:solidFill>
              </a:rPr>
              <a:t>INTRODUCTION</a:t>
            </a:r>
          </a:p>
        </p:txBody>
      </p:sp>
      <p:sp>
        <p:nvSpPr>
          <p:cNvPr id="3" name="Content Placeholder 2">
            <a:extLst>
              <a:ext uri="{FF2B5EF4-FFF2-40B4-BE49-F238E27FC236}">
                <a16:creationId xmlns:a16="http://schemas.microsoft.com/office/drawing/2014/main" id="{9F378531-0853-43FB-B4F1-0DB7678FD896}"/>
              </a:ext>
            </a:extLst>
          </p:cNvPr>
          <p:cNvSpPr>
            <a:spLocks noGrp="1"/>
          </p:cNvSpPr>
          <p:nvPr>
            <p:ph idx="1"/>
          </p:nvPr>
        </p:nvSpPr>
        <p:spPr>
          <a:solidFill>
            <a:schemeClr val="bg2">
              <a:lumMod val="90000"/>
            </a:schemeClr>
          </a:solidFill>
        </p:spPr>
        <p:txBody>
          <a:bodyPr>
            <a:normAutofit/>
          </a:bodyPr>
          <a:lstStyle/>
          <a:p>
            <a:pPr algn="just"/>
            <a:r>
              <a:rPr lang="en-US" sz="2000" dirty="0">
                <a:latin typeface="Times New Roman" panose="02020603050405020304" pitchFamily="18" charset="0"/>
                <a:cs typeface="Times New Roman" panose="02020603050405020304" pitchFamily="18" charset="0"/>
              </a:rPr>
              <a:t>The exclusive of </a:t>
            </a:r>
            <a:r>
              <a:rPr lang="en-US" sz="2000" b="1" dirty="0">
                <a:latin typeface="Times New Roman" panose="02020603050405020304" pitchFamily="18" charset="0"/>
                <a:cs typeface="Times New Roman" panose="02020603050405020304" pitchFamily="18" charset="0"/>
              </a:rPr>
              <a:t>Bacon’s inductive method </a:t>
            </a:r>
            <a:r>
              <a:rPr lang="en-US" sz="2000" dirty="0">
                <a:latin typeface="Times New Roman" panose="02020603050405020304" pitchFamily="18" charset="0"/>
                <a:cs typeface="Times New Roman" panose="02020603050405020304" pitchFamily="18" charset="0"/>
              </a:rPr>
              <a:t>resulted in the accumulation of isolated bits of information, that made very little contribution to the advancement of human knowledge.</a:t>
            </a:r>
          </a:p>
          <a:p>
            <a:pPr algn="just"/>
            <a:r>
              <a:rPr lang="en-US" sz="2000" dirty="0">
                <a:latin typeface="Times New Roman" panose="02020603050405020304" pitchFamily="18" charset="0"/>
                <a:cs typeface="Times New Roman" panose="02020603050405020304" pitchFamily="18" charset="0"/>
              </a:rPr>
              <a:t>Also, </a:t>
            </a:r>
            <a:r>
              <a:rPr lang="en-US" sz="2000" b="1" dirty="0">
                <a:latin typeface="Times New Roman" panose="02020603050405020304" pitchFamily="18" charset="0"/>
                <a:cs typeface="Times New Roman" panose="02020603050405020304" pitchFamily="18" charset="0"/>
              </a:rPr>
              <a:t>Aristotle’s deductive method </a:t>
            </a:r>
            <a:r>
              <a:rPr lang="en-US" sz="2000" dirty="0">
                <a:latin typeface="Times New Roman" panose="02020603050405020304" pitchFamily="18" charset="0"/>
                <a:cs typeface="Times New Roman" panose="02020603050405020304" pitchFamily="18" charset="0"/>
              </a:rPr>
              <a:t>would not be able to solve the problems as acceptance of incomplete or false major premises, based on old dogmas or unreliable authority could only lead to erroneous conclusions</a:t>
            </a:r>
          </a:p>
          <a:p>
            <a:pPr algn="just"/>
            <a:r>
              <a:rPr lang="en-US" sz="2000" dirty="0">
                <a:latin typeface="Times New Roman" panose="02020603050405020304" pitchFamily="18" charset="0"/>
                <a:cs typeface="Times New Roman" panose="02020603050405020304" pitchFamily="18" charset="0"/>
              </a:rPr>
              <a:t>These limitations are superseded by </a:t>
            </a:r>
            <a:r>
              <a:rPr lang="en-US" sz="2000" b="1" dirty="0">
                <a:latin typeface="Times New Roman" panose="02020603050405020304" pitchFamily="18" charset="0"/>
                <a:cs typeface="Times New Roman" panose="02020603050405020304" pitchFamily="18" charset="0"/>
              </a:rPr>
              <a:t>deductive-inductive method</a:t>
            </a:r>
            <a:r>
              <a:rPr lang="en-US" sz="2000" dirty="0">
                <a:latin typeface="Times New Roman" panose="02020603050405020304" pitchFamily="18" charset="0"/>
                <a:cs typeface="Times New Roman" panose="02020603050405020304" pitchFamily="18" charset="0"/>
              </a:rPr>
              <a:t>, attributed to </a:t>
            </a:r>
            <a:r>
              <a:rPr lang="en-US" sz="2000" b="1" dirty="0">
                <a:latin typeface="Times New Roman" panose="02020603050405020304" pitchFamily="18" charset="0"/>
                <a:cs typeface="Times New Roman" panose="02020603050405020304" pitchFamily="18" charset="0"/>
              </a:rPr>
              <a:t>Charles Darwin</a:t>
            </a:r>
            <a:r>
              <a:rPr lang="en-US" sz="2000" dirty="0">
                <a:latin typeface="Times New Roman" panose="02020603050405020304" pitchFamily="18" charset="0"/>
                <a:cs typeface="Times New Roman" panose="02020603050405020304" pitchFamily="18" charset="0"/>
              </a:rPr>
              <a:t>. This method has recognized as</a:t>
            </a:r>
            <a:r>
              <a:rPr lang="en-US" sz="2000" b="1" dirty="0">
                <a:latin typeface="Times New Roman" panose="02020603050405020304" pitchFamily="18" charset="0"/>
                <a:cs typeface="Times New Roman" panose="02020603050405020304" pitchFamily="18" charset="0"/>
              </a:rPr>
              <a:t> Scientific Method</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167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3571B-62F7-4E71-823F-E5FF651A0F30}"/>
              </a:ext>
            </a:extLst>
          </p:cNvPr>
          <p:cNvSpPr>
            <a:spLocks noGrp="1"/>
          </p:cNvSpPr>
          <p:nvPr>
            <p:ph type="title"/>
          </p:nvPr>
        </p:nvSpPr>
        <p:spPr/>
        <p:txBody>
          <a:bodyPr/>
          <a:lstStyle/>
          <a:p>
            <a:r>
              <a:rPr lang="en-US" b="1" u="sng" dirty="0">
                <a:solidFill>
                  <a:srgbClr val="FF0000"/>
                </a:solidFill>
              </a:rPr>
              <a:t>DEFINITIONS</a:t>
            </a:r>
          </a:p>
        </p:txBody>
      </p:sp>
      <p:sp>
        <p:nvSpPr>
          <p:cNvPr id="3" name="Content Placeholder 2">
            <a:extLst>
              <a:ext uri="{FF2B5EF4-FFF2-40B4-BE49-F238E27FC236}">
                <a16:creationId xmlns:a16="http://schemas.microsoft.com/office/drawing/2014/main" id="{5B6A24D1-78F5-4EB6-BCBF-50B21929CCB1}"/>
              </a:ext>
            </a:extLst>
          </p:cNvPr>
          <p:cNvSpPr>
            <a:spLocks noGrp="1"/>
          </p:cNvSpPr>
          <p:nvPr>
            <p:ph idx="1"/>
          </p:nvPr>
        </p:nvSpPr>
        <p:spPr>
          <a:solidFill>
            <a:schemeClr val="accent5">
              <a:lumMod val="20000"/>
              <a:lumOff val="80000"/>
            </a:schemeClr>
          </a:solidFill>
        </p:spPr>
        <p:txBody>
          <a:bodyPr>
            <a:normAutofit/>
          </a:bodyPr>
          <a:lstStyle/>
          <a:p>
            <a:pPr algn="just"/>
            <a:r>
              <a:rPr lang="en-US" sz="2000" dirty="0">
                <a:solidFill>
                  <a:schemeClr val="tx1"/>
                </a:solidFill>
                <a:latin typeface="Times New Roman" panose="02020603050405020304" pitchFamily="18" charset="0"/>
                <a:cs typeface="Times New Roman" panose="02020603050405020304" pitchFamily="18" charset="0"/>
              </a:rPr>
              <a:t>“Scientific method is systematic, controlled, empirical and critical investigation of hypothetical propositions about the presumed relation among nature phenomenon.”</a:t>
            </a:r>
          </a:p>
          <a:p>
            <a:pPr marL="0" indent="0" algn="just">
              <a:buNone/>
            </a:pPr>
            <a:r>
              <a:rPr lang="en-US" sz="2000" dirty="0">
                <a:solidFill>
                  <a:schemeClr val="tx1"/>
                </a:solidFill>
                <a:latin typeface="Times New Roman" panose="02020603050405020304" pitchFamily="18" charset="0"/>
                <a:cs typeface="Times New Roman" panose="02020603050405020304" pitchFamily="18" charset="0"/>
              </a:rPr>
              <a:t>                                    - </a:t>
            </a:r>
            <a:r>
              <a:rPr lang="en-US" sz="2000" b="1" dirty="0">
                <a:solidFill>
                  <a:schemeClr val="tx1"/>
                </a:solidFill>
                <a:latin typeface="Times New Roman" panose="02020603050405020304" pitchFamily="18" charset="0"/>
                <a:cs typeface="Times New Roman" panose="02020603050405020304" pitchFamily="18" charset="0"/>
              </a:rPr>
              <a:t>Kerlinger</a:t>
            </a:r>
          </a:p>
          <a:p>
            <a:pPr marL="0" indent="0" algn="just">
              <a:buNone/>
            </a:pPr>
            <a:endParaRPr lang="en-US" sz="2000" dirty="0">
              <a:solidFill>
                <a:schemeClr val="tx1"/>
              </a:solidFill>
              <a:latin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cs typeface="Times New Roman" panose="02020603050405020304" pitchFamily="18" charset="0"/>
              </a:rPr>
              <a:t>“The scientific method consists of systematic observation, classification and interpretation of data. ”</a:t>
            </a:r>
          </a:p>
          <a:p>
            <a:pPr marL="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Landberg</a:t>
            </a:r>
            <a:endParaRPr lang="en-US" sz="20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0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4737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3EE3-7143-44B9-9D84-3DF1292938F0}"/>
              </a:ext>
            </a:extLst>
          </p:cNvPr>
          <p:cNvSpPr>
            <a:spLocks noGrp="1"/>
          </p:cNvSpPr>
          <p:nvPr>
            <p:ph type="title"/>
          </p:nvPr>
        </p:nvSpPr>
        <p:spPr/>
        <p:txBody>
          <a:bodyPr>
            <a:normAutofit fontScale="90000"/>
          </a:bodyPr>
          <a:lstStyle/>
          <a:p>
            <a:pPr algn="ctr"/>
            <a:r>
              <a:rPr lang="en-US" sz="3600" u="sng" dirty="0">
                <a:solidFill>
                  <a:srgbClr val="002060"/>
                </a:solidFill>
                <a:latin typeface="Times New Roman" panose="02020603050405020304" pitchFamily="18" charset="0"/>
                <a:cs typeface="Times New Roman" panose="02020603050405020304" pitchFamily="18" charset="0"/>
              </a:rPr>
              <a:t>CHARACTERISTICS OF SCIENTIFIC METHOD</a:t>
            </a:r>
            <a:br>
              <a:rPr lang="en-US" sz="3600" dirty="0">
                <a:solidFill>
                  <a:srgbClr val="002060"/>
                </a:solidFill>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7E4FD73-126C-49A1-8AF3-F46A1AF9BBE8}"/>
              </a:ext>
            </a:extLst>
          </p:cNvPr>
          <p:cNvSpPr>
            <a:spLocks noGrp="1"/>
          </p:cNvSpPr>
          <p:nvPr>
            <p:ph idx="1"/>
          </p:nvPr>
        </p:nvSpPr>
        <p:spPr>
          <a:solidFill>
            <a:schemeClr val="tx2">
              <a:lumMod val="40000"/>
              <a:lumOff val="60000"/>
            </a:schemeClr>
          </a:solidFill>
        </p:spPr>
        <p:txBody>
          <a:bodyPr/>
          <a:lstStyle/>
          <a:p>
            <a:pPr marL="0" indent="0" algn="just">
              <a:buNone/>
            </a:pPr>
            <a:r>
              <a:rPr lang="en-US" sz="2000" dirty="0">
                <a:solidFill>
                  <a:schemeClr val="tx1"/>
                </a:solidFill>
                <a:latin typeface="Times New Roman" panose="02020603050405020304" pitchFamily="18" charset="0"/>
                <a:cs typeface="Times New Roman" panose="02020603050405020304" pitchFamily="18" charset="0"/>
              </a:rPr>
              <a:t>Scientific Method is:</a:t>
            </a:r>
          </a:p>
          <a:p>
            <a:pPr algn="just">
              <a:buFont typeface="Wingdings" panose="05000000000000000000" pitchFamily="2" charset="2"/>
              <a:buChar char="v"/>
            </a:pPr>
            <a:r>
              <a:rPr lang="en-US" sz="2000" dirty="0">
                <a:solidFill>
                  <a:schemeClr val="tx1"/>
                </a:solidFill>
                <a:latin typeface="Times New Roman" panose="02020603050405020304" pitchFamily="18" charset="0"/>
                <a:cs typeface="Times New Roman" panose="02020603050405020304" pitchFamily="18" charset="0"/>
              </a:rPr>
              <a:t>Systematic and objective attempt to provide answers to certain questions.</a:t>
            </a:r>
          </a:p>
          <a:p>
            <a:pPr algn="just">
              <a:buFont typeface="Wingdings" panose="05000000000000000000" pitchFamily="2" charset="2"/>
              <a:buChar char="v"/>
            </a:pPr>
            <a:r>
              <a:rPr lang="en-US" sz="2000" dirty="0">
                <a:solidFill>
                  <a:schemeClr val="tx1"/>
                </a:solidFill>
                <a:latin typeface="Times New Roman" panose="02020603050405020304" pitchFamily="18" charset="0"/>
                <a:cs typeface="Times New Roman" panose="02020603050405020304" pitchFamily="18" charset="0"/>
              </a:rPr>
              <a:t>To discover and develop and organized body of knowledge.</a:t>
            </a:r>
          </a:p>
          <a:p>
            <a:pPr algn="just">
              <a:buFont typeface="Wingdings" panose="05000000000000000000" pitchFamily="2" charset="2"/>
              <a:buChar char="v"/>
            </a:pPr>
            <a:r>
              <a:rPr lang="en-US" sz="2000" dirty="0">
                <a:solidFill>
                  <a:schemeClr val="tx1"/>
                </a:solidFill>
                <a:latin typeface="Times New Roman" panose="02020603050405020304" pitchFamily="18" charset="0"/>
                <a:cs typeface="Times New Roman" panose="02020603050405020304" pitchFamily="18" charset="0"/>
              </a:rPr>
              <a:t>In practice, it involves a double moment of reasoning from induction to deduction. It consist of working inductively from observation to hypothesis and then deductively from the hypothesis to the logical implications of hypothesis in relation to what is already known.</a:t>
            </a:r>
          </a:p>
          <a:p>
            <a:pPr algn="just">
              <a:buFont typeface="Wingdings" panose="05000000000000000000" pitchFamily="2" charset="2"/>
              <a:buChar char="v"/>
            </a:pPr>
            <a:r>
              <a:rPr lang="en-US" sz="2000" dirty="0">
                <a:solidFill>
                  <a:schemeClr val="tx1"/>
                </a:solidFill>
                <a:latin typeface="Times New Roman" panose="02020603050405020304" pitchFamily="18" charset="0"/>
                <a:cs typeface="Times New Roman" panose="02020603050405020304" pitchFamily="18" charset="0"/>
              </a:rPr>
              <a:t>It engages a thinking process called reflective thinking.</a:t>
            </a:r>
          </a:p>
          <a:p>
            <a:pPr marL="0" indent="0">
              <a:buNone/>
            </a:pPr>
            <a:endParaRPr lang="en-US" dirty="0"/>
          </a:p>
        </p:txBody>
      </p:sp>
    </p:spTree>
    <p:extLst>
      <p:ext uri="{BB962C8B-B14F-4D97-AF65-F5344CB8AC3E}">
        <p14:creationId xmlns:p14="http://schemas.microsoft.com/office/powerpoint/2010/main" val="3215728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E04E3-681B-47B0-AAF3-8B2DB692DDF4}"/>
              </a:ext>
            </a:extLst>
          </p:cNvPr>
          <p:cNvSpPr>
            <a:spLocks noGrp="1"/>
          </p:cNvSpPr>
          <p:nvPr>
            <p:ph type="title"/>
          </p:nvPr>
        </p:nvSpPr>
        <p:spPr>
          <a:xfrm>
            <a:off x="677334" y="609600"/>
            <a:ext cx="8596668" cy="1320800"/>
          </a:xfrm>
        </p:spPr>
        <p:txBody>
          <a:bodyPr>
            <a:normAutofit fontScale="90000"/>
          </a:bodyPr>
          <a:lstStyle/>
          <a:p>
            <a:r>
              <a:rPr lang="en-US" b="1" u="sng" noProof="0" dirty="0">
                <a:solidFill>
                  <a:srgbClr val="FF0000"/>
                </a:solidFill>
              </a:rPr>
              <a:t>STEPS IN SCIENTIFIC METHOD</a:t>
            </a:r>
            <a:br>
              <a:rPr lang="en-US" noProof="0" dirty="0"/>
            </a:br>
            <a:br>
              <a:rPr lang="en-US" dirty="0"/>
            </a:br>
            <a:endParaRPr lang="en-US" dirty="0"/>
          </a:p>
        </p:txBody>
      </p:sp>
      <p:sp>
        <p:nvSpPr>
          <p:cNvPr id="10" name="Content Placeholder 9">
            <a:extLst>
              <a:ext uri="{FF2B5EF4-FFF2-40B4-BE49-F238E27FC236}">
                <a16:creationId xmlns:a16="http://schemas.microsoft.com/office/drawing/2014/main" id="{8B74FD84-F843-493E-AE64-7713031CBA61}"/>
              </a:ext>
            </a:extLst>
          </p:cNvPr>
          <p:cNvSpPr>
            <a:spLocks noGrp="1"/>
          </p:cNvSpPr>
          <p:nvPr>
            <p:ph idx="1"/>
          </p:nvPr>
        </p:nvSpPr>
        <p:spPr>
          <a:xfrm>
            <a:off x="677863" y="5230918"/>
            <a:ext cx="6035836" cy="1017481"/>
          </a:xfrm>
          <a:solidFill>
            <a:srgbClr val="FFFF00"/>
          </a:solidFill>
        </p:spPr>
        <p:txBody>
          <a:bodyPr>
            <a:normAutofit fontScale="62500" lnSpcReduction="20000"/>
          </a:bodyPr>
          <a:lstStyle/>
          <a:p>
            <a:pPr marL="0" indent="0" algn="just">
              <a:buNone/>
            </a:pPr>
            <a:r>
              <a:rPr lang="en-US" b="1" dirty="0">
                <a:solidFill>
                  <a:schemeClr val="tx1"/>
                </a:solidFill>
              </a:rPr>
              <a:t>STEP 5: Draw conclusion</a:t>
            </a:r>
          </a:p>
          <a:p>
            <a:pPr marL="0" indent="0" algn="just">
              <a:buNone/>
            </a:pPr>
            <a:r>
              <a:rPr lang="en-US" b="1" dirty="0">
                <a:solidFill>
                  <a:schemeClr val="tx1"/>
                </a:solidFill>
              </a:rPr>
              <a:t>(Ex: My mixer is plugged in. so, this is not the reason why it is not working there might be some other reasons. In such case form another hypothesis and go through all the steps.)</a:t>
            </a:r>
          </a:p>
          <a:p>
            <a:pPr marL="0" indent="0">
              <a:buNone/>
            </a:pPr>
            <a:r>
              <a:rPr lang="en-US" b="1" dirty="0"/>
              <a:t>  </a:t>
            </a:r>
          </a:p>
          <a:p>
            <a:endParaRPr lang="en-US" dirty="0"/>
          </a:p>
        </p:txBody>
      </p:sp>
      <p:sp>
        <p:nvSpPr>
          <p:cNvPr id="11" name="Rectangle 10">
            <a:extLst>
              <a:ext uri="{FF2B5EF4-FFF2-40B4-BE49-F238E27FC236}">
                <a16:creationId xmlns:a16="http://schemas.microsoft.com/office/drawing/2014/main" id="{95191FF8-A78C-455D-B2D4-1647E6964A53}"/>
              </a:ext>
            </a:extLst>
          </p:cNvPr>
          <p:cNvSpPr/>
          <p:nvPr/>
        </p:nvSpPr>
        <p:spPr>
          <a:xfrm>
            <a:off x="677334" y="1270000"/>
            <a:ext cx="5883966" cy="660400"/>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2">
                    <a:lumMod val="75000"/>
                  </a:schemeClr>
                </a:solidFill>
              </a:rPr>
              <a:t>STEP 1: Make an observation</a:t>
            </a:r>
          </a:p>
          <a:p>
            <a:pPr algn="just"/>
            <a:r>
              <a:rPr lang="en-US" dirty="0">
                <a:solidFill>
                  <a:schemeClr val="tx1"/>
                </a:solidFill>
              </a:rPr>
              <a:t>(Ex- My mixer grinder is not turned on )</a:t>
            </a:r>
            <a:endParaRPr lang="en-US" dirty="0">
              <a:solidFill>
                <a:srgbClr val="FFFF00"/>
              </a:solidFill>
            </a:endParaRPr>
          </a:p>
        </p:txBody>
      </p:sp>
      <p:sp>
        <p:nvSpPr>
          <p:cNvPr id="13" name="Rectangle 12">
            <a:extLst>
              <a:ext uri="{FF2B5EF4-FFF2-40B4-BE49-F238E27FC236}">
                <a16:creationId xmlns:a16="http://schemas.microsoft.com/office/drawing/2014/main" id="{1032201A-A77A-45FC-B455-E2CAD0B5D09C}"/>
              </a:ext>
            </a:extLst>
          </p:cNvPr>
          <p:cNvSpPr/>
          <p:nvPr/>
        </p:nvSpPr>
        <p:spPr>
          <a:xfrm>
            <a:off x="677333" y="2160589"/>
            <a:ext cx="5883966" cy="669234"/>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STEP2:State a hypothesis (prediction)</a:t>
            </a:r>
          </a:p>
          <a:p>
            <a:pPr algn="just"/>
            <a:r>
              <a:rPr lang="en-US" dirty="0">
                <a:solidFill>
                  <a:schemeClr val="tx1"/>
                </a:solidFill>
              </a:rPr>
              <a:t>(Ex- My mixer grinder is not plugged in)</a:t>
            </a:r>
            <a:endParaRPr lang="en-US" dirty="0">
              <a:solidFill>
                <a:srgbClr val="FFFF00"/>
              </a:solidFill>
            </a:endParaRPr>
          </a:p>
        </p:txBody>
      </p:sp>
      <p:sp>
        <p:nvSpPr>
          <p:cNvPr id="17" name="Rectangle 16">
            <a:extLst>
              <a:ext uri="{FF2B5EF4-FFF2-40B4-BE49-F238E27FC236}">
                <a16:creationId xmlns:a16="http://schemas.microsoft.com/office/drawing/2014/main" id="{A8255D1C-44AE-49BC-A9E6-7196C3D11984}"/>
              </a:ext>
            </a:extLst>
          </p:cNvPr>
          <p:cNvSpPr/>
          <p:nvPr/>
        </p:nvSpPr>
        <p:spPr>
          <a:xfrm>
            <a:off x="677333" y="3221626"/>
            <a:ext cx="5883966" cy="879680"/>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STEP3: Collection of evidence through observation, testing and experimentation.</a:t>
            </a:r>
          </a:p>
          <a:p>
            <a:pPr algn="just"/>
            <a:r>
              <a:rPr lang="en-US" dirty="0">
                <a:solidFill>
                  <a:schemeClr val="tx1"/>
                </a:solidFill>
              </a:rPr>
              <a:t>(Ex- Check if the </a:t>
            </a:r>
            <a:r>
              <a:rPr lang="en-US" dirty="0" err="1">
                <a:solidFill>
                  <a:schemeClr val="tx1"/>
                </a:solidFill>
              </a:rPr>
              <a:t>the</a:t>
            </a:r>
            <a:r>
              <a:rPr lang="en-US" dirty="0">
                <a:solidFill>
                  <a:schemeClr val="tx1"/>
                </a:solidFill>
              </a:rPr>
              <a:t> mixer is plugged in)</a:t>
            </a:r>
          </a:p>
        </p:txBody>
      </p:sp>
      <p:sp>
        <p:nvSpPr>
          <p:cNvPr id="18" name="Rectangle 17">
            <a:extLst>
              <a:ext uri="{FF2B5EF4-FFF2-40B4-BE49-F238E27FC236}">
                <a16:creationId xmlns:a16="http://schemas.microsoft.com/office/drawing/2014/main" id="{5BA1FE2D-CE4A-4279-B175-091241484F53}"/>
              </a:ext>
            </a:extLst>
          </p:cNvPr>
          <p:cNvSpPr/>
          <p:nvPr/>
        </p:nvSpPr>
        <p:spPr>
          <a:xfrm>
            <a:off x="677333" y="4331495"/>
            <a:ext cx="6036366" cy="669234"/>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STEP4:Analyze the evidence</a:t>
            </a:r>
          </a:p>
          <a:p>
            <a:pPr algn="just"/>
            <a:r>
              <a:rPr lang="en-US" dirty="0">
                <a:solidFill>
                  <a:schemeClr val="tx1"/>
                </a:solidFill>
              </a:rPr>
              <a:t>(Ex- My mixer grinder is plugged in)</a:t>
            </a:r>
            <a:endParaRPr lang="en-US" dirty="0">
              <a:solidFill>
                <a:srgbClr val="FFFF00"/>
              </a:solidFill>
            </a:endParaRPr>
          </a:p>
        </p:txBody>
      </p:sp>
    </p:spTree>
    <p:extLst>
      <p:ext uri="{BB962C8B-B14F-4D97-AF65-F5344CB8AC3E}">
        <p14:creationId xmlns:p14="http://schemas.microsoft.com/office/powerpoint/2010/main" val="404591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460E-1874-4A89-B07E-13910CB0D11D}"/>
              </a:ext>
            </a:extLst>
          </p:cNvPr>
          <p:cNvSpPr>
            <a:spLocks noGrp="1"/>
          </p:cNvSpPr>
          <p:nvPr>
            <p:ph type="title"/>
          </p:nvPr>
        </p:nvSpPr>
        <p:spPr/>
        <p:txBody>
          <a:bodyPr/>
          <a:lstStyle/>
          <a:p>
            <a:pPr algn="ctr"/>
            <a:r>
              <a:rPr lang="en-US" b="1" u="sng" dirty="0">
                <a:solidFill>
                  <a:srgbClr val="FF0000"/>
                </a:solidFill>
              </a:rPr>
              <a:t>REFERENCES</a:t>
            </a:r>
          </a:p>
        </p:txBody>
      </p:sp>
      <p:sp>
        <p:nvSpPr>
          <p:cNvPr id="3" name="Content Placeholder 2">
            <a:extLst>
              <a:ext uri="{FF2B5EF4-FFF2-40B4-BE49-F238E27FC236}">
                <a16:creationId xmlns:a16="http://schemas.microsoft.com/office/drawing/2014/main" id="{C39DC7A8-321D-41A1-8E55-1A384FE8709D}"/>
              </a:ext>
            </a:extLst>
          </p:cNvPr>
          <p:cNvSpPr>
            <a:spLocks noGrp="1"/>
          </p:cNvSpPr>
          <p:nvPr>
            <p:ph idx="1"/>
          </p:nvPr>
        </p:nvSpPr>
        <p:spPr/>
        <p:txBody>
          <a:bodyPr/>
          <a:lstStyle/>
          <a:p>
            <a:pPr marL="0" indent="0" algn="just">
              <a:buNone/>
            </a:pP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1</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Ary</a:t>
            </a: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Donald &amp; et al. Introduction to Research in </a:t>
            </a:r>
            <a:r>
              <a:rPr lang="en-IN"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a:t>
            </a: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ducation. WADSWORTH ,CENGAGE Learning.</a:t>
            </a:r>
          </a:p>
          <a:p>
            <a:pPr marL="0" indent="0" algn="just">
              <a:lnSpc>
                <a:spcPct val="107000"/>
              </a:lnSpc>
              <a:spcAft>
                <a:spcPts val="800"/>
              </a:spcAft>
              <a:buNone/>
            </a:pP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Best ,J.W. &amp; James, V. </a:t>
            </a:r>
            <a:r>
              <a:rPr lang="en-IN"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K</a:t>
            </a: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ahn(2014). Research in Education. Delhi: PHI Learning </a:t>
            </a:r>
            <a:r>
              <a:rPr lang="en-IN"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a:t>
            </a: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rivate </a:t>
            </a:r>
            <a:r>
              <a:rPr lang="en-IN"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a:t>
            </a: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td. </a:t>
            </a:r>
          </a:p>
          <a:p>
            <a:pPr marL="0" indent="0" algn="just">
              <a:lnSpc>
                <a:spcPct val="107000"/>
              </a:lnSpc>
              <a:spcAft>
                <a:spcPts val="800"/>
              </a:spcAft>
              <a:buNone/>
            </a:pPr>
            <a:r>
              <a:rPr lang="en-IN"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3.</a:t>
            </a: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Creswell, J.W.(2012). Education research :planning, conducting and evaluating quantitative and qualitative research. Pearson Education, Inc.</a:t>
            </a:r>
          </a:p>
          <a:p>
            <a:pPr marL="0" indent="0" algn="just">
              <a:lnSpc>
                <a:spcPct val="107000"/>
              </a:lnSpc>
              <a:spcAft>
                <a:spcPts val="800"/>
              </a:spcAft>
              <a:buNone/>
            </a:pPr>
            <a:r>
              <a:rPr lang="en-IN"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4. </a:t>
            </a:r>
            <a:r>
              <a:rPr lang="en-IN"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Koul</a:t>
            </a: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Lokesh(2009).Methodology of educational research. Vikas </a:t>
            </a:r>
            <a:r>
              <a:rPr lang="en-IN"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a:t>
            </a: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ublishing </a:t>
            </a:r>
            <a:r>
              <a:rPr lang="en-IN"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H</a:t>
            </a: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ouse </a:t>
            </a:r>
            <a:r>
              <a:rPr lang="en-IN"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a:t>
            </a: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vt Ltd.</a:t>
            </a:r>
          </a:p>
          <a:p>
            <a:pPr marL="0" indent="0" algn="just">
              <a:lnSpc>
                <a:spcPct val="107000"/>
              </a:lnSpc>
              <a:spcAft>
                <a:spcPts val="800"/>
              </a:spcAft>
              <a:buNone/>
            </a:pPr>
            <a:r>
              <a:rPr lang="en-IN"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5. Kapil, H.K. (2012). </a:t>
            </a:r>
            <a:r>
              <a:rPr lang="en-IN"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Anusandhan</a:t>
            </a:r>
            <a:r>
              <a:rPr lang="en-IN"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IN"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Vidhiyan</a:t>
            </a:r>
            <a:r>
              <a:rPr lang="en-IN"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H.P. Bhargava Book House, Agra.</a:t>
            </a:r>
            <a:endPar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53560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A181D0-36CE-48B1-A0E0-392F99E8BDFE}"/>
              </a:ext>
            </a:extLst>
          </p:cNvPr>
          <p:cNvSpPr>
            <a:spLocks noGrp="1"/>
          </p:cNvSpPr>
          <p:nvPr>
            <p:ph idx="1"/>
          </p:nvPr>
        </p:nvSpPr>
        <p:spPr/>
        <p:txBody>
          <a:bodyPr>
            <a:normAutofit/>
          </a:bodyPr>
          <a:lstStyle/>
          <a:p>
            <a:pPr marL="0" indent="0" algn="ctr">
              <a:buNone/>
            </a:pPr>
            <a:r>
              <a:rPr lang="en-US" sz="9600" dirty="0">
                <a:solidFill>
                  <a:srgbClr val="FF0000"/>
                </a:solidFill>
                <a:latin typeface="Arial Black" panose="020B0A04020102020204" pitchFamily="34" charset="0"/>
              </a:rPr>
              <a:t>Thank you </a:t>
            </a:r>
          </a:p>
        </p:txBody>
      </p:sp>
    </p:spTree>
    <p:extLst>
      <p:ext uri="{BB962C8B-B14F-4D97-AF65-F5344CB8AC3E}">
        <p14:creationId xmlns:p14="http://schemas.microsoft.com/office/powerpoint/2010/main" val="28277361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165</TotalTime>
  <Words>506</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Black</vt:lpstr>
      <vt:lpstr>Times New Roman</vt:lpstr>
      <vt:lpstr>Trebuchet MS</vt:lpstr>
      <vt:lpstr>Wingdings</vt:lpstr>
      <vt:lpstr>Wingdings 3</vt:lpstr>
      <vt:lpstr>Facet</vt:lpstr>
      <vt:lpstr>SCIENTIFIC METHOD </vt:lpstr>
      <vt:lpstr>CONTENT</vt:lpstr>
      <vt:lpstr>INTRODUCTION</vt:lpstr>
      <vt:lpstr>DEFINITIONS</vt:lpstr>
      <vt:lpstr>CHARACTERISTICS OF SCIENTIFIC METHOD </vt:lpstr>
      <vt:lpstr>STEPS IN SCIENTIFIC METHOD  </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OF SIGNIFICANCE</dc:title>
  <dc:creator>DELL</dc:creator>
  <cp:lastModifiedBy>DELL</cp:lastModifiedBy>
  <cp:revision>15</cp:revision>
  <dcterms:created xsi:type="dcterms:W3CDTF">2021-06-27T17:49:42Z</dcterms:created>
  <dcterms:modified xsi:type="dcterms:W3CDTF">2021-11-22T20:04:02Z</dcterms:modified>
</cp:coreProperties>
</file>