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70" r:id="rId4"/>
    <p:sldId id="258" r:id="rId5"/>
    <p:sldId id="271" r:id="rId6"/>
    <p:sldId id="259" r:id="rId7"/>
    <p:sldId id="272" r:id="rId8"/>
    <p:sldId id="260" r:id="rId9"/>
    <p:sldId id="257" r:id="rId10"/>
    <p:sldId id="261" r:id="rId11"/>
    <p:sldId id="262" r:id="rId12"/>
    <p:sldId id="265" r:id="rId13"/>
    <p:sldId id="273" r:id="rId14"/>
    <p:sldId id="263" r:id="rId15"/>
    <p:sldId id="264"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08" autoAdjust="0"/>
    <p:restoredTop sz="94660"/>
  </p:normalViewPr>
  <p:slideViewPr>
    <p:cSldViewPr>
      <p:cViewPr>
        <p:scale>
          <a:sx n="73" d="100"/>
          <a:sy n="73" d="100"/>
        </p:scale>
        <p:origin x="-1278"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65D78A-B7BE-46ED-A4B9-D216995DCEB1}" type="datetimeFigureOut">
              <a:rPr lang="en-US" smtClean="0"/>
              <a:t>11/13/2021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34BF535-FA46-4D59-8654-E56F0DAF7AE7}" type="slidenum">
              <a:rPr lang="en-IN" smtClean="0"/>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50000" b="-5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5D78A-B7BE-46ED-A4B9-D216995DCEB1}" type="datetimeFigureOut">
              <a:rPr lang="en-US" smtClean="0"/>
              <a:t>11/13/2021</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BF535-FA46-4D59-8654-E56F0DAF7AE7}" type="slidenum">
              <a:rPr lang="en-IN" smtClean="0"/>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428605"/>
            <a:ext cx="7143800" cy="2123658"/>
          </a:xfrm>
          <a:prstGeom prst="rect">
            <a:avLst/>
          </a:prstGeom>
        </p:spPr>
        <p:txBody>
          <a:bodyPr wrap="square">
            <a:spAutoFit/>
          </a:bodyPr>
          <a:lstStyle/>
          <a:p>
            <a:r>
              <a:rPr lang="en-IN" sz="4400" b="1" dirty="0" smtClean="0">
                <a:solidFill>
                  <a:schemeClr val="accent4">
                    <a:lumMod val="75000"/>
                  </a:schemeClr>
                </a:solidFill>
              </a:rPr>
              <a:t>Seed Dormancy: Molecular Control of Its Induction and Alleviation </a:t>
            </a:r>
            <a:endParaRPr lang="en-IN" sz="4400" b="1" dirty="0">
              <a:solidFill>
                <a:schemeClr val="accent4">
                  <a:lumMod val="75000"/>
                </a:schemeClr>
              </a:solidFill>
            </a:endParaRPr>
          </a:p>
        </p:txBody>
      </p:sp>
      <p:sp>
        <p:nvSpPr>
          <p:cNvPr id="5" name="TextBox 4"/>
          <p:cNvSpPr txBox="1"/>
          <p:nvPr/>
        </p:nvSpPr>
        <p:spPr>
          <a:xfrm>
            <a:off x="4429124" y="3500438"/>
            <a:ext cx="3429024" cy="1200329"/>
          </a:xfrm>
          <a:prstGeom prst="rect">
            <a:avLst/>
          </a:prstGeom>
          <a:noFill/>
        </p:spPr>
        <p:txBody>
          <a:bodyPr wrap="square" rtlCol="0">
            <a:spAutoFit/>
          </a:bodyPr>
          <a:lstStyle/>
          <a:p>
            <a:pPr algn="r"/>
            <a:r>
              <a:rPr lang="en-IN" b="1" dirty="0" smtClean="0"/>
              <a:t>COMPILED BY </a:t>
            </a:r>
          </a:p>
          <a:p>
            <a:pPr algn="r"/>
            <a:r>
              <a:rPr lang="en-IN" b="1" dirty="0" smtClean="0"/>
              <a:t>Prof. </a:t>
            </a:r>
            <a:r>
              <a:rPr lang="en-IN" b="1" dirty="0" err="1" smtClean="0"/>
              <a:t>Sudhir</a:t>
            </a:r>
            <a:r>
              <a:rPr lang="en-IN" b="1" dirty="0" smtClean="0"/>
              <a:t> Kumar </a:t>
            </a:r>
            <a:r>
              <a:rPr lang="en-IN" b="1" dirty="0" err="1" smtClean="0"/>
              <a:t>Awasthi</a:t>
            </a:r>
            <a:r>
              <a:rPr lang="en-IN" b="1" dirty="0" smtClean="0"/>
              <a:t> </a:t>
            </a:r>
          </a:p>
          <a:p>
            <a:pPr algn="r"/>
            <a:r>
              <a:rPr lang="en-IN" b="1" dirty="0" smtClean="0"/>
              <a:t>Dept. Of Life Sciences </a:t>
            </a:r>
          </a:p>
          <a:p>
            <a:pPr algn="r"/>
            <a:r>
              <a:rPr lang="en-IN" b="1" dirty="0" smtClean="0"/>
              <a:t>CSJMU</a:t>
            </a:r>
            <a:endParaRPr lang="en-IN"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62500" lnSpcReduction="20000"/>
          </a:bodyPr>
          <a:lstStyle/>
          <a:p>
            <a:r>
              <a:rPr lang="en-IN" dirty="0"/>
              <a:t>G</a:t>
            </a:r>
            <a:r>
              <a:rPr lang="en-IN" dirty="0" smtClean="0"/>
              <a:t>rana core under excessive light energy, or in the photosystem II reaction center (PSII-RC) of the grana margins under low light energy, may act as a highly versatile signal (i.e., chloroplast-to-nucleus retrograde signaling (ChNRS)) triggering beneficial cell responses. </a:t>
            </a:r>
          </a:p>
          <a:p>
            <a:r>
              <a:rPr lang="en-IN" dirty="0" smtClean="0"/>
              <a:t>To sustain life, an organism must maintain ROS homeostatic levels. This control involves more than 150 genes in Arabidopsis.</a:t>
            </a:r>
          </a:p>
          <a:p>
            <a:r>
              <a:rPr lang="en-IN" dirty="0" smtClean="0"/>
              <a:t> In contrast, ROS has been correlated with a low degree of seed dormancy. </a:t>
            </a:r>
          </a:p>
          <a:p>
            <a:r>
              <a:rPr lang="en-IN" dirty="0" smtClean="0"/>
              <a:t>When the ROS level reaches a certain threshold, dormancy is alleviated and the subsequent germination can be initiated.</a:t>
            </a:r>
          </a:p>
          <a:p>
            <a:r>
              <a:rPr lang="en-IN" dirty="0" smtClean="0"/>
              <a:t> Likewise, seed aging takes place, and an intensive degradation of nucleic acids and proteins occurs.</a:t>
            </a:r>
          </a:p>
          <a:p>
            <a:r>
              <a:rPr lang="en-IN" dirty="0" smtClean="0"/>
              <a:t> Interestingly, it was recently demonstrated that AtPER1, a seed-specific peroxiredoxin, eliminates ROS to suppress ABA catabolism and GA biosynthesis, and thus improves the PD and make the seeds less sensitive to adverse environmental conditions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703282"/>
          </a:xfrm>
        </p:spPr>
        <p:txBody>
          <a:bodyPr>
            <a:normAutofit fontScale="90000"/>
          </a:bodyPr>
          <a:lstStyle/>
          <a:p>
            <a:r>
              <a:rPr lang="en-IN" b="1" dirty="0" smtClean="0"/>
              <a:t>Auxins and Seed Dormancy In addition to higher plants</a:t>
            </a:r>
            <a:br>
              <a:rPr lang="en-IN" b="1" dirty="0" smtClean="0"/>
            </a:br>
            <a:endParaRPr lang="en-IN" b="1" dirty="0"/>
          </a:p>
        </p:txBody>
      </p:sp>
      <p:sp>
        <p:nvSpPr>
          <p:cNvPr id="3" name="Content Placeholder 2"/>
          <p:cNvSpPr>
            <a:spLocks noGrp="1"/>
          </p:cNvSpPr>
          <p:nvPr>
            <p:ph idx="1"/>
          </p:nvPr>
        </p:nvSpPr>
        <p:spPr/>
        <p:txBody>
          <a:bodyPr>
            <a:normAutofit fontScale="70000" lnSpcReduction="20000"/>
          </a:bodyPr>
          <a:lstStyle/>
          <a:p>
            <a:r>
              <a:rPr lang="en-IN" dirty="0" smtClean="0"/>
              <a:t>Auxins and Seed Dormancy In addition to higher plants</a:t>
            </a:r>
          </a:p>
          <a:p>
            <a:r>
              <a:rPr lang="en-IN" dirty="0" smtClean="0"/>
              <a:t>auxin is a signaling molecule that is present in living organisms such as algae, moss, liverworts, lycophytes, and microorganisms. </a:t>
            </a:r>
          </a:p>
          <a:p>
            <a:r>
              <a:rPr lang="en-IN" dirty="0" smtClean="0"/>
              <a:t>Auxin is involved in multi-functional processes during plant growth and development. Recently, auxin signaling was thoroughly reviewed </a:t>
            </a:r>
          </a:p>
          <a:p>
            <a:r>
              <a:rPr lang="en-IN" dirty="0" smtClean="0"/>
              <a:t> Regarding the seed, it is now widely accepted that auxin biosynthesis is required for an array of seed developmental processes (e.g., embryogenesis and endosperm development, among others).</a:t>
            </a:r>
          </a:p>
          <a:p>
            <a:r>
              <a:rPr lang="en-IN" dirty="0" smtClean="0"/>
              <a:t> Current studies have elucidated that auxin is also involved in the transition from PD to germination. Recent studies have shown that auxin possesses positive effects on seed dormancy, being (in conjunction with ABA) the second known hormone that induces seed dormancy.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Thus, it was demonstrated, for the first time at the molecular level, a role for auxin in PD through stimulation of ABA signaling, identifying auxin as a dormancy promotor </a:t>
            </a:r>
          </a:p>
          <a:p>
            <a:r>
              <a:rPr lang="en-IN" dirty="0" smtClean="0"/>
              <a:t>The dynamic of expression and localization (i.e., proembryo, hypophysis, and suspensor) of several key genes for the biosynthesis and transport of auxins in the globular phase was carefully checked </a:t>
            </a:r>
          </a:p>
          <a:p>
            <a:r>
              <a:rPr lang="en-IN" dirty="0" smtClean="0"/>
              <a:t> The bHLH49 transcription factor appears to be a notable mediator of the auxin-dependent suppression of embryo identity in suspensor cells. </a:t>
            </a:r>
          </a:p>
          <a:p>
            <a:r>
              <a:rPr lang="en-IN" dirty="0" smtClean="0"/>
              <a:t>Likewise, synthesis, transport, and compartmentalization of auxins are crucial for the ovule, endosperm, and seed-coat (SC) development.</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Seed Dormancy - an overview | ScienceDirect Topics"/>
          <p:cNvPicPr>
            <a:picLocks noChangeAspect="1" noChangeArrowheads="1"/>
          </p:cNvPicPr>
          <p:nvPr/>
        </p:nvPicPr>
        <p:blipFill>
          <a:blip r:embed="rId2"/>
          <a:srcRect/>
          <a:stretch>
            <a:fillRect/>
          </a:stretch>
        </p:blipFill>
        <p:spPr bwMode="auto">
          <a:xfrm>
            <a:off x="0" y="214290"/>
            <a:ext cx="9144000" cy="664371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55000" lnSpcReduction="20000"/>
          </a:bodyPr>
          <a:lstStyle/>
          <a:p>
            <a:r>
              <a:rPr lang="en-IN" dirty="0" smtClean="0"/>
              <a:t>Auxin transport from the endosperm to the integuments is regulated by AGAMOUS-LIKE 62 (AGL62), the encoding gene of which is specifically expressed in the endosperm to suppress its cellularization.</a:t>
            </a:r>
          </a:p>
          <a:p>
            <a:r>
              <a:rPr lang="en-IN" dirty="0" smtClean="0"/>
              <a:t> In the absence of Plants 2020, 9, 1402 4 of 6 AGL62 (i.e., agl62 mutants), auxin remains trapped in the endosperm and the SC fails to develop (i.e., seed abortion).</a:t>
            </a:r>
          </a:p>
          <a:p>
            <a:r>
              <a:rPr lang="en-IN" dirty="0" smtClean="0"/>
              <a:t> The application of auxin represses soybean seed germination through decreasing the ABA/GA ratio. Jointly, it is suggested that auxin acts synergistically with ABA to promote PD and inhibit germination. Recent biochemical and genetic evidence supports the involvement of auxins in PD. </a:t>
            </a:r>
          </a:p>
          <a:p>
            <a:r>
              <a:rPr lang="en-IN" dirty="0" smtClean="0"/>
              <a:t>In this process, the participation of the transcriptional regulator ABA INSENSITIVE3 (ABI3) is critical, revealing a cross-talk between auxin and ABA signaling.</a:t>
            </a:r>
          </a:p>
          <a:p>
            <a:r>
              <a:rPr lang="en-IN" dirty="0" smtClean="0"/>
              <a:t> Recent information demonstrates that auxin acts downstream of ABA to promote seed germination. However, it is still unknown if any process exists in which ABA acts downstream of auxin.</a:t>
            </a:r>
          </a:p>
          <a:p>
            <a:r>
              <a:rPr lang="en-IN" dirty="0" smtClean="0"/>
              <a:t> An exhaustive analysis of the auxin responsiveness of ABA biosynthesis, transport, and signaling mutants will be required for this</a:t>
            </a:r>
          </a:p>
          <a:p>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rmAutofit fontScale="90000"/>
          </a:bodyPr>
          <a:lstStyle/>
          <a:p>
            <a:r>
              <a:rPr lang="en-IN" b="1" dirty="0" smtClean="0"/>
              <a:t>Effects of GABA on the Germination of Recalcitrant Seeds:</a:t>
            </a:r>
            <a:br>
              <a:rPr lang="en-IN" b="1" dirty="0" smtClean="0"/>
            </a:br>
            <a:endParaRPr lang="en-IN" b="1" dirty="0"/>
          </a:p>
        </p:txBody>
      </p:sp>
      <p:sp>
        <p:nvSpPr>
          <p:cNvPr id="3" name="Content Placeholder 2"/>
          <p:cNvSpPr>
            <a:spLocks noGrp="1"/>
          </p:cNvSpPr>
          <p:nvPr>
            <p:ph idx="1"/>
          </p:nvPr>
        </p:nvSpPr>
        <p:spPr/>
        <p:txBody>
          <a:bodyPr>
            <a:normAutofit fontScale="70000" lnSpcReduction="20000"/>
          </a:bodyPr>
          <a:lstStyle/>
          <a:p>
            <a:r>
              <a:rPr lang="en-IN" dirty="0" smtClean="0"/>
              <a:t>Effects of GABA on the Germination of Recalcitrant Seeds:</a:t>
            </a:r>
          </a:p>
          <a:p>
            <a:r>
              <a:rPr lang="en-IN" dirty="0" smtClean="0"/>
              <a:t> Implications on Primary Dormancy γ-Aminobutyric acid (GABA), a non-protein amino acid, is an important component of the free amino acid pool of living organisms. </a:t>
            </a:r>
          </a:p>
          <a:p>
            <a:r>
              <a:rPr lang="en-IN" dirty="0" smtClean="0"/>
              <a:t>The enzymes involved in its metabolism are evolutionarily very conserved.</a:t>
            </a:r>
          </a:p>
          <a:p>
            <a:r>
              <a:rPr lang="en-IN" dirty="0" smtClean="0"/>
              <a:t> Recently, the GABA implications in plant growth and development have been updated </a:t>
            </a:r>
          </a:p>
          <a:p>
            <a:r>
              <a:rPr lang="en-IN" dirty="0" smtClean="0"/>
              <a:t> Thus, genetic and physiological studies have proven that GABA is involved in barley aleurone metabolism. </a:t>
            </a:r>
          </a:p>
          <a:p>
            <a:r>
              <a:rPr lang="en-IN" dirty="0" smtClean="0"/>
              <a:t>Furthermore, the scant current evidence on the mechanism by which GABA acts as a signaling molecule in plants has been also reviewed .</a:t>
            </a:r>
          </a:p>
          <a:p>
            <a:pPr>
              <a:buNone/>
            </a:pPr>
            <a:r>
              <a:rPr lang="en-IN" dirty="0" smtClean="0"/>
              <a:t> </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The recent identification of a GABA receptor indicates that GABA is a signaling molecule and not just a metabolite [30].</a:t>
            </a:r>
          </a:p>
          <a:p>
            <a:r>
              <a:rPr lang="en-IN" dirty="0" smtClean="0"/>
              <a:t> Vigabatrin is a specific GABA transaminase inhibitor that inhibits GABA degradation. In this Special Issue, Du et al. [31] now report that high GABA levels exist in the chestnut recalcitrant viable seeds before germination. </a:t>
            </a:r>
          </a:p>
          <a:p>
            <a:r>
              <a:rPr lang="en-IN" dirty="0" smtClean="0"/>
              <a:t>Likewise, they also suggest that endogenous GABA may play a specific role in the germination. </a:t>
            </a:r>
          </a:p>
          <a:p>
            <a:r>
              <a:rPr lang="en-IN" dirty="0" smtClean="0"/>
              <a:t>Exogenous GABA and vigabatrin induced an accumulation of H2O2, possibly contributing to the inhibition of chestnut seed germination. In parallel, the authors point out that this inhibition may be due to an alteration in the balance between carbon and nitrogen metabolism, especially the free amino acid contents before germination.</a:t>
            </a:r>
          </a:p>
          <a:p>
            <a:r>
              <a:rPr lang="en-IN" dirty="0" smtClean="0"/>
              <a:t> Together, the results presented here suggest that changes in GABA levels in chestnut seeds may prevent seed germination. </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 </a:t>
            </a:r>
            <a:endParaRPr lang="en-IN"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
            </a:pPr>
            <a:r>
              <a:rPr lang="en-IN" dirty="0" smtClean="0"/>
              <a:t>Seed dormancy &amp; germination by J.W. </a:t>
            </a:r>
            <a:r>
              <a:rPr lang="en-IN" dirty="0" err="1" smtClean="0"/>
              <a:t>Bradbeer</a:t>
            </a:r>
            <a:r>
              <a:rPr lang="en-IN" dirty="0" smtClean="0"/>
              <a:t> (2000)</a:t>
            </a:r>
          </a:p>
          <a:p>
            <a:pPr>
              <a:buFont typeface="Wingdings" pitchFamily="2" charset="2"/>
              <a:buChar char="§"/>
            </a:pPr>
            <a:r>
              <a:rPr lang="en-IN" dirty="0" smtClean="0"/>
              <a:t>Vishal, B.; Kumar, P.P. Regulation of seed germination and abiotic stresses by gibberellins and abscisic acid.(2018)</a:t>
            </a:r>
          </a:p>
          <a:p>
            <a:pPr>
              <a:buFont typeface="Wingdings" pitchFamily="2" charset="2"/>
              <a:buChar char="§"/>
            </a:pPr>
            <a:r>
              <a:rPr lang="en-IN" dirty="0" smtClean="0"/>
              <a:t>Footitt, S.; Walley, P.G.; Lynn, J.R.; Hambidge, A.J.; Penfield, S.; Finch-Savage, W.E. Trait analysis reveals DOG1 determines initial depth of seed dormancy, New Phytol. 2019</a:t>
            </a:r>
          </a:p>
          <a:p>
            <a:pPr>
              <a:buFont typeface="Wingdings" pitchFamily="2" charset="2"/>
              <a:buChar char="§"/>
            </a:pPr>
            <a:r>
              <a:rPr lang="en-IN" dirty="0" smtClean="0"/>
              <a:t>Bailly, C. The signalling role of ROS in the regulation of seed germination and dormancy. 2019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IN" dirty="0" smtClean="0"/>
              <a:t>Seed Dormancy: Molecular Control of Its Induction and Alleviation </a:t>
            </a:r>
            <a:endParaRPr lang="en-IN" dirty="0"/>
          </a:p>
        </p:txBody>
      </p:sp>
      <p:sp>
        <p:nvSpPr>
          <p:cNvPr id="5" name="Content Placeholder 4"/>
          <p:cNvSpPr>
            <a:spLocks noGrp="1"/>
          </p:cNvSpPr>
          <p:nvPr>
            <p:ph idx="1"/>
          </p:nvPr>
        </p:nvSpPr>
        <p:spPr/>
        <p:txBody>
          <a:bodyPr>
            <a:normAutofit/>
          </a:bodyPr>
          <a:lstStyle/>
          <a:p>
            <a:pPr>
              <a:buFont typeface="Wingdings" pitchFamily="2" charset="2"/>
              <a:buChar char="q"/>
            </a:pPr>
            <a:r>
              <a:rPr lang="en-IN" sz="1600" dirty="0" smtClean="0"/>
              <a:t>The seed, a key entity in the life cycle of higher plants, allows and ensures its survival by acquiring primary dormancy (PD) during maturation </a:t>
            </a:r>
          </a:p>
          <a:p>
            <a:pPr>
              <a:buFont typeface="Wingdings" pitchFamily="2" charset="2"/>
              <a:buChar char="q"/>
            </a:pPr>
            <a:r>
              <a:rPr lang="en-IN" sz="1600" dirty="0" smtClean="0"/>
              <a:t>The DELAY OF GERMINATION1 (DOG1) protein was identified and characterized as a major regulator of seed dormancy. </a:t>
            </a:r>
          </a:p>
          <a:p>
            <a:pPr>
              <a:buFont typeface="Wingdings" pitchFamily="2" charset="2"/>
              <a:buChar char="q"/>
            </a:pPr>
            <a:r>
              <a:rPr lang="en-IN" sz="1600" dirty="0" smtClean="0"/>
              <a:t>PD is the failure of seeds to germinate although environmental conditions are </a:t>
            </a:r>
            <a:r>
              <a:rPr lang="en-IN" sz="1600" dirty="0" smtClean="0"/>
              <a:t>favorable</a:t>
            </a:r>
            <a:r>
              <a:rPr lang="en-IN" sz="1600" dirty="0" smtClean="0"/>
              <a:t>.</a:t>
            </a:r>
          </a:p>
          <a:p>
            <a:pPr>
              <a:buFont typeface="Wingdings" pitchFamily="2" charset="2"/>
              <a:buChar char="q"/>
            </a:pPr>
            <a:r>
              <a:rPr lang="en-IN" sz="1600" dirty="0" smtClean="0"/>
              <a:t> Interestingly, some PD-related genes are regulated through the epigenetic control of endosperm-specific gene expression </a:t>
            </a:r>
          </a:p>
          <a:p>
            <a:pPr>
              <a:buFont typeface="Wingdings" pitchFamily="2" charset="2"/>
              <a:buChar char="q"/>
            </a:pPr>
            <a:r>
              <a:rPr lang="en-IN" sz="1600" dirty="0" smtClean="0"/>
              <a:t> Likewise, </a:t>
            </a:r>
            <a:r>
              <a:rPr lang="en-IN" sz="1600" dirty="0" smtClean="0"/>
              <a:t>nondormant</a:t>
            </a:r>
            <a:r>
              <a:rPr lang="en-IN" sz="1600" dirty="0" smtClean="0"/>
              <a:t> seeds can enter secondary dormancy (SD) upon exposure to </a:t>
            </a:r>
            <a:r>
              <a:rPr lang="en-IN" sz="1600" dirty="0" smtClean="0"/>
              <a:t>unfavorable</a:t>
            </a:r>
            <a:r>
              <a:rPr lang="en-IN" sz="1600" dirty="0" smtClean="0"/>
              <a:t> conditions for germination. Lack of light is a key factor involved in the induction of SD.</a:t>
            </a:r>
          </a:p>
          <a:p>
            <a:pPr>
              <a:buFont typeface="Wingdings" pitchFamily="2" charset="2"/>
              <a:buChar char="q"/>
            </a:pPr>
            <a:r>
              <a:rPr lang="en-IN" sz="1600" dirty="0" smtClean="0"/>
              <a:t> However, it is not yet confirmed whether PD is a requirement to have the ability to acquire SD. </a:t>
            </a:r>
          </a:p>
          <a:p>
            <a:pPr>
              <a:buFont typeface="Wingdings" pitchFamily="2" charset="2"/>
              <a:buChar char="q"/>
            </a:pPr>
            <a:r>
              <a:rPr lang="en-IN" sz="1600" dirty="0" smtClean="0"/>
              <a:t>Recently, it was demonstrated that SD is induced in both high- and low-dormancy genotypes and that SD is less responsive to after-ripening (AR) and cold stratification than PD </a:t>
            </a:r>
          </a:p>
          <a:p>
            <a:pPr>
              <a:buFont typeface="Wingdings" pitchFamily="2" charset="2"/>
              <a:buChar char="q"/>
            </a:pPr>
            <a:r>
              <a:rPr lang="en-IN" sz="1600" dirty="0" smtClean="0"/>
              <a:t> Maternal ABA is the only </a:t>
            </a:r>
            <a:r>
              <a:rPr lang="en-IN" sz="1600" dirty="0" smtClean="0"/>
              <a:t>phytohormone</a:t>
            </a:r>
            <a:r>
              <a:rPr lang="en-IN" sz="1600" dirty="0" smtClean="0"/>
              <a:t> known to induce, regulate, and maintain PD , and ABA levels and ABA signaling play pivotal roles in the regulation of PD and germination </a:t>
            </a:r>
            <a:endParaRPr lang="en-IN"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utoShape 4" descr="Seed dorma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0" name="AutoShape 6" descr="Seed dorma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2" name="AutoShape 8" descr="Seed dorma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4" name="AutoShape 10" descr="Seed dorma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36" name="AutoShape 12" descr="Seed dorma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8" name="Picture 14" descr="Seed Dormancy &amp;amp; its Causes | Biology Boom"/>
          <p:cNvPicPr>
            <a:picLocks noChangeAspect="1" noChangeArrowheads="1"/>
          </p:cNvPicPr>
          <p:nvPr/>
        </p:nvPicPr>
        <p:blipFill>
          <a:blip r:embed="rId2"/>
          <a:srcRect/>
          <a:stretch>
            <a:fillRect/>
          </a:stretch>
        </p:blipFill>
        <p:spPr bwMode="auto">
          <a:xfrm>
            <a:off x="0" y="142852"/>
            <a:ext cx="9144000" cy="67151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q"/>
            </a:pPr>
            <a:r>
              <a:rPr lang="en-IN" dirty="0" smtClean="0"/>
              <a:t>GAs balance is key to controlling PD and germination .</a:t>
            </a:r>
          </a:p>
          <a:p>
            <a:pPr>
              <a:buFont typeface="Wingdings" pitchFamily="2" charset="2"/>
              <a:buChar char="q"/>
            </a:pPr>
            <a:r>
              <a:rPr lang="en-IN" dirty="0" smtClean="0"/>
              <a:t> Thus, seeds of ABA-deficient mutants germinate faster than the wild-type ones, and transgenic plants constitutively expressing the ABA biosynthesis genes maintain deep PD.</a:t>
            </a:r>
          </a:p>
          <a:p>
            <a:pPr>
              <a:buFont typeface="Wingdings" pitchFamily="2" charset="2"/>
              <a:buChar char="q"/>
            </a:pPr>
            <a:r>
              <a:rPr lang="en-IN" dirty="0" smtClean="0"/>
              <a:t> Seed germination processes are under the control of classical </a:t>
            </a:r>
            <a:r>
              <a:rPr lang="en-IN" dirty="0" smtClean="0"/>
              <a:t>phytohormones</a:t>
            </a:r>
            <a:r>
              <a:rPr lang="en-IN" dirty="0" smtClean="0"/>
              <a:t>, reactive oxygen species (ROS), </a:t>
            </a:r>
            <a:r>
              <a:rPr lang="en-IN" dirty="0" smtClean="0"/>
              <a:t>brassinosteroids</a:t>
            </a:r>
            <a:r>
              <a:rPr lang="en-IN" dirty="0" smtClean="0"/>
              <a:t>, </a:t>
            </a:r>
            <a:r>
              <a:rPr lang="en-IN" dirty="0" smtClean="0"/>
              <a:t>strigolactones</a:t>
            </a:r>
            <a:r>
              <a:rPr lang="en-IN" dirty="0" smtClean="0"/>
              <a:t> , as well as temperature, nitrate, and light .</a:t>
            </a:r>
          </a:p>
          <a:p>
            <a:pPr>
              <a:buFont typeface="Wingdings" pitchFamily="2" charset="2"/>
              <a:buChar char="q"/>
            </a:pPr>
            <a:r>
              <a:rPr lang="en-IN" dirty="0" smtClean="0"/>
              <a:t> Accordingly, PD and germination are strictly regulated by the modulation of suitable </a:t>
            </a:r>
            <a:r>
              <a:rPr lang="en-IN" dirty="0" smtClean="0"/>
              <a:t>phytohormones</a:t>
            </a:r>
            <a:r>
              <a:rPr lang="en-IN" dirty="0" smtClean="0"/>
              <a:t>, transcription factors, and environmental signaling networks .</a:t>
            </a:r>
          </a:p>
          <a:p>
            <a:pPr>
              <a:buFont typeface="Wingdings" pitchFamily="2" charset="2"/>
              <a:buChar char="q"/>
            </a:pPr>
            <a:r>
              <a:rPr lang="en-IN" dirty="0" smtClean="0"/>
              <a:t> This regulation mechanism is supposed to be highly conserved .</a:t>
            </a:r>
          </a:p>
          <a:p>
            <a:pPr>
              <a:buFont typeface="Wingdings" pitchFamily="2" charset="2"/>
              <a:buChar char="q"/>
            </a:pPr>
            <a:r>
              <a:rPr lang="en-IN" dirty="0" smtClean="0"/>
              <a:t> Together, PD and germination are two closely linked physiological traits that have great impacts on the adaptation and survival of seed plants. Although the </a:t>
            </a:r>
            <a:r>
              <a:rPr lang="en-IN" dirty="0" smtClean="0"/>
              <a:t>phytohormones</a:t>
            </a:r>
            <a:r>
              <a:rPr lang="en-IN" dirty="0" smtClean="0"/>
              <a:t> involved in these two traits have been largely identified, their mechanisms of interaction with external factors and how dormancy is broken under different conditions are more elusive.</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Plantae | Evidence for physiological seed dormancy cycling in the woody  shrub Asterolasia buxifolia and its ecological significance in fire-prone  systems ($) (Plant Biol.) | Planta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8676" name="AutoShape 4" descr="Plantae | Evidence for physiological seed dormancy cycling in the woody  shrub Asterolasia buxifolia and its ecological significance in fire-prone  systems ($) (Plant Biol.) | Planta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8678" name="Picture 6" descr="Plantae | Evidence for physiological seed dormancy cycling in the woody  shrub Asterolasia buxifolia and its ecological significance in fire-prone  systems ($) (Plant Biol.) | Plantae"/>
          <p:cNvPicPr>
            <a:picLocks noChangeAspect="1" noChangeArrowheads="1"/>
          </p:cNvPicPr>
          <p:nvPr/>
        </p:nvPicPr>
        <p:blipFill>
          <a:blip r:embed="rId2"/>
          <a:srcRect/>
          <a:stretch>
            <a:fillRect/>
          </a:stretch>
        </p:blipFill>
        <p:spPr bwMode="auto">
          <a:xfrm>
            <a:off x="0" y="357166"/>
            <a:ext cx="9001156" cy="628654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285884"/>
          </a:xfrm>
        </p:spPr>
        <p:txBody>
          <a:bodyPr>
            <a:normAutofit fontScale="90000"/>
          </a:bodyPr>
          <a:lstStyle/>
          <a:p>
            <a:r>
              <a:rPr lang="en-IN" b="1" dirty="0" smtClean="0"/>
              <a:t> Seed Dormancy and Delay of Germination-1 (DOG1) </a:t>
            </a:r>
            <a:br>
              <a:rPr lang="en-IN" b="1" dirty="0" smtClean="0"/>
            </a:br>
            <a:endParaRPr lang="en-IN" b="1" dirty="0"/>
          </a:p>
        </p:txBody>
      </p:sp>
      <p:sp>
        <p:nvSpPr>
          <p:cNvPr id="3" name="Content Placeholder 2"/>
          <p:cNvSpPr>
            <a:spLocks noGrp="1"/>
          </p:cNvSpPr>
          <p:nvPr>
            <p:ph idx="1"/>
          </p:nvPr>
        </p:nvSpPr>
        <p:spPr/>
        <p:txBody>
          <a:bodyPr>
            <a:normAutofit fontScale="85000" lnSpcReduction="20000"/>
          </a:bodyPr>
          <a:lstStyle/>
          <a:p>
            <a:r>
              <a:rPr lang="en-IN" dirty="0" smtClean="0"/>
              <a:t>Protein Due to the great repercussion of seed dormancy in the life of the seed, a great deal of research and has been developed in the last few decades. </a:t>
            </a:r>
          </a:p>
          <a:p>
            <a:r>
              <a:rPr lang="en-IN" dirty="0" smtClean="0"/>
              <a:t>One of the reasons, among several others, is the appearance of pre-harvest sprouting (viviparism) in the mother plant when PD is not triggered.</a:t>
            </a:r>
          </a:p>
          <a:p>
            <a:r>
              <a:rPr lang="en-IN" dirty="0" smtClean="0"/>
              <a:t> Viviparism is an important problem in cereal production because it reduces crop yield and quality.</a:t>
            </a:r>
          </a:p>
          <a:p>
            <a:r>
              <a:rPr lang="en-IN" dirty="0" smtClean="0"/>
              <a:t> In other words, knowledge of the initiation, maintenance, and loss of PD is key to understanding how the germination process is triggered.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Seed Stratification Guide to Seed Dormancy"/>
          <p:cNvPicPr>
            <a:picLocks noChangeAspect="1" noChangeArrowheads="1"/>
          </p:cNvPicPr>
          <p:nvPr/>
        </p:nvPicPr>
        <p:blipFill>
          <a:blip r:embed="rId2"/>
          <a:srcRect l="4687" t="20000"/>
          <a:stretch>
            <a:fillRect/>
          </a:stretch>
        </p:blipFill>
        <p:spPr bwMode="auto">
          <a:xfrm>
            <a:off x="0" y="714356"/>
            <a:ext cx="9144000" cy="6143644"/>
          </a:xfrm>
          <a:prstGeom prst="rect">
            <a:avLst/>
          </a:prstGeom>
          <a:noFill/>
        </p:spPr>
      </p:pic>
      <p:sp>
        <p:nvSpPr>
          <p:cNvPr id="5" name="TextBox 4"/>
          <p:cNvSpPr txBox="1"/>
          <p:nvPr/>
        </p:nvSpPr>
        <p:spPr>
          <a:xfrm>
            <a:off x="2643174" y="357166"/>
            <a:ext cx="2857520" cy="400110"/>
          </a:xfrm>
          <a:prstGeom prst="rect">
            <a:avLst/>
          </a:prstGeom>
          <a:noFill/>
        </p:spPr>
        <p:txBody>
          <a:bodyPr wrap="square" rtlCol="0">
            <a:spAutoFit/>
          </a:bodyPr>
          <a:lstStyle/>
          <a:p>
            <a:pPr algn="ctr"/>
            <a:r>
              <a:rPr lang="en-IN" sz="2000" b="1" u="sng" dirty="0" smtClean="0"/>
              <a:t>SEED DORMANCY</a:t>
            </a:r>
            <a:endParaRPr lang="en-IN" sz="20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 transcriptional and epigenetic control of dormancy, as well as the great advances in proteomics, have clarified a considerable number of PD mechanisms, which are essential to the survival of higher plants.</a:t>
            </a:r>
          </a:p>
          <a:p>
            <a:r>
              <a:rPr lang="en-IN" dirty="0" smtClean="0"/>
              <a:t> The expression of DOG1 is widely regulated and increases during seed maturation. </a:t>
            </a:r>
          </a:p>
          <a:p>
            <a:r>
              <a:rPr lang="en-IN" dirty="0" smtClean="0"/>
              <a:t>DOG1 protein levels accumulate during the last phase of embryogenesis and correlate with the depth of PD.</a:t>
            </a:r>
          </a:p>
          <a:p>
            <a:r>
              <a:rPr lang="en-IN" dirty="0" smtClean="0"/>
              <a:t> However, although DOG1 is relatively stable, DOG1 mRNA disappears quickly after seed imbibition.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n-IN" b="1" dirty="0" smtClean="0"/>
              <a:t>ROS and Nucleic Acid Modifications during Seed Dormancy </a:t>
            </a:r>
            <a:br>
              <a:rPr lang="en-IN" b="1" dirty="0" smtClean="0"/>
            </a:br>
            <a:endParaRPr lang="en-IN" b="1" dirty="0"/>
          </a:p>
        </p:txBody>
      </p:sp>
      <p:sp>
        <p:nvSpPr>
          <p:cNvPr id="3" name="Content Placeholder 2"/>
          <p:cNvSpPr>
            <a:spLocks noGrp="1"/>
          </p:cNvSpPr>
          <p:nvPr>
            <p:ph idx="1"/>
          </p:nvPr>
        </p:nvSpPr>
        <p:spPr/>
        <p:txBody>
          <a:bodyPr>
            <a:normAutofit fontScale="62500" lnSpcReduction="20000"/>
          </a:bodyPr>
          <a:lstStyle/>
          <a:p>
            <a:r>
              <a:rPr lang="en-IN" dirty="0" smtClean="0"/>
              <a:t>Plants have to deal with ROS constantly generated in the cell organelles. </a:t>
            </a:r>
          </a:p>
          <a:p>
            <a:r>
              <a:rPr lang="en-IN" dirty="0" smtClean="0"/>
              <a:t>Except for certain phases of the plant life cycle (e.g., dry viable seeds), the production of ROS is essentially associated with photosynthesis. </a:t>
            </a:r>
          </a:p>
          <a:p>
            <a:r>
              <a:rPr lang="en-IN" dirty="0" smtClean="0"/>
              <a:t>When an excess of ROS is produced and a threshold exceeded (e.g., under stress conditions), cellular damage may arise and trigger cell death.</a:t>
            </a:r>
          </a:p>
          <a:p>
            <a:r>
              <a:rPr lang="en-IN" dirty="0" smtClean="0"/>
              <a:t> To a greater or lesser degree, all ROS are markedly reactive. Thus, they are able to oxidize biological molecules, including lipids, DNA, RNAs, and proteins, RNA being more susceptible to oxidative damage than DNA. </a:t>
            </a:r>
          </a:p>
          <a:p>
            <a:r>
              <a:rPr lang="en-IN" dirty="0" smtClean="0"/>
              <a:t>Interestingly, we now know that ROS is not always detrimental to the cell. This is what sometimes happens, for example, with the singlet oxygen (1O2). That is, the 1O2 generated in the light-harvesting complex (LHC) of the chloroplast</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1738</Words>
  <Application>Microsoft Office PowerPoint</Application>
  <PresentationFormat>On-screen Show (4:3)</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Seed Dormancy: Molecular Control of Its Induction and Alleviation </vt:lpstr>
      <vt:lpstr>Slide 3</vt:lpstr>
      <vt:lpstr>Slide 4</vt:lpstr>
      <vt:lpstr>Slide 5</vt:lpstr>
      <vt:lpstr> Seed Dormancy and Delay of Germination-1 (DOG1)  </vt:lpstr>
      <vt:lpstr>Slide 7</vt:lpstr>
      <vt:lpstr> </vt:lpstr>
      <vt:lpstr>ROS and Nucleic Acid Modifications during Seed Dormancy  </vt:lpstr>
      <vt:lpstr>Slide 10</vt:lpstr>
      <vt:lpstr>Auxins and Seed Dormancy In addition to higher plants </vt:lpstr>
      <vt:lpstr>Slide 12</vt:lpstr>
      <vt:lpstr>Slide 13</vt:lpstr>
      <vt:lpstr>Slide 14</vt:lpstr>
      <vt:lpstr>Effects of GABA on the Germination of Recalcitrant Seeds: </vt:lpstr>
      <vt:lpstr>Slide 16</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Sonali</dc:creator>
  <cp:lastModifiedBy>Sonali</cp:lastModifiedBy>
  <cp:revision>1</cp:revision>
  <dcterms:created xsi:type="dcterms:W3CDTF">2021-11-13T16:29:18Z</dcterms:created>
  <dcterms:modified xsi:type="dcterms:W3CDTF">2021-11-13T17:18:32Z</dcterms:modified>
</cp:coreProperties>
</file>