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77" r:id="rId25"/>
    <p:sldId id="278"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19" autoAdjust="0"/>
  </p:normalViewPr>
  <p:slideViewPr>
    <p:cSldViewPr snapToGrid="0">
      <p:cViewPr varScale="1">
        <p:scale>
          <a:sx n="109" d="100"/>
          <a:sy n="109" d="100"/>
        </p:scale>
        <p:origin x="3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1/15/2022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1/15/2022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1/15/2022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1/15/2022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1/15/2022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1/15/2022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1/15/2022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sensors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err="1"/>
              <a:t>ER.somesh</a:t>
            </a:r>
            <a:r>
              <a:rPr lang="en-US" dirty="0"/>
              <a:t> </a:t>
            </a:r>
            <a:r>
              <a:rPr lang="en-US" dirty="0" err="1"/>
              <a:t>kr</a:t>
            </a:r>
            <a:r>
              <a:rPr lang="en-US" dirty="0"/>
              <a:t> </a:t>
            </a:r>
            <a:r>
              <a:rPr lang="en-US" dirty="0" err="1"/>
              <a:t>Malhotra,assistant</a:t>
            </a:r>
            <a:r>
              <a:rPr lang="en-US" dirty="0"/>
              <a:t> </a:t>
            </a:r>
            <a:r>
              <a:rPr lang="en-US" dirty="0" err="1"/>
              <a:t>professor,ece</a:t>
            </a:r>
            <a:r>
              <a:rPr lang="en-US" dirty="0"/>
              <a:t> </a:t>
            </a:r>
            <a:r>
              <a:rPr lang="en-US" dirty="0" err="1"/>
              <a:t>department,uiet</a:t>
            </a:r>
            <a:endParaRPr lang="en-US" dirty="0"/>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254-BFFA-456C-BA1B-33708F2B2649}"/>
              </a:ext>
            </a:extLst>
          </p:cNvPr>
          <p:cNvSpPr>
            <a:spLocks noGrp="1"/>
          </p:cNvSpPr>
          <p:nvPr>
            <p:ph type="title"/>
          </p:nvPr>
        </p:nvSpPr>
        <p:spPr/>
        <p:txBody>
          <a:bodyPr/>
          <a:lstStyle/>
          <a:p>
            <a:r>
              <a:rPr lang="en-IN" dirty="0"/>
              <a:t>Configuration of smart sensor</a:t>
            </a:r>
          </a:p>
        </p:txBody>
      </p:sp>
      <p:sp>
        <p:nvSpPr>
          <p:cNvPr id="3" name="Content Placeholder 2">
            <a:extLst>
              <a:ext uri="{FF2B5EF4-FFF2-40B4-BE49-F238E27FC236}">
                <a16:creationId xmlns:a16="http://schemas.microsoft.com/office/drawing/2014/main" id="{8F52E969-3EEF-4C6E-B226-F8D57D747A5B}"/>
              </a:ext>
            </a:extLst>
          </p:cNvPr>
          <p:cNvSpPr>
            <a:spLocks noGrp="1"/>
          </p:cNvSpPr>
          <p:nvPr>
            <p:ph idx="1"/>
          </p:nvPr>
        </p:nvSpPr>
        <p:spPr/>
        <p:txBody>
          <a:bodyPr/>
          <a:lstStyle/>
          <a:p>
            <a:r>
              <a:rPr lang="en-IN" dirty="0"/>
              <a:t>A typical smart sensor is configured with the three following elements:</a:t>
            </a:r>
          </a:p>
          <a:p>
            <a:pPr lvl="1"/>
            <a:r>
              <a:rPr lang="en-IN" dirty="0"/>
              <a:t>A physical transducer</a:t>
            </a:r>
          </a:p>
          <a:p>
            <a:pPr lvl="1"/>
            <a:r>
              <a:rPr lang="en-IN" dirty="0"/>
              <a:t>A network interface, and</a:t>
            </a:r>
          </a:p>
          <a:p>
            <a:pPr lvl="1"/>
            <a:r>
              <a:rPr lang="en-IN" dirty="0"/>
              <a:t>A processor and memory core</a:t>
            </a:r>
          </a:p>
          <a:p>
            <a:r>
              <a:rPr lang="en-IN" dirty="0"/>
              <a:t>The signal from the transducer is fed to ADC so as to be acceptable to the microprocessor as shown in </a:t>
            </a:r>
            <a:r>
              <a:rPr lang="en-IN" dirty="0" err="1"/>
              <a:t>figure.The</a:t>
            </a:r>
            <a:r>
              <a:rPr lang="en-IN" dirty="0"/>
              <a:t> processor will perform some processing on the digital data depending on how it is programmed.</a:t>
            </a:r>
          </a:p>
          <a:p>
            <a:r>
              <a:rPr lang="en-IN" dirty="0"/>
              <a:t>The network receives the data from the processor and the network interface block handles the transaction between the processor and the network field bus.</a:t>
            </a:r>
          </a:p>
          <a:p>
            <a:r>
              <a:rPr lang="en-IN" dirty="0"/>
              <a:t>It is possible that all the above are implemented on a single chip, thereby attributing the qualification of ‘smartness’ to the sensing system.</a:t>
            </a:r>
          </a:p>
          <a:p>
            <a:pPr marL="666900" lvl="1" indent="-342900">
              <a:buFont typeface="+mj-lt"/>
              <a:buAutoNum type="arabicPeriod"/>
            </a:pPr>
            <a:endParaRPr lang="en-IN" dirty="0"/>
          </a:p>
        </p:txBody>
      </p:sp>
    </p:spTree>
    <p:extLst>
      <p:ext uri="{BB962C8B-B14F-4D97-AF65-F5344CB8AC3E}">
        <p14:creationId xmlns:p14="http://schemas.microsoft.com/office/powerpoint/2010/main" val="3127000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B979-AF97-43E3-977D-B72F23702922}"/>
              </a:ext>
            </a:extLst>
          </p:cNvPr>
          <p:cNvSpPr>
            <a:spLocks noGrp="1"/>
          </p:cNvSpPr>
          <p:nvPr>
            <p:ph type="title"/>
          </p:nvPr>
        </p:nvSpPr>
        <p:spPr/>
        <p:txBody>
          <a:bodyPr/>
          <a:lstStyle/>
          <a:p>
            <a:r>
              <a:rPr lang="en-IN" dirty="0"/>
              <a:t>Configuration of smart sensor</a:t>
            </a:r>
          </a:p>
        </p:txBody>
      </p:sp>
      <p:pic>
        <p:nvPicPr>
          <p:cNvPr id="5" name="Content Placeholder 4">
            <a:extLst>
              <a:ext uri="{FF2B5EF4-FFF2-40B4-BE49-F238E27FC236}">
                <a16:creationId xmlns:a16="http://schemas.microsoft.com/office/drawing/2014/main" id="{4E750834-72A8-45BD-A2A2-B2C8212EB099}"/>
              </a:ext>
            </a:extLst>
          </p:cNvPr>
          <p:cNvPicPr>
            <a:picLocks noGrp="1" noChangeAspect="1"/>
          </p:cNvPicPr>
          <p:nvPr>
            <p:ph idx="1"/>
          </p:nvPr>
        </p:nvPicPr>
        <p:blipFill>
          <a:blip r:embed="rId2"/>
          <a:stretch>
            <a:fillRect/>
          </a:stretch>
        </p:blipFill>
        <p:spPr>
          <a:xfrm>
            <a:off x="1314471" y="2558686"/>
            <a:ext cx="7715839" cy="3142874"/>
          </a:xfrm>
        </p:spPr>
      </p:pic>
      <p:sp>
        <p:nvSpPr>
          <p:cNvPr id="6" name="Rectangle 5">
            <a:extLst>
              <a:ext uri="{FF2B5EF4-FFF2-40B4-BE49-F238E27FC236}">
                <a16:creationId xmlns:a16="http://schemas.microsoft.com/office/drawing/2014/main" id="{5FB4CC97-6114-46E8-B9B1-F7B90ECFF631}"/>
              </a:ext>
            </a:extLst>
          </p:cNvPr>
          <p:cNvSpPr/>
          <p:nvPr/>
        </p:nvSpPr>
        <p:spPr>
          <a:xfrm>
            <a:off x="3411415" y="5275385"/>
            <a:ext cx="1081454" cy="40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6816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BC9A-5752-4818-919A-58C99A25EA35}"/>
              </a:ext>
            </a:extLst>
          </p:cNvPr>
          <p:cNvSpPr>
            <a:spLocks noGrp="1"/>
          </p:cNvSpPr>
          <p:nvPr>
            <p:ph type="title"/>
          </p:nvPr>
        </p:nvSpPr>
        <p:spPr/>
        <p:txBody>
          <a:bodyPr/>
          <a:lstStyle/>
          <a:p>
            <a:r>
              <a:rPr lang="en-IN" dirty="0"/>
              <a:t>Micro sensor</a:t>
            </a:r>
          </a:p>
        </p:txBody>
      </p:sp>
      <p:sp>
        <p:nvSpPr>
          <p:cNvPr id="3" name="Content Placeholder 2">
            <a:extLst>
              <a:ext uri="{FF2B5EF4-FFF2-40B4-BE49-F238E27FC236}">
                <a16:creationId xmlns:a16="http://schemas.microsoft.com/office/drawing/2014/main" id="{9035FF8B-917C-43DC-B6B2-5B25900ECA1B}"/>
              </a:ext>
            </a:extLst>
          </p:cNvPr>
          <p:cNvSpPr>
            <a:spLocks noGrp="1"/>
          </p:cNvSpPr>
          <p:nvPr>
            <p:ph idx="1"/>
          </p:nvPr>
        </p:nvSpPr>
        <p:spPr/>
        <p:txBody>
          <a:bodyPr/>
          <a:lstStyle/>
          <a:p>
            <a:r>
              <a:rPr lang="en-IN" dirty="0"/>
              <a:t>A microsystem is an assembly of many small elements coupled together in a way to effect a desired function and the microsensor is one of them .</a:t>
            </a:r>
          </a:p>
          <a:p>
            <a:r>
              <a:rPr lang="en-IN" dirty="0"/>
              <a:t>Mechatronics is known as to </a:t>
            </a:r>
            <a:r>
              <a:rPr lang="en-IN" dirty="0" err="1"/>
              <a:t>consitiute</a:t>
            </a:r>
            <a:r>
              <a:rPr lang="en-IN" dirty="0"/>
              <a:t> successful integration of mechanical and electronics devices and the microsystem belong to the same family , which nowadays are known  as MEMs(Micro electro Mechanical system),</a:t>
            </a:r>
          </a:p>
          <a:p>
            <a:r>
              <a:rPr lang="en-IN" dirty="0"/>
              <a:t>The micro sensor in most cases, a combination of sensing system and electronic circuits, integrated to silicon substrate .</a:t>
            </a:r>
          </a:p>
          <a:p>
            <a:r>
              <a:rPr lang="en-IN" dirty="0"/>
              <a:t>The successful production of microsensor is possible because of the production process in nanotechnology dealing with micron-size objects.</a:t>
            </a:r>
          </a:p>
        </p:txBody>
      </p:sp>
    </p:spTree>
    <p:extLst>
      <p:ext uri="{BB962C8B-B14F-4D97-AF65-F5344CB8AC3E}">
        <p14:creationId xmlns:p14="http://schemas.microsoft.com/office/powerpoint/2010/main" val="3760552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539D-0350-4E02-9CAD-568AC339EE2A}"/>
              </a:ext>
            </a:extLst>
          </p:cNvPr>
          <p:cNvSpPr>
            <a:spLocks noGrp="1"/>
          </p:cNvSpPr>
          <p:nvPr>
            <p:ph type="title"/>
          </p:nvPr>
        </p:nvSpPr>
        <p:spPr/>
        <p:txBody>
          <a:bodyPr/>
          <a:lstStyle/>
          <a:p>
            <a:r>
              <a:rPr lang="en-IN" dirty="0" err="1"/>
              <a:t>MICRo</a:t>
            </a:r>
            <a:r>
              <a:rPr lang="en-IN" dirty="0"/>
              <a:t> size microphone</a:t>
            </a:r>
          </a:p>
        </p:txBody>
      </p:sp>
      <p:sp>
        <p:nvSpPr>
          <p:cNvPr id="3" name="Content Placeholder 2">
            <a:extLst>
              <a:ext uri="{FF2B5EF4-FFF2-40B4-BE49-F238E27FC236}">
                <a16:creationId xmlns:a16="http://schemas.microsoft.com/office/drawing/2014/main" id="{E64F3778-E39A-4F87-B1F9-FCA9A3B92F6E}"/>
              </a:ext>
            </a:extLst>
          </p:cNvPr>
          <p:cNvSpPr>
            <a:spLocks noGrp="1"/>
          </p:cNvSpPr>
          <p:nvPr>
            <p:ph idx="1"/>
          </p:nvPr>
        </p:nvSpPr>
        <p:spPr/>
        <p:txBody>
          <a:bodyPr>
            <a:normAutofit fontScale="92500" lnSpcReduction="20000"/>
          </a:bodyPr>
          <a:lstStyle/>
          <a:p>
            <a:r>
              <a:rPr lang="en-IN" dirty="0" err="1"/>
              <a:t>Peizoelectric</a:t>
            </a:r>
            <a:r>
              <a:rPr lang="en-IN" dirty="0"/>
              <a:t> biomorph can be created at micro level and can be used as acoustic pressure sensor or microphone.</a:t>
            </a:r>
          </a:p>
          <a:p>
            <a:r>
              <a:rPr lang="en-IN" dirty="0"/>
              <a:t>Or it can be used as an inverse transducer as </a:t>
            </a:r>
            <a:r>
              <a:rPr lang="en-IN" dirty="0" err="1"/>
              <a:t>microspeakers</a:t>
            </a:r>
            <a:r>
              <a:rPr lang="en-IN" dirty="0"/>
              <a:t>.</a:t>
            </a:r>
          </a:p>
          <a:p>
            <a:r>
              <a:rPr lang="en-IN" dirty="0"/>
              <a:t>Usually, a single piezoelectric wafer is used on a silicon nitride diaphragm.</a:t>
            </a:r>
          </a:p>
          <a:p>
            <a:r>
              <a:rPr lang="en-IN" dirty="0"/>
              <a:t>For use with the biomorph, </a:t>
            </a:r>
            <a:r>
              <a:rPr lang="en-IN" dirty="0" err="1"/>
              <a:t>parylene</a:t>
            </a:r>
            <a:r>
              <a:rPr lang="en-IN" dirty="0"/>
              <a:t>-D is preferred for reasons of high thermal stability and flexibility.</a:t>
            </a:r>
          </a:p>
          <a:p>
            <a:r>
              <a:rPr lang="en-IN" dirty="0"/>
              <a:t> A couple of transverse expander mode piezoelectric films are used to serve as a biomorph and they are connected so as to develop </a:t>
            </a:r>
            <a:r>
              <a:rPr lang="en-IN" dirty="0" err="1"/>
              <a:t>ouput</a:t>
            </a:r>
            <a:r>
              <a:rPr lang="en-IN" dirty="0"/>
              <a:t> signals of voltage between the two outer electrodes, when the diaphragm is strained due to applied pressure.</a:t>
            </a:r>
          </a:p>
          <a:p>
            <a:r>
              <a:rPr lang="en-IN" dirty="0" err="1"/>
              <a:t>ZnO</a:t>
            </a:r>
            <a:r>
              <a:rPr lang="en-IN" dirty="0"/>
              <a:t> serve as substrate material, sputter deposited at 250 degree C on the diaphragm.</a:t>
            </a:r>
          </a:p>
          <a:p>
            <a:r>
              <a:rPr lang="en-IN" dirty="0"/>
              <a:t>The entire micromachined system is shown to be better in sensitivity as well as the signal to noise ratio, when compared to the conventional system .</a:t>
            </a:r>
          </a:p>
          <a:p>
            <a:r>
              <a:rPr lang="en-IN" dirty="0"/>
              <a:t>It is extensively used in hearing aids and other diagnostic systems in medical profession.</a:t>
            </a:r>
          </a:p>
        </p:txBody>
      </p:sp>
    </p:spTree>
    <p:extLst>
      <p:ext uri="{BB962C8B-B14F-4D97-AF65-F5344CB8AC3E}">
        <p14:creationId xmlns:p14="http://schemas.microsoft.com/office/powerpoint/2010/main" val="395947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B62C-5C1B-4FCF-9392-955BE814F4E1}"/>
              </a:ext>
            </a:extLst>
          </p:cNvPr>
          <p:cNvSpPr>
            <a:spLocks noGrp="1"/>
          </p:cNvSpPr>
          <p:nvPr>
            <p:ph type="title"/>
          </p:nvPr>
        </p:nvSpPr>
        <p:spPr/>
        <p:txBody>
          <a:bodyPr/>
          <a:lstStyle/>
          <a:p>
            <a:r>
              <a:rPr lang="en-IN" dirty="0"/>
              <a:t>Hall effect sensor</a:t>
            </a:r>
          </a:p>
        </p:txBody>
      </p:sp>
      <p:sp>
        <p:nvSpPr>
          <p:cNvPr id="3" name="Content Placeholder 2">
            <a:extLst>
              <a:ext uri="{FF2B5EF4-FFF2-40B4-BE49-F238E27FC236}">
                <a16:creationId xmlns:a16="http://schemas.microsoft.com/office/drawing/2014/main" id="{5FA7D91F-4667-4469-85AE-A50D63F06D47}"/>
              </a:ext>
            </a:extLst>
          </p:cNvPr>
          <p:cNvSpPr>
            <a:spLocks noGrp="1"/>
          </p:cNvSpPr>
          <p:nvPr>
            <p:ph idx="1"/>
          </p:nvPr>
        </p:nvSpPr>
        <p:spPr/>
        <p:txBody>
          <a:bodyPr/>
          <a:lstStyle/>
          <a:p>
            <a:r>
              <a:rPr lang="en-IN" dirty="0"/>
              <a:t>The structure of the hall effect sensor is shown in fig.in which the contacts for admission of current and pickup of output voltage are all on the silicon wafers or film deposited on the n-doped silicon substrate.</a:t>
            </a:r>
          </a:p>
          <a:p>
            <a:r>
              <a:rPr lang="en-IN" dirty="0"/>
              <a:t>The sensor is sensitive to magnetic field oriented horizontally in the plane of wafer.</a:t>
            </a:r>
          </a:p>
          <a:p>
            <a:r>
              <a:rPr lang="en-IN" dirty="0"/>
              <a:t>To enhance the sensitivity to magnetic fields, concentrator of magnetic field are located directly on the chip</a:t>
            </a:r>
          </a:p>
          <a:p>
            <a:endParaRPr lang="en-IN" dirty="0"/>
          </a:p>
          <a:p>
            <a:endParaRPr lang="en-IN" dirty="0"/>
          </a:p>
          <a:p>
            <a:endParaRPr lang="en-IN" dirty="0"/>
          </a:p>
          <a:p>
            <a:endParaRPr lang="en-IN" dirty="0"/>
          </a:p>
          <a:p>
            <a:endParaRPr lang="en-IN" dirty="0"/>
          </a:p>
        </p:txBody>
      </p:sp>
      <p:pic>
        <p:nvPicPr>
          <p:cNvPr id="5" name="Picture 4">
            <a:extLst>
              <a:ext uri="{FF2B5EF4-FFF2-40B4-BE49-F238E27FC236}">
                <a16:creationId xmlns:a16="http://schemas.microsoft.com/office/drawing/2014/main" id="{08C20B1B-0AC0-4A86-A32E-5F8DC12E8E6F}"/>
              </a:ext>
            </a:extLst>
          </p:cNvPr>
          <p:cNvPicPr>
            <a:picLocks noChangeAspect="1"/>
          </p:cNvPicPr>
          <p:nvPr/>
        </p:nvPicPr>
        <p:blipFill>
          <a:blip r:embed="rId2"/>
          <a:stretch>
            <a:fillRect/>
          </a:stretch>
        </p:blipFill>
        <p:spPr>
          <a:xfrm>
            <a:off x="8016438" y="4067609"/>
            <a:ext cx="2137893" cy="2189408"/>
          </a:xfrm>
          <a:prstGeom prst="rect">
            <a:avLst/>
          </a:prstGeom>
        </p:spPr>
      </p:pic>
      <p:pic>
        <p:nvPicPr>
          <p:cNvPr id="7" name="Picture 6">
            <a:extLst>
              <a:ext uri="{FF2B5EF4-FFF2-40B4-BE49-F238E27FC236}">
                <a16:creationId xmlns:a16="http://schemas.microsoft.com/office/drawing/2014/main" id="{E59C7244-DF64-4DDF-A140-CCAF4F16EEE1}"/>
              </a:ext>
            </a:extLst>
          </p:cNvPr>
          <p:cNvPicPr>
            <a:picLocks noChangeAspect="1"/>
          </p:cNvPicPr>
          <p:nvPr/>
        </p:nvPicPr>
        <p:blipFill>
          <a:blip r:embed="rId3"/>
          <a:stretch>
            <a:fillRect/>
          </a:stretch>
        </p:blipFill>
        <p:spPr>
          <a:xfrm>
            <a:off x="3414593" y="4158107"/>
            <a:ext cx="2783983" cy="2096080"/>
          </a:xfrm>
          <a:prstGeom prst="rect">
            <a:avLst/>
          </a:prstGeom>
        </p:spPr>
      </p:pic>
    </p:spTree>
    <p:extLst>
      <p:ext uri="{BB962C8B-B14F-4D97-AF65-F5344CB8AC3E}">
        <p14:creationId xmlns:p14="http://schemas.microsoft.com/office/powerpoint/2010/main" val="310190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4E1B-07FA-4F7E-B076-812DCAF9414D}"/>
              </a:ext>
            </a:extLst>
          </p:cNvPr>
          <p:cNvSpPr>
            <a:spLocks noGrp="1"/>
          </p:cNvSpPr>
          <p:nvPr>
            <p:ph type="title"/>
          </p:nvPr>
        </p:nvSpPr>
        <p:spPr/>
        <p:txBody>
          <a:bodyPr/>
          <a:lstStyle/>
          <a:p>
            <a:r>
              <a:rPr lang="en-IN" dirty="0"/>
              <a:t>Polymer sensor</a:t>
            </a:r>
          </a:p>
        </p:txBody>
      </p:sp>
      <p:sp>
        <p:nvSpPr>
          <p:cNvPr id="3" name="Content Placeholder 2">
            <a:extLst>
              <a:ext uri="{FF2B5EF4-FFF2-40B4-BE49-F238E27FC236}">
                <a16:creationId xmlns:a16="http://schemas.microsoft.com/office/drawing/2014/main" id="{B69F64F0-7A29-41DE-81FB-ED08ED303669}"/>
              </a:ext>
            </a:extLst>
          </p:cNvPr>
          <p:cNvSpPr>
            <a:spLocks noGrp="1"/>
          </p:cNvSpPr>
          <p:nvPr>
            <p:ph idx="1"/>
          </p:nvPr>
        </p:nvSpPr>
        <p:spPr/>
        <p:txBody>
          <a:bodyPr/>
          <a:lstStyle/>
          <a:p>
            <a:r>
              <a:rPr lang="en-IN" dirty="0"/>
              <a:t>A large number of polymer sensor are being developed using polymer thick film paste consisting polymer matrix of </a:t>
            </a:r>
          </a:p>
          <a:p>
            <a:pPr lvl="1"/>
            <a:r>
              <a:rPr lang="en-IN" dirty="0"/>
              <a:t>Epoxy silicon</a:t>
            </a:r>
          </a:p>
          <a:p>
            <a:pPr lvl="1"/>
            <a:r>
              <a:rPr lang="en-IN" dirty="0"/>
              <a:t>Phenolic resin</a:t>
            </a:r>
          </a:p>
          <a:p>
            <a:pPr marL="0" indent="0">
              <a:buNone/>
            </a:pPr>
            <a:r>
              <a:rPr lang="en-IN" dirty="0"/>
              <a:t>      on wide variety of substrate.</a:t>
            </a:r>
          </a:p>
          <a:p>
            <a:r>
              <a:rPr lang="en-IN" dirty="0"/>
              <a:t>That combined with filler particles of different physical properties</a:t>
            </a:r>
          </a:p>
          <a:p>
            <a:pPr lvl="1"/>
            <a:r>
              <a:rPr lang="en-IN" dirty="0"/>
              <a:t>Copper and silver particles are for conductive pastes </a:t>
            </a:r>
          </a:p>
          <a:p>
            <a:pPr lvl="1"/>
            <a:r>
              <a:rPr lang="en-IN" dirty="0"/>
              <a:t>Carbon particles for resistive pastes </a:t>
            </a:r>
          </a:p>
          <a:p>
            <a:pPr lvl="1"/>
            <a:r>
              <a:rPr lang="en-IN" dirty="0"/>
              <a:t>Solvents are added for use of ink for screen printing</a:t>
            </a:r>
          </a:p>
          <a:p>
            <a:pPr lvl="1"/>
            <a:r>
              <a:rPr lang="en-IN" dirty="0"/>
              <a:t>Lead </a:t>
            </a:r>
            <a:r>
              <a:rPr lang="en-IN" dirty="0" err="1"/>
              <a:t>sirconate</a:t>
            </a:r>
            <a:r>
              <a:rPr lang="en-IN" dirty="0"/>
              <a:t> titanium particle added to paste to make piezoelectric sensors</a:t>
            </a:r>
          </a:p>
          <a:p>
            <a:pPr lvl="1"/>
            <a:r>
              <a:rPr lang="en-IN" dirty="0"/>
              <a:t>Carbon filled sensors with its piezoresistive properties can be used as strain gauge.</a:t>
            </a:r>
          </a:p>
          <a:p>
            <a:pPr lvl="1"/>
            <a:endParaRPr lang="en-IN" dirty="0"/>
          </a:p>
          <a:p>
            <a:pPr marL="0" indent="0">
              <a:buNone/>
            </a:pPr>
            <a:endParaRPr lang="en-IN" dirty="0"/>
          </a:p>
          <a:p>
            <a:pPr lvl="1"/>
            <a:endParaRPr lang="en-IN" dirty="0"/>
          </a:p>
        </p:txBody>
      </p:sp>
    </p:spTree>
    <p:extLst>
      <p:ext uri="{BB962C8B-B14F-4D97-AF65-F5344CB8AC3E}">
        <p14:creationId xmlns:p14="http://schemas.microsoft.com/office/powerpoint/2010/main" val="2350341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917FDD-D9E0-4CF7-BCDB-7251A92DB55A}"/>
              </a:ext>
            </a:extLst>
          </p:cNvPr>
          <p:cNvSpPr>
            <a:spLocks noGrp="1"/>
          </p:cNvSpPr>
          <p:nvPr>
            <p:ph type="title"/>
          </p:nvPr>
        </p:nvSpPr>
        <p:spPr>
          <a:xfrm>
            <a:off x="771148" y="1037967"/>
            <a:ext cx="3054091" cy="4709131"/>
          </a:xfrm>
        </p:spPr>
        <p:txBody>
          <a:bodyPr anchor="ctr">
            <a:normAutofit/>
          </a:bodyPr>
          <a:lstStyle/>
          <a:p>
            <a:r>
              <a:rPr lang="en-IN">
                <a:solidFill>
                  <a:srgbClr val="FFFEFF"/>
                </a:solidFill>
              </a:rPr>
              <a:t>Ir radiation sensor</a:t>
            </a:r>
          </a:p>
        </p:txBody>
      </p:sp>
      <p:sp>
        <p:nvSpPr>
          <p:cNvPr id="3" name="Content Placeholder 2">
            <a:extLst>
              <a:ext uri="{FF2B5EF4-FFF2-40B4-BE49-F238E27FC236}">
                <a16:creationId xmlns:a16="http://schemas.microsoft.com/office/drawing/2014/main" id="{15AF97C8-E1C1-456E-B168-CD359BA9C353}"/>
              </a:ext>
            </a:extLst>
          </p:cNvPr>
          <p:cNvSpPr>
            <a:spLocks noGrp="1"/>
          </p:cNvSpPr>
          <p:nvPr>
            <p:ph idx="1"/>
          </p:nvPr>
        </p:nvSpPr>
        <p:spPr>
          <a:xfrm>
            <a:off x="4534935" y="1037968"/>
            <a:ext cx="6725899" cy="4820832"/>
          </a:xfrm>
        </p:spPr>
        <p:txBody>
          <a:bodyPr>
            <a:normAutofit/>
          </a:bodyPr>
          <a:lstStyle/>
          <a:p>
            <a:r>
              <a:rPr lang="en-IN" dirty="0"/>
              <a:t>Present day concern about healthcare of patient as well as the condition monitoring of machine and system in industry, has resulted in development of several infra-red instrumentation systems such as thermometer, thermographs and other pollution monitoring </a:t>
            </a:r>
            <a:r>
              <a:rPr lang="en-IN" dirty="0" err="1"/>
              <a:t>equipments</a:t>
            </a:r>
            <a:r>
              <a:rPr lang="en-IN" dirty="0"/>
              <a:t>.</a:t>
            </a:r>
          </a:p>
          <a:p>
            <a:r>
              <a:rPr lang="en-IN" dirty="0"/>
              <a:t>IR radiation sources are </a:t>
            </a:r>
            <a:r>
              <a:rPr lang="en-IN" dirty="0" err="1"/>
              <a:t>classiified</a:t>
            </a:r>
            <a:r>
              <a:rPr lang="en-IN" dirty="0"/>
              <a:t> as</a:t>
            </a:r>
          </a:p>
          <a:p>
            <a:pPr lvl="1"/>
            <a:r>
              <a:rPr lang="en-IN" b="1" dirty="0"/>
              <a:t>Thermal: </a:t>
            </a:r>
            <a:r>
              <a:rPr lang="en-IN" dirty="0"/>
              <a:t>every hot body having temperature above 0K emits IR radiation purely by virtue of its temperature and are known as </a:t>
            </a:r>
            <a:r>
              <a:rPr lang="en-IN" b="1" dirty="0"/>
              <a:t>thermal </a:t>
            </a:r>
            <a:r>
              <a:rPr lang="en-IN" b="1" dirty="0" err="1"/>
              <a:t>sources.</a:t>
            </a:r>
            <a:r>
              <a:rPr lang="en-IN" dirty="0" err="1"/>
              <a:t>This</a:t>
            </a:r>
            <a:r>
              <a:rPr lang="en-IN" dirty="0"/>
              <a:t> is the phenomena which developed IR </a:t>
            </a:r>
            <a:r>
              <a:rPr lang="en-IN" dirty="0" err="1"/>
              <a:t>thermometery</a:t>
            </a:r>
            <a:r>
              <a:rPr lang="en-IN" dirty="0"/>
              <a:t>.</a:t>
            </a:r>
            <a:endParaRPr lang="en-IN" b="1" dirty="0"/>
          </a:p>
          <a:p>
            <a:pPr lvl="1"/>
            <a:r>
              <a:rPr lang="en-IN" b="1" dirty="0"/>
              <a:t>Non-thermal: I</a:t>
            </a:r>
            <a:r>
              <a:rPr lang="en-IN" dirty="0"/>
              <a:t>n some sources when some quantum mechanical activities are done may be simple tungsten filament </a:t>
            </a:r>
            <a:r>
              <a:rPr lang="en-IN" dirty="0" err="1"/>
              <a:t>lamp,light</a:t>
            </a:r>
            <a:r>
              <a:rPr lang="en-IN" dirty="0"/>
              <a:t> emitting diode or Laser, then this type is known as </a:t>
            </a:r>
            <a:r>
              <a:rPr lang="en-IN" b="1" dirty="0"/>
              <a:t>Non-thermal sources</a:t>
            </a:r>
            <a:r>
              <a:rPr lang="en-IN" dirty="0"/>
              <a:t>.</a:t>
            </a:r>
          </a:p>
          <a:p>
            <a:pPr lvl="1"/>
            <a:endParaRPr lang="en-IN" dirty="0"/>
          </a:p>
        </p:txBody>
      </p:sp>
    </p:spTree>
    <p:extLst>
      <p:ext uri="{BB962C8B-B14F-4D97-AF65-F5344CB8AC3E}">
        <p14:creationId xmlns:p14="http://schemas.microsoft.com/office/powerpoint/2010/main" val="213441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96CC-AA26-4305-A80E-62A25ABC8F8C}"/>
              </a:ext>
            </a:extLst>
          </p:cNvPr>
          <p:cNvSpPr>
            <a:spLocks noGrp="1"/>
          </p:cNvSpPr>
          <p:nvPr>
            <p:ph type="title"/>
          </p:nvPr>
        </p:nvSpPr>
        <p:spPr/>
        <p:txBody>
          <a:bodyPr/>
          <a:lstStyle/>
          <a:p>
            <a:r>
              <a:rPr lang="en-IN" dirty="0" err="1"/>
              <a:t>Ir</a:t>
            </a:r>
            <a:r>
              <a:rPr lang="en-IN" dirty="0"/>
              <a:t> radiation sensor</a:t>
            </a:r>
          </a:p>
        </p:txBody>
      </p:sp>
      <p:sp>
        <p:nvSpPr>
          <p:cNvPr id="3" name="Content Placeholder 2">
            <a:extLst>
              <a:ext uri="{FF2B5EF4-FFF2-40B4-BE49-F238E27FC236}">
                <a16:creationId xmlns:a16="http://schemas.microsoft.com/office/drawing/2014/main" id="{39C63A5F-E9E6-4E51-A566-A91D5ACF1565}"/>
              </a:ext>
            </a:extLst>
          </p:cNvPr>
          <p:cNvSpPr>
            <a:spLocks noGrp="1"/>
          </p:cNvSpPr>
          <p:nvPr>
            <p:ph idx="1"/>
          </p:nvPr>
        </p:nvSpPr>
        <p:spPr/>
        <p:txBody>
          <a:bodyPr>
            <a:normAutofit fontScale="92500" lnSpcReduction="20000"/>
          </a:bodyPr>
          <a:lstStyle/>
          <a:p>
            <a:r>
              <a:rPr lang="en-IN" dirty="0"/>
              <a:t>The distinction is equally to be noticed in the principles of operation of the detectors for IR radiation.</a:t>
            </a:r>
          </a:p>
          <a:p>
            <a:r>
              <a:rPr lang="en-IN" dirty="0"/>
              <a:t>IR thermal detectors, sense temperature change brought about in them by absorption of heat energy by some sensing element , known already as</a:t>
            </a:r>
          </a:p>
          <a:p>
            <a:pPr lvl="1"/>
            <a:r>
              <a:rPr lang="en-IN" dirty="0"/>
              <a:t>Thermocouple </a:t>
            </a:r>
          </a:p>
          <a:p>
            <a:pPr lvl="1"/>
            <a:r>
              <a:rPr lang="en-IN" dirty="0"/>
              <a:t>Thermopiles</a:t>
            </a:r>
          </a:p>
          <a:p>
            <a:pPr lvl="1"/>
            <a:r>
              <a:rPr lang="en-IN" dirty="0"/>
              <a:t>Bolometer etc</a:t>
            </a:r>
          </a:p>
          <a:p>
            <a:r>
              <a:rPr lang="en-IN" dirty="0"/>
              <a:t>The sensitivity of the detector is the ratio of the signal obtained to the incident power , usually expressed in volts/watt or amps/watt.</a:t>
            </a:r>
          </a:p>
          <a:p>
            <a:r>
              <a:rPr lang="en-IN" dirty="0"/>
              <a:t>The characteristics of the radiation source should be specified and the detector area is specified for each so that </a:t>
            </a:r>
            <a:r>
              <a:rPr lang="en-IN" dirty="0" err="1"/>
              <a:t>radition</a:t>
            </a:r>
            <a:r>
              <a:rPr lang="en-IN" dirty="0"/>
              <a:t> flux can be calculated.</a:t>
            </a:r>
          </a:p>
          <a:p>
            <a:r>
              <a:rPr lang="en-IN" dirty="0"/>
              <a:t>For certain application, the sensitivity at each wavelength is specified as monochromatic sensitivity.</a:t>
            </a:r>
          </a:p>
          <a:p>
            <a:r>
              <a:rPr lang="en-IN" dirty="0"/>
              <a:t>For quantum or photoelectric sensors, the sensitivity is necessarily specified as luminous sensitivity in amp/lumen.</a:t>
            </a:r>
          </a:p>
        </p:txBody>
      </p:sp>
    </p:spTree>
    <p:extLst>
      <p:ext uri="{BB962C8B-B14F-4D97-AF65-F5344CB8AC3E}">
        <p14:creationId xmlns:p14="http://schemas.microsoft.com/office/powerpoint/2010/main" val="522961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6C5D-7040-4CB6-9332-ACFF44A24F65}"/>
              </a:ext>
            </a:extLst>
          </p:cNvPr>
          <p:cNvSpPr>
            <a:spLocks noGrp="1"/>
          </p:cNvSpPr>
          <p:nvPr>
            <p:ph type="title"/>
          </p:nvPr>
        </p:nvSpPr>
        <p:spPr/>
        <p:txBody>
          <a:bodyPr/>
          <a:lstStyle/>
          <a:p>
            <a:r>
              <a:rPr lang="en-IN" dirty="0" err="1"/>
              <a:t>Ir</a:t>
            </a:r>
            <a:r>
              <a:rPr lang="en-IN" dirty="0"/>
              <a:t> radiation sensor</a:t>
            </a:r>
          </a:p>
        </p:txBody>
      </p:sp>
      <p:sp>
        <p:nvSpPr>
          <p:cNvPr id="3" name="Content Placeholder 2">
            <a:extLst>
              <a:ext uri="{FF2B5EF4-FFF2-40B4-BE49-F238E27FC236}">
                <a16:creationId xmlns:a16="http://schemas.microsoft.com/office/drawing/2014/main" id="{2D5FF7D2-F834-4695-8B24-7EE176F70FD5}"/>
              </a:ext>
            </a:extLst>
          </p:cNvPr>
          <p:cNvSpPr>
            <a:spLocks noGrp="1"/>
          </p:cNvSpPr>
          <p:nvPr>
            <p:ph idx="1"/>
          </p:nvPr>
        </p:nvSpPr>
        <p:spPr/>
        <p:txBody>
          <a:bodyPr/>
          <a:lstStyle/>
          <a:p>
            <a:r>
              <a:rPr lang="en-IN" dirty="0"/>
              <a:t>There are other following characteristics which are determined for photon detector</a:t>
            </a:r>
          </a:p>
          <a:p>
            <a:pPr lvl="1"/>
            <a:r>
              <a:rPr lang="en-IN" dirty="0"/>
              <a:t>Response curve</a:t>
            </a:r>
          </a:p>
          <a:p>
            <a:pPr lvl="1"/>
            <a:r>
              <a:rPr lang="en-IN" dirty="0"/>
              <a:t>Response time</a:t>
            </a:r>
          </a:p>
          <a:p>
            <a:pPr lvl="1"/>
            <a:r>
              <a:rPr lang="en-IN" dirty="0"/>
              <a:t>Time constant </a:t>
            </a:r>
          </a:p>
          <a:p>
            <a:pPr lvl="1"/>
            <a:r>
              <a:rPr lang="en-IN" dirty="0"/>
              <a:t>Impedance.</a:t>
            </a:r>
          </a:p>
          <a:p>
            <a:endParaRPr lang="en-IN" dirty="0"/>
          </a:p>
        </p:txBody>
      </p:sp>
    </p:spTree>
    <p:extLst>
      <p:ext uri="{BB962C8B-B14F-4D97-AF65-F5344CB8AC3E}">
        <p14:creationId xmlns:p14="http://schemas.microsoft.com/office/powerpoint/2010/main" val="1298181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8D67A23-BB34-4374-9997-5CAAC1263A55}"/>
              </a:ext>
            </a:extLst>
          </p:cNvPr>
          <p:cNvSpPr>
            <a:spLocks noGrp="1"/>
          </p:cNvSpPr>
          <p:nvPr>
            <p:ph type="title"/>
          </p:nvPr>
        </p:nvSpPr>
        <p:spPr>
          <a:xfrm>
            <a:off x="771148" y="1037967"/>
            <a:ext cx="3054091" cy="4709131"/>
          </a:xfrm>
        </p:spPr>
        <p:txBody>
          <a:bodyPr anchor="ctr">
            <a:normAutofit/>
          </a:bodyPr>
          <a:lstStyle/>
          <a:p>
            <a:r>
              <a:rPr lang="en-IN">
                <a:solidFill>
                  <a:srgbClr val="FFFEFF"/>
                </a:solidFill>
              </a:rPr>
              <a:t>Thermal detectors</a:t>
            </a:r>
          </a:p>
        </p:txBody>
      </p:sp>
      <p:sp>
        <p:nvSpPr>
          <p:cNvPr id="3" name="Content Placeholder 2">
            <a:extLst>
              <a:ext uri="{FF2B5EF4-FFF2-40B4-BE49-F238E27FC236}">
                <a16:creationId xmlns:a16="http://schemas.microsoft.com/office/drawing/2014/main" id="{61B5752D-3B9A-403D-B9EB-1DAB5748C6B5}"/>
              </a:ext>
            </a:extLst>
          </p:cNvPr>
          <p:cNvSpPr>
            <a:spLocks noGrp="1"/>
          </p:cNvSpPr>
          <p:nvPr>
            <p:ph idx="1"/>
          </p:nvPr>
        </p:nvSpPr>
        <p:spPr>
          <a:xfrm>
            <a:off x="4534935" y="1037968"/>
            <a:ext cx="6725899" cy="4820832"/>
          </a:xfrm>
        </p:spPr>
        <p:txBody>
          <a:bodyPr>
            <a:normAutofit/>
          </a:bodyPr>
          <a:lstStyle/>
          <a:p>
            <a:r>
              <a:rPr lang="en-IN" dirty="0"/>
              <a:t>Infrared thermometers are </a:t>
            </a:r>
            <a:r>
              <a:rPr lang="en-IN" dirty="0" err="1"/>
              <a:t>specialyy</a:t>
            </a:r>
            <a:r>
              <a:rPr lang="en-IN" dirty="0"/>
              <a:t> meant for measurement of temperature below 650 degree C right down to -100 degree C making use of thermal detectors for detection of emitted IR energy.</a:t>
            </a:r>
          </a:p>
          <a:p>
            <a:r>
              <a:rPr lang="en-IN" dirty="0"/>
              <a:t>A slightly different thermal detector , preferred for use in IR gas </a:t>
            </a:r>
            <a:r>
              <a:rPr lang="en-IN" dirty="0" err="1"/>
              <a:t>analyzer</a:t>
            </a:r>
            <a:r>
              <a:rPr lang="en-IN" dirty="0"/>
              <a:t>, is the </a:t>
            </a:r>
            <a:r>
              <a:rPr lang="en-IN" dirty="0" err="1"/>
              <a:t>Golay</a:t>
            </a:r>
            <a:r>
              <a:rPr lang="en-IN" dirty="0"/>
              <a:t> thermal detector, based on pneumatics.(explained in next slide)</a:t>
            </a:r>
          </a:p>
          <a:p>
            <a:r>
              <a:rPr lang="en-IN" dirty="0"/>
              <a:t>The </a:t>
            </a:r>
            <a:r>
              <a:rPr lang="en-IN" dirty="0" err="1"/>
              <a:t>pyrometeric</a:t>
            </a:r>
            <a:r>
              <a:rPr lang="en-IN" dirty="0"/>
              <a:t> detectors is essentially a capacitor that can be charged by an influx of heat. It consist of a crystalline substance capable of generating electric charge in response to heat flow.</a:t>
            </a:r>
          </a:p>
          <a:p>
            <a:r>
              <a:rPr lang="en-IN" dirty="0"/>
              <a:t>The substance is kept between a pair of electrodes and a heat absorbing layer is provided on one electrode and the IR radiation is incident on this layer </a:t>
            </a:r>
          </a:p>
        </p:txBody>
      </p:sp>
    </p:spTree>
    <p:extLst>
      <p:ext uri="{BB962C8B-B14F-4D97-AF65-F5344CB8AC3E}">
        <p14:creationId xmlns:p14="http://schemas.microsoft.com/office/powerpoint/2010/main" val="115485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7C33-55EE-4BD4-B157-E76E7EBE0DC5}"/>
              </a:ext>
            </a:extLst>
          </p:cNvPr>
          <p:cNvSpPr>
            <a:spLocks noGrp="1"/>
          </p:cNvSpPr>
          <p:nvPr>
            <p:ph type="title"/>
          </p:nvPr>
        </p:nvSpPr>
        <p:spPr/>
        <p:txBody>
          <a:bodyPr/>
          <a:lstStyle/>
          <a:p>
            <a:r>
              <a:rPr lang="en-IN" dirty="0"/>
              <a:t>Introduction</a:t>
            </a:r>
          </a:p>
        </p:txBody>
      </p:sp>
      <p:sp>
        <p:nvSpPr>
          <p:cNvPr id="3" name="Content Placeholder 2">
            <a:extLst>
              <a:ext uri="{FF2B5EF4-FFF2-40B4-BE49-F238E27FC236}">
                <a16:creationId xmlns:a16="http://schemas.microsoft.com/office/drawing/2014/main" id="{DF83C257-192C-4324-A192-9DFB00049533}"/>
              </a:ext>
            </a:extLst>
          </p:cNvPr>
          <p:cNvSpPr>
            <a:spLocks noGrp="1"/>
          </p:cNvSpPr>
          <p:nvPr>
            <p:ph idx="1"/>
          </p:nvPr>
        </p:nvSpPr>
        <p:spPr/>
        <p:txBody>
          <a:bodyPr/>
          <a:lstStyle/>
          <a:p>
            <a:r>
              <a:rPr lang="en-IN" dirty="0"/>
              <a:t>All living species are endowed with the sensory organ and actuating device for carrying out their routine activities.</a:t>
            </a:r>
          </a:p>
          <a:p>
            <a:r>
              <a:rPr lang="en-IN" dirty="0"/>
              <a:t>Sensing precedes actuation and the signal obtained after sensing , may undergoes some processes .</a:t>
            </a:r>
          </a:p>
          <a:p>
            <a:r>
              <a:rPr lang="en-IN" dirty="0"/>
              <a:t>The first one after sensing, is the measurement process, when a man in </a:t>
            </a:r>
            <a:r>
              <a:rPr lang="en-IN" dirty="0" err="1"/>
              <a:t>intrested</a:t>
            </a:r>
            <a:r>
              <a:rPr lang="en-IN" dirty="0"/>
              <a:t> in making use of the sense signal for all </a:t>
            </a:r>
            <a:r>
              <a:rPr lang="en-IN" dirty="0" err="1"/>
              <a:t>activites</a:t>
            </a:r>
            <a:r>
              <a:rPr lang="en-IN" dirty="0"/>
              <a:t> conceived by him.</a:t>
            </a:r>
          </a:p>
          <a:p>
            <a:r>
              <a:rPr lang="en-IN" dirty="0"/>
              <a:t>To gain knowledge and organize several </a:t>
            </a:r>
            <a:r>
              <a:rPr lang="en-IN" dirty="0" err="1"/>
              <a:t>activites</a:t>
            </a:r>
            <a:r>
              <a:rPr lang="en-IN" dirty="0"/>
              <a:t>, a large number of sensing system are needed and they are known as </a:t>
            </a:r>
            <a:r>
              <a:rPr lang="en-IN" b="1" dirty="0"/>
              <a:t>TRANSDUCERS</a:t>
            </a:r>
            <a:r>
              <a:rPr lang="en-IN" dirty="0"/>
              <a:t> and lately as </a:t>
            </a:r>
            <a:r>
              <a:rPr lang="en-IN" b="1" dirty="0"/>
              <a:t>SENSORS</a:t>
            </a:r>
            <a:r>
              <a:rPr lang="en-IN" dirty="0"/>
              <a:t>.</a:t>
            </a:r>
          </a:p>
          <a:p>
            <a:r>
              <a:rPr lang="en-IN" dirty="0"/>
              <a:t>A sensing system of the present day is termed and identified as </a:t>
            </a:r>
            <a:r>
              <a:rPr lang="en-IN" b="1" dirty="0"/>
              <a:t>SENSOR </a:t>
            </a:r>
            <a:r>
              <a:rPr lang="en-IN" dirty="0"/>
              <a:t> no matter how many component make the system.</a:t>
            </a:r>
          </a:p>
        </p:txBody>
      </p:sp>
    </p:spTree>
    <p:extLst>
      <p:ext uri="{BB962C8B-B14F-4D97-AF65-F5344CB8AC3E}">
        <p14:creationId xmlns:p14="http://schemas.microsoft.com/office/powerpoint/2010/main" val="1147084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5937D21-B4E0-481F-8AF3-1D709B2AC99E}"/>
              </a:ext>
            </a:extLst>
          </p:cNvPr>
          <p:cNvPicPr>
            <a:picLocks noGrp="1" noChangeAspect="1"/>
          </p:cNvPicPr>
          <p:nvPr>
            <p:ph idx="1"/>
          </p:nvPr>
        </p:nvPicPr>
        <p:blipFill>
          <a:blip r:embed="rId2"/>
          <a:stretch>
            <a:fillRect/>
          </a:stretch>
        </p:blipFill>
        <p:spPr>
          <a:xfrm>
            <a:off x="643467" y="1333938"/>
            <a:ext cx="10905066" cy="4190123"/>
          </a:xfrm>
          <a:prstGeom prst="rect">
            <a:avLst/>
          </a:prstGeom>
        </p:spPr>
      </p:pic>
      <p:pic>
        <p:nvPicPr>
          <p:cNvPr id="7" name="Picture 6">
            <a:extLst>
              <a:ext uri="{FF2B5EF4-FFF2-40B4-BE49-F238E27FC236}">
                <a16:creationId xmlns:a16="http://schemas.microsoft.com/office/drawing/2014/main" id="{773F11F2-D9C3-456B-AB70-1B3FFACF9409}"/>
              </a:ext>
            </a:extLst>
          </p:cNvPr>
          <p:cNvPicPr>
            <a:picLocks noChangeAspect="1"/>
          </p:cNvPicPr>
          <p:nvPr/>
        </p:nvPicPr>
        <p:blipFill>
          <a:blip r:embed="rId3"/>
          <a:stretch>
            <a:fillRect/>
          </a:stretch>
        </p:blipFill>
        <p:spPr>
          <a:xfrm>
            <a:off x="1177768" y="5170751"/>
            <a:ext cx="6254390" cy="1421452"/>
          </a:xfrm>
          <a:prstGeom prst="rect">
            <a:avLst/>
          </a:prstGeom>
        </p:spPr>
      </p:pic>
    </p:spTree>
    <p:extLst>
      <p:ext uri="{BB962C8B-B14F-4D97-AF65-F5344CB8AC3E}">
        <p14:creationId xmlns:p14="http://schemas.microsoft.com/office/powerpoint/2010/main" val="1093024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E897-92D0-4DAF-AA4D-1DCC8B1C5111}"/>
              </a:ext>
            </a:extLst>
          </p:cNvPr>
          <p:cNvSpPr>
            <a:spLocks noGrp="1"/>
          </p:cNvSpPr>
          <p:nvPr>
            <p:ph type="title"/>
          </p:nvPr>
        </p:nvSpPr>
        <p:spPr/>
        <p:txBody>
          <a:bodyPr/>
          <a:lstStyle/>
          <a:p>
            <a:r>
              <a:rPr lang="en-IN" dirty="0"/>
              <a:t>Thermal detectors</a:t>
            </a:r>
          </a:p>
        </p:txBody>
      </p:sp>
      <p:sp>
        <p:nvSpPr>
          <p:cNvPr id="3" name="Content Placeholder 2">
            <a:extLst>
              <a:ext uri="{FF2B5EF4-FFF2-40B4-BE49-F238E27FC236}">
                <a16:creationId xmlns:a16="http://schemas.microsoft.com/office/drawing/2014/main" id="{30770031-BF8E-42D8-80DA-099A03F34A0D}"/>
              </a:ext>
            </a:extLst>
          </p:cNvPr>
          <p:cNvSpPr>
            <a:spLocks noGrp="1"/>
          </p:cNvSpPr>
          <p:nvPr>
            <p:ph idx="1"/>
          </p:nvPr>
        </p:nvSpPr>
        <p:spPr/>
        <p:txBody>
          <a:bodyPr/>
          <a:lstStyle/>
          <a:p>
            <a:pPr algn="just"/>
            <a:r>
              <a:rPr lang="en-US" b="0" i="0" dirty="0">
                <a:solidFill>
                  <a:srgbClr val="202122"/>
                </a:solidFill>
                <a:effectLst/>
                <a:latin typeface="Arial" panose="020B0604020202020204" pitchFamily="34" charset="0"/>
              </a:rPr>
              <a:t>The </a:t>
            </a:r>
            <a:r>
              <a:rPr lang="en-US" b="1" i="0" dirty="0" err="1">
                <a:solidFill>
                  <a:srgbClr val="202122"/>
                </a:solidFill>
                <a:effectLst/>
                <a:latin typeface="Arial" panose="020B0604020202020204" pitchFamily="34" charset="0"/>
              </a:rPr>
              <a:t>Golay</a:t>
            </a:r>
            <a:r>
              <a:rPr lang="en-US" b="1" i="0" dirty="0">
                <a:solidFill>
                  <a:srgbClr val="202122"/>
                </a:solidFill>
                <a:effectLst/>
                <a:latin typeface="Arial" panose="020B0604020202020204" pitchFamily="34" charset="0"/>
              </a:rPr>
              <a:t> thermal detector</a:t>
            </a:r>
            <a:r>
              <a:rPr lang="en-US" b="0" i="0" dirty="0">
                <a:solidFill>
                  <a:srgbClr val="202122"/>
                </a:solidFill>
                <a:effectLst/>
                <a:latin typeface="Arial" panose="020B0604020202020204" pitchFamily="34" charset="0"/>
              </a:rPr>
              <a:t> is a type of opto-acoustic detector mainly used for </a:t>
            </a:r>
            <a:r>
              <a:rPr lang="en-US" b="0" i="0" strike="noStrike" dirty="0">
                <a:solidFill>
                  <a:schemeClr val="tx1"/>
                </a:solidFill>
                <a:effectLst/>
                <a:latin typeface="Arial" panose="020B0604020202020204" pitchFamily="34" charset="0"/>
              </a:rPr>
              <a:t>infrared spectroscopy</a:t>
            </a:r>
            <a:r>
              <a:rPr lang="en-US" b="0" i="0" dirty="0">
                <a:solidFill>
                  <a:srgbClr val="202122"/>
                </a:solidFill>
                <a:effectLst/>
                <a:latin typeface="Arial" panose="020B0604020202020204" pitchFamily="34" charset="0"/>
              </a:rPr>
              <a:t>. </a:t>
            </a:r>
          </a:p>
          <a:p>
            <a:pPr algn="just"/>
            <a:r>
              <a:rPr lang="en-US" b="0" i="0" dirty="0">
                <a:solidFill>
                  <a:srgbClr val="202122"/>
                </a:solidFill>
                <a:effectLst/>
                <a:latin typeface="Arial" panose="020B0604020202020204" pitchFamily="34" charset="0"/>
              </a:rPr>
              <a:t>It consists of a gas-filled enclosure with an </a:t>
            </a:r>
            <a:r>
              <a:rPr lang="en-US" b="0" i="0" u="none" strike="noStrike" dirty="0">
                <a:solidFill>
                  <a:schemeClr val="tx1"/>
                </a:solidFill>
                <a:effectLst/>
                <a:latin typeface="Arial" panose="020B0604020202020204" pitchFamily="34" charset="0"/>
              </a:rPr>
              <a:t>infrared</a:t>
            </a:r>
            <a:r>
              <a:rPr lang="en-US" b="0" i="0" dirty="0">
                <a:solidFill>
                  <a:srgbClr val="202122"/>
                </a:solidFill>
                <a:effectLst/>
                <a:latin typeface="Arial" panose="020B0604020202020204" pitchFamily="34" charset="0"/>
              </a:rPr>
              <a:t> absorbing material and a flexible </a:t>
            </a:r>
            <a:r>
              <a:rPr lang="en-US" b="0" i="0" u="none" strike="noStrike" dirty="0">
                <a:solidFill>
                  <a:schemeClr val="tx1"/>
                </a:solidFill>
                <a:effectLst/>
                <a:latin typeface="Arial" panose="020B0604020202020204" pitchFamily="34" charset="0"/>
              </a:rPr>
              <a:t>diaphragm</a:t>
            </a:r>
            <a:r>
              <a:rPr lang="en-US" b="0" i="0" dirty="0">
                <a:solidFill>
                  <a:srgbClr val="202122"/>
                </a:solidFill>
                <a:effectLst/>
                <a:latin typeface="Arial" panose="020B0604020202020204" pitchFamily="34" charset="0"/>
              </a:rPr>
              <a:t> or membrane. When infrared radiation is absorbed, it heats the gas, causing it to expand. </a:t>
            </a:r>
          </a:p>
          <a:p>
            <a:pPr algn="just"/>
            <a:r>
              <a:rPr lang="en-US" b="0" i="0" dirty="0">
                <a:solidFill>
                  <a:srgbClr val="202122"/>
                </a:solidFill>
                <a:effectLst/>
                <a:latin typeface="Arial" panose="020B0604020202020204" pitchFamily="34" charset="0"/>
              </a:rPr>
              <a:t>The resulting increase in </a:t>
            </a:r>
            <a:r>
              <a:rPr lang="en-US" b="0" i="0" u="none" strike="noStrike" dirty="0">
                <a:solidFill>
                  <a:schemeClr val="tx1"/>
                </a:solidFill>
                <a:effectLst/>
                <a:latin typeface="Arial" panose="020B0604020202020204" pitchFamily="34" charset="0"/>
              </a:rPr>
              <a:t>pressure</a:t>
            </a:r>
            <a:r>
              <a:rPr lang="en-US" b="0" i="0" dirty="0">
                <a:solidFill>
                  <a:schemeClr val="tx1"/>
                </a:solidFill>
                <a:effectLst/>
                <a:latin typeface="Arial" panose="020B0604020202020204" pitchFamily="34" charset="0"/>
              </a:rPr>
              <a:t> </a:t>
            </a:r>
            <a:r>
              <a:rPr lang="en-US" b="0" i="0" dirty="0">
                <a:solidFill>
                  <a:srgbClr val="202122"/>
                </a:solidFill>
                <a:effectLst/>
                <a:latin typeface="Arial" panose="020B0604020202020204" pitchFamily="34" charset="0"/>
              </a:rPr>
              <a:t>deforms the membrane. Light reflected off the membrane is detected by a </a:t>
            </a:r>
            <a:r>
              <a:rPr lang="en-US" b="0" i="0" u="none" strike="noStrike" dirty="0">
                <a:solidFill>
                  <a:schemeClr val="tx1"/>
                </a:solidFill>
                <a:effectLst/>
                <a:latin typeface="Arial" panose="020B0604020202020204" pitchFamily="34" charset="0"/>
              </a:rPr>
              <a:t>photodiode</a:t>
            </a:r>
            <a:r>
              <a:rPr lang="en-US" b="0" i="0" dirty="0">
                <a:solidFill>
                  <a:srgbClr val="202122"/>
                </a:solidFill>
                <a:effectLst/>
                <a:latin typeface="Arial" panose="020B0604020202020204" pitchFamily="34" charset="0"/>
              </a:rPr>
              <a:t>, and motion of the membrane produces a change in the signal on the photodiode. </a:t>
            </a:r>
          </a:p>
          <a:p>
            <a:pPr algn="just"/>
            <a:r>
              <a:rPr lang="en-US" b="0" i="0" dirty="0">
                <a:solidFill>
                  <a:srgbClr val="202122"/>
                </a:solidFill>
                <a:effectLst/>
                <a:latin typeface="Arial" panose="020B0604020202020204" pitchFamily="34" charset="0"/>
              </a:rPr>
              <a:t>The </a:t>
            </a:r>
            <a:r>
              <a:rPr lang="en-US" b="0" i="0" dirty="0" err="1">
                <a:solidFill>
                  <a:srgbClr val="202122"/>
                </a:solidFill>
                <a:effectLst/>
                <a:latin typeface="Arial" panose="020B0604020202020204" pitchFamily="34" charset="0"/>
              </a:rPr>
              <a:t>Golay</a:t>
            </a:r>
            <a:r>
              <a:rPr lang="en-US" b="0" i="0" dirty="0">
                <a:solidFill>
                  <a:srgbClr val="202122"/>
                </a:solidFill>
                <a:effectLst/>
                <a:latin typeface="Arial" panose="020B0604020202020204" pitchFamily="34" charset="0"/>
              </a:rPr>
              <a:t> cell has high sensitivity and a flat response over a very broad range of frequencies. The response time is modest, of order 10 </a:t>
            </a:r>
            <a:r>
              <a:rPr lang="en-US" b="0" i="0" dirty="0" err="1">
                <a:solidFill>
                  <a:srgbClr val="202122"/>
                </a:solidFill>
                <a:effectLst/>
                <a:latin typeface="Arial" panose="020B0604020202020204" pitchFamily="34" charset="0"/>
              </a:rPr>
              <a:t>ms.</a:t>
            </a:r>
            <a:r>
              <a:rPr lang="en-US" b="0" i="0" dirty="0">
                <a:solidFill>
                  <a:srgbClr val="202122"/>
                </a:solidFill>
                <a:effectLst/>
                <a:latin typeface="Arial" panose="020B0604020202020204" pitchFamily="34" charset="0"/>
              </a:rPr>
              <a:t> The detector performance is degraded in the presence of mechanical vibrations.</a:t>
            </a:r>
          </a:p>
          <a:p>
            <a:endParaRPr lang="en-IN" dirty="0"/>
          </a:p>
        </p:txBody>
      </p:sp>
    </p:spTree>
    <p:extLst>
      <p:ext uri="{BB962C8B-B14F-4D97-AF65-F5344CB8AC3E}">
        <p14:creationId xmlns:p14="http://schemas.microsoft.com/office/powerpoint/2010/main" val="277170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D8C23-72DA-4D25-871A-C1D97A2BD76C}"/>
              </a:ext>
            </a:extLst>
          </p:cNvPr>
          <p:cNvSpPr>
            <a:spLocks noGrp="1"/>
          </p:cNvSpPr>
          <p:nvPr>
            <p:ph type="title"/>
          </p:nvPr>
        </p:nvSpPr>
        <p:spPr/>
        <p:txBody>
          <a:bodyPr/>
          <a:lstStyle/>
          <a:p>
            <a:r>
              <a:rPr lang="en-IN" dirty="0"/>
              <a:t>Thermal detectors</a:t>
            </a:r>
          </a:p>
        </p:txBody>
      </p:sp>
      <p:pic>
        <p:nvPicPr>
          <p:cNvPr id="1026" name="Picture 2" descr="Schematic of a Golay cell.">
            <a:extLst>
              <a:ext uri="{FF2B5EF4-FFF2-40B4-BE49-F238E27FC236}">
                <a16:creationId xmlns:a16="http://schemas.microsoft.com/office/drawing/2014/main" id="{2580B7BF-0CF9-4ABA-9D29-E4E18737A2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6523" y="2218471"/>
            <a:ext cx="5033608" cy="430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811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702008D-7398-4611-B5CC-D2191615390C}"/>
              </a:ext>
            </a:extLst>
          </p:cNvPr>
          <p:cNvSpPr>
            <a:spLocks noGrp="1"/>
          </p:cNvSpPr>
          <p:nvPr>
            <p:ph type="title"/>
          </p:nvPr>
        </p:nvSpPr>
        <p:spPr>
          <a:xfrm>
            <a:off x="771148" y="1037967"/>
            <a:ext cx="3054091" cy="4709131"/>
          </a:xfrm>
        </p:spPr>
        <p:txBody>
          <a:bodyPr anchor="ctr">
            <a:normAutofit/>
          </a:bodyPr>
          <a:lstStyle/>
          <a:p>
            <a:r>
              <a:rPr lang="en-IN" dirty="0">
                <a:solidFill>
                  <a:srgbClr val="FFFEFF"/>
                </a:solidFill>
              </a:rPr>
              <a:t>Quantum detectors</a:t>
            </a:r>
          </a:p>
        </p:txBody>
      </p:sp>
      <p:sp>
        <p:nvSpPr>
          <p:cNvPr id="3" name="Content Placeholder 2">
            <a:extLst>
              <a:ext uri="{FF2B5EF4-FFF2-40B4-BE49-F238E27FC236}">
                <a16:creationId xmlns:a16="http://schemas.microsoft.com/office/drawing/2014/main" id="{4DE8F45B-C425-45D8-8EAA-191328B635F6}"/>
              </a:ext>
            </a:extLst>
          </p:cNvPr>
          <p:cNvSpPr>
            <a:spLocks noGrp="1"/>
          </p:cNvSpPr>
          <p:nvPr>
            <p:ph idx="1"/>
          </p:nvPr>
        </p:nvSpPr>
        <p:spPr>
          <a:xfrm>
            <a:off x="4534935" y="1037968"/>
            <a:ext cx="6725899" cy="4820832"/>
          </a:xfrm>
        </p:spPr>
        <p:txBody>
          <a:bodyPr>
            <a:normAutofit/>
          </a:bodyPr>
          <a:lstStyle/>
          <a:p>
            <a:r>
              <a:rPr lang="en-IN" dirty="0"/>
              <a:t>Quantum detectors or photon detectors on other hand , are wavelength dependent and are not limited to thermal effects..</a:t>
            </a:r>
          </a:p>
          <a:p>
            <a:r>
              <a:rPr lang="en-IN" dirty="0"/>
              <a:t>In photoelectric effect where one quantum of radiation release a quantity of electric charge.</a:t>
            </a:r>
          </a:p>
          <a:p>
            <a:r>
              <a:rPr lang="en-IN" dirty="0"/>
              <a:t>They are normally non-uniform in their spectral response, which increase with λ and then falls to negligible levels at a λ known as a </a:t>
            </a:r>
            <a:r>
              <a:rPr lang="en-IN" dirty="0" err="1"/>
              <a:t>cutoff</a:t>
            </a:r>
            <a:r>
              <a:rPr lang="en-IN" dirty="0"/>
              <a:t> wavelength λ </a:t>
            </a:r>
            <a:r>
              <a:rPr lang="en-IN" baseline="-25000" dirty="0"/>
              <a:t>0</a:t>
            </a:r>
            <a:r>
              <a:rPr lang="en-IN" dirty="0"/>
              <a:t> (or threshold wavelength).</a:t>
            </a:r>
          </a:p>
          <a:p>
            <a:r>
              <a:rPr lang="en-IN" dirty="0"/>
              <a:t>Each detector has its own peak wavelength at which it exhibits maximum response and its own λ </a:t>
            </a:r>
            <a:r>
              <a:rPr lang="en-IN" baseline="-25000" dirty="0"/>
              <a:t>0.</a:t>
            </a:r>
          </a:p>
          <a:p>
            <a:r>
              <a:rPr lang="en-IN" dirty="0"/>
              <a:t>The photoelectric effect is mainly characterized by the energy of the incident quantum, which shows up thermal energy, only when it is greater than the energy needed for excitation.</a:t>
            </a:r>
          </a:p>
        </p:txBody>
      </p:sp>
    </p:spTree>
    <p:extLst>
      <p:ext uri="{BB962C8B-B14F-4D97-AF65-F5344CB8AC3E}">
        <p14:creationId xmlns:p14="http://schemas.microsoft.com/office/powerpoint/2010/main" val="1760456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1CC1-674E-459A-9C1E-214AF656A6D7}"/>
              </a:ext>
            </a:extLst>
          </p:cNvPr>
          <p:cNvSpPr>
            <a:spLocks noGrp="1"/>
          </p:cNvSpPr>
          <p:nvPr>
            <p:ph type="title"/>
          </p:nvPr>
        </p:nvSpPr>
        <p:spPr/>
        <p:txBody>
          <a:bodyPr/>
          <a:lstStyle/>
          <a:p>
            <a:r>
              <a:rPr lang="en-IN" dirty="0"/>
              <a:t>Quantum detector</a:t>
            </a:r>
          </a:p>
        </p:txBody>
      </p:sp>
      <p:pic>
        <p:nvPicPr>
          <p:cNvPr id="5" name="Content Placeholder 4">
            <a:extLst>
              <a:ext uri="{FF2B5EF4-FFF2-40B4-BE49-F238E27FC236}">
                <a16:creationId xmlns:a16="http://schemas.microsoft.com/office/drawing/2014/main" id="{C80C1C23-2927-456D-9396-076E6365B2DF}"/>
              </a:ext>
            </a:extLst>
          </p:cNvPr>
          <p:cNvPicPr>
            <a:picLocks noGrp="1" noChangeAspect="1"/>
          </p:cNvPicPr>
          <p:nvPr>
            <p:ph idx="1"/>
          </p:nvPr>
        </p:nvPicPr>
        <p:blipFill>
          <a:blip r:embed="rId2"/>
          <a:stretch>
            <a:fillRect/>
          </a:stretch>
        </p:blipFill>
        <p:spPr>
          <a:xfrm>
            <a:off x="2073349" y="2230520"/>
            <a:ext cx="7125561" cy="4228552"/>
          </a:xfrm>
        </p:spPr>
      </p:pic>
    </p:spTree>
    <p:extLst>
      <p:ext uri="{BB962C8B-B14F-4D97-AF65-F5344CB8AC3E}">
        <p14:creationId xmlns:p14="http://schemas.microsoft.com/office/powerpoint/2010/main" val="20302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B8A3-B8AD-43E5-9A02-D28FF6F44ABB}"/>
              </a:ext>
            </a:extLst>
          </p:cNvPr>
          <p:cNvSpPr>
            <a:spLocks noGrp="1"/>
          </p:cNvSpPr>
          <p:nvPr>
            <p:ph type="title"/>
          </p:nvPr>
        </p:nvSpPr>
        <p:spPr/>
        <p:txBody>
          <a:bodyPr/>
          <a:lstStyle/>
          <a:p>
            <a:r>
              <a:rPr lang="en-IN" dirty="0"/>
              <a:t>IR </a:t>
            </a:r>
            <a:r>
              <a:rPr lang="en-IN" dirty="0" err="1"/>
              <a:t>thermometery</a:t>
            </a:r>
            <a:endParaRPr lang="en-IN" dirty="0"/>
          </a:p>
        </p:txBody>
      </p:sp>
      <p:sp>
        <p:nvSpPr>
          <p:cNvPr id="3" name="Content Placeholder 2">
            <a:extLst>
              <a:ext uri="{FF2B5EF4-FFF2-40B4-BE49-F238E27FC236}">
                <a16:creationId xmlns:a16="http://schemas.microsoft.com/office/drawing/2014/main" id="{07A71AE5-F0B3-475A-9927-CAAD99540721}"/>
              </a:ext>
            </a:extLst>
          </p:cNvPr>
          <p:cNvSpPr>
            <a:spLocks noGrp="1"/>
          </p:cNvSpPr>
          <p:nvPr>
            <p:ph idx="1"/>
          </p:nvPr>
        </p:nvSpPr>
        <p:spPr/>
        <p:txBody>
          <a:bodyPr/>
          <a:lstStyle/>
          <a:p>
            <a:r>
              <a:rPr lang="en-IN" dirty="0"/>
              <a:t>IR thermometer consists of thermal detectors sensitive to the wavelength of radiation from 0.72 to 20 micron.</a:t>
            </a:r>
          </a:p>
          <a:p>
            <a:r>
              <a:rPr lang="en-IN" dirty="0"/>
              <a:t>The radiation is brought to focus by mean of lenses, the </a:t>
            </a:r>
            <a:r>
              <a:rPr lang="en-IN" dirty="0" err="1"/>
              <a:t>lense</a:t>
            </a:r>
            <a:r>
              <a:rPr lang="en-IN" dirty="0"/>
              <a:t> materials being transparent to the spectrum of frequencies of the above region.</a:t>
            </a:r>
          </a:p>
          <a:p>
            <a:r>
              <a:rPr lang="en-IN" dirty="0"/>
              <a:t>No single material is available for the entire region and so choice is limited to those that cover the maximum range of </a:t>
            </a:r>
            <a:r>
              <a:rPr lang="en-IN" dirty="0" err="1"/>
              <a:t>λs</a:t>
            </a:r>
            <a:r>
              <a:rPr lang="en-IN" dirty="0"/>
              <a:t> in each application.</a:t>
            </a:r>
          </a:p>
          <a:p>
            <a:r>
              <a:rPr lang="en-IN" dirty="0"/>
              <a:t>The detector need to be small in size and of low thermal capacity.</a:t>
            </a:r>
          </a:p>
          <a:p>
            <a:r>
              <a:rPr lang="en-IN" dirty="0"/>
              <a:t>Among all the thermal detectors , the thermocouple and the thermopile are widely used. </a:t>
            </a:r>
          </a:p>
        </p:txBody>
      </p:sp>
      <p:sp>
        <p:nvSpPr>
          <p:cNvPr id="8" name="Text Placeholder 7">
            <a:extLst>
              <a:ext uri="{FF2B5EF4-FFF2-40B4-BE49-F238E27FC236}">
                <a16:creationId xmlns:a16="http://schemas.microsoft.com/office/drawing/2014/main" id="{7D8248C4-478D-470E-B01F-347FD501357D}"/>
              </a:ext>
            </a:extLst>
          </p:cNvPr>
          <p:cNvSpPr>
            <a:spLocks noGrp="1"/>
          </p:cNvSpPr>
          <p:nvPr>
            <p:ph type="body" sz="half" idx="2"/>
          </p:nvPr>
        </p:nvSpPr>
        <p:spPr/>
        <p:txBody>
          <a:bodyPr/>
          <a:lstStyle/>
          <a:p>
            <a:endParaRPr lang="en-IN"/>
          </a:p>
        </p:txBody>
      </p:sp>
    </p:spTree>
    <p:extLst>
      <p:ext uri="{BB962C8B-B14F-4D97-AF65-F5344CB8AC3E}">
        <p14:creationId xmlns:p14="http://schemas.microsoft.com/office/powerpoint/2010/main" val="228317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3E23-8364-4962-9834-9DE444F6EAB4}"/>
              </a:ext>
            </a:extLst>
          </p:cNvPr>
          <p:cNvSpPr>
            <a:spLocks noGrp="1"/>
          </p:cNvSpPr>
          <p:nvPr>
            <p:ph type="title"/>
          </p:nvPr>
        </p:nvSpPr>
        <p:spPr/>
        <p:txBody>
          <a:bodyPr/>
          <a:lstStyle/>
          <a:p>
            <a:r>
              <a:rPr lang="en-IN" dirty="0"/>
              <a:t>IR </a:t>
            </a:r>
            <a:r>
              <a:rPr lang="en-IN" dirty="0" err="1"/>
              <a:t>thermometery</a:t>
            </a:r>
            <a:endParaRPr lang="en-IN" dirty="0"/>
          </a:p>
        </p:txBody>
      </p:sp>
      <p:pic>
        <p:nvPicPr>
          <p:cNvPr id="5" name="Content Placeholder 4">
            <a:extLst>
              <a:ext uri="{FF2B5EF4-FFF2-40B4-BE49-F238E27FC236}">
                <a16:creationId xmlns:a16="http://schemas.microsoft.com/office/drawing/2014/main" id="{694FA694-4536-4F0E-98DC-E12E8EE2FEEA}"/>
              </a:ext>
            </a:extLst>
          </p:cNvPr>
          <p:cNvPicPr>
            <a:picLocks noGrp="1" noChangeAspect="1"/>
          </p:cNvPicPr>
          <p:nvPr>
            <p:ph idx="1"/>
          </p:nvPr>
        </p:nvPicPr>
        <p:blipFill>
          <a:blip r:embed="rId2"/>
          <a:stretch>
            <a:fillRect/>
          </a:stretch>
        </p:blipFill>
        <p:spPr>
          <a:xfrm>
            <a:off x="3996743" y="2413369"/>
            <a:ext cx="4198513" cy="3490175"/>
          </a:xfrm>
        </p:spPr>
      </p:pic>
    </p:spTree>
    <p:extLst>
      <p:ext uri="{BB962C8B-B14F-4D97-AF65-F5344CB8AC3E}">
        <p14:creationId xmlns:p14="http://schemas.microsoft.com/office/powerpoint/2010/main" val="3773405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957B-2353-419D-A802-2104A46571D9}"/>
              </a:ext>
            </a:extLst>
          </p:cNvPr>
          <p:cNvSpPr>
            <a:spLocks noGrp="1"/>
          </p:cNvSpPr>
          <p:nvPr>
            <p:ph type="title"/>
          </p:nvPr>
        </p:nvSpPr>
        <p:spPr/>
        <p:txBody>
          <a:bodyPr/>
          <a:lstStyle/>
          <a:p>
            <a:r>
              <a:rPr lang="en-IN" dirty="0"/>
              <a:t>Semiconductor sensors</a:t>
            </a:r>
          </a:p>
        </p:txBody>
      </p:sp>
      <p:sp>
        <p:nvSpPr>
          <p:cNvPr id="3" name="Content Placeholder 2">
            <a:extLst>
              <a:ext uri="{FF2B5EF4-FFF2-40B4-BE49-F238E27FC236}">
                <a16:creationId xmlns:a16="http://schemas.microsoft.com/office/drawing/2014/main" id="{1424A144-5F26-464C-A819-FA93F9314168}"/>
              </a:ext>
            </a:extLst>
          </p:cNvPr>
          <p:cNvSpPr>
            <a:spLocks noGrp="1"/>
          </p:cNvSpPr>
          <p:nvPr>
            <p:ph idx="1"/>
          </p:nvPr>
        </p:nvSpPr>
        <p:spPr/>
        <p:txBody>
          <a:bodyPr/>
          <a:lstStyle/>
          <a:p>
            <a:r>
              <a:rPr lang="en-IN" dirty="0"/>
              <a:t>A semiconductor material is known to behave as an insulator at certain temperatures and as a conductor at other temperatures.</a:t>
            </a:r>
          </a:p>
          <a:p>
            <a:r>
              <a:rPr lang="en-IN" dirty="0"/>
              <a:t>Other substances and compounds that display similar characteristics are also classified as ‘</a:t>
            </a:r>
            <a:r>
              <a:rPr lang="en-IN" dirty="0" err="1"/>
              <a:t>semiconductors’.the</a:t>
            </a:r>
            <a:r>
              <a:rPr lang="en-IN" dirty="0"/>
              <a:t> ceramic and ferroelectric material are some of them.</a:t>
            </a:r>
          </a:p>
          <a:p>
            <a:r>
              <a:rPr lang="en-IN" dirty="0"/>
              <a:t>Likewise several new materials have been identified thereby enlarging the scope of application to detection and measurement of several non-electrical </a:t>
            </a:r>
            <a:r>
              <a:rPr lang="en-IN" dirty="0" err="1"/>
              <a:t>quantites</a:t>
            </a:r>
            <a:r>
              <a:rPr lang="en-IN" dirty="0"/>
              <a:t>.</a:t>
            </a:r>
          </a:p>
          <a:p>
            <a:r>
              <a:rPr lang="en-IN" dirty="0"/>
              <a:t>Silicon is the most favoured and largely utilized element with all its physical properties extremely suited for development of smart sensor.</a:t>
            </a:r>
          </a:p>
        </p:txBody>
      </p:sp>
    </p:spTree>
    <p:extLst>
      <p:ext uri="{BB962C8B-B14F-4D97-AF65-F5344CB8AC3E}">
        <p14:creationId xmlns:p14="http://schemas.microsoft.com/office/powerpoint/2010/main" val="58361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0E57A-B803-4276-95B4-5D1D82D83F1B}"/>
              </a:ext>
            </a:extLst>
          </p:cNvPr>
          <p:cNvSpPr>
            <a:spLocks noGrp="1"/>
          </p:cNvSpPr>
          <p:nvPr>
            <p:ph type="title"/>
          </p:nvPr>
        </p:nvSpPr>
        <p:spPr/>
        <p:txBody>
          <a:bodyPr/>
          <a:lstStyle/>
          <a:p>
            <a:r>
              <a:rPr lang="en-IN" dirty="0"/>
              <a:t>Semiconductor sensors</a:t>
            </a:r>
          </a:p>
        </p:txBody>
      </p:sp>
      <p:sp>
        <p:nvSpPr>
          <p:cNvPr id="3" name="Content Placeholder 2">
            <a:extLst>
              <a:ext uri="{FF2B5EF4-FFF2-40B4-BE49-F238E27FC236}">
                <a16:creationId xmlns:a16="http://schemas.microsoft.com/office/drawing/2014/main" id="{1DB99F02-E0F9-4CB0-8229-8AD15619B7AC}"/>
              </a:ext>
            </a:extLst>
          </p:cNvPr>
          <p:cNvSpPr>
            <a:spLocks noGrp="1"/>
          </p:cNvSpPr>
          <p:nvPr>
            <p:ph idx="1"/>
          </p:nvPr>
        </p:nvSpPr>
        <p:spPr/>
        <p:txBody>
          <a:bodyPr/>
          <a:lstStyle/>
          <a:p>
            <a:r>
              <a:rPr lang="en-IN" dirty="0"/>
              <a:t>Silicon possesses certain unique properties both mechanical and electrical, resulting in its popularity for embedded IC on the transducer chip</a:t>
            </a:r>
          </a:p>
          <a:p>
            <a:pPr lvl="1"/>
            <a:r>
              <a:rPr lang="en-IN" dirty="0"/>
              <a:t>High tensile strength</a:t>
            </a:r>
          </a:p>
          <a:p>
            <a:pPr lvl="1"/>
            <a:r>
              <a:rPr lang="en-IN" dirty="0"/>
              <a:t>High Young Modulus</a:t>
            </a:r>
          </a:p>
          <a:p>
            <a:pPr lvl="1"/>
            <a:r>
              <a:rPr lang="en-IN" dirty="0"/>
              <a:t>High strength-to-weight ratio</a:t>
            </a:r>
          </a:p>
          <a:p>
            <a:pPr lvl="1"/>
            <a:r>
              <a:rPr lang="en-IN" dirty="0"/>
              <a:t>High </a:t>
            </a:r>
            <a:r>
              <a:rPr lang="en-IN" dirty="0" err="1"/>
              <a:t>fragie</a:t>
            </a:r>
            <a:r>
              <a:rPr lang="en-IN" dirty="0"/>
              <a:t> strength</a:t>
            </a:r>
          </a:p>
          <a:p>
            <a:pPr lvl="1"/>
            <a:r>
              <a:rPr lang="en-IN" dirty="0"/>
              <a:t>Negligible </a:t>
            </a:r>
            <a:r>
              <a:rPr lang="en-IN" dirty="0" err="1"/>
              <a:t>hystresis</a:t>
            </a:r>
            <a:endParaRPr lang="en-IN" dirty="0"/>
          </a:p>
          <a:p>
            <a:pPr lvl="1"/>
            <a:r>
              <a:rPr lang="en-IN" dirty="0"/>
              <a:t>High corrosive resistance </a:t>
            </a:r>
          </a:p>
          <a:p>
            <a:pPr lvl="1"/>
            <a:r>
              <a:rPr lang="en-IN" dirty="0"/>
              <a:t>It has exceptional property of accepting high </a:t>
            </a:r>
            <a:r>
              <a:rPr lang="en-IN"/>
              <a:t>surface finish</a:t>
            </a:r>
          </a:p>
          <a:p>
            <a:pPr lvl="1"/>
            <a:endParaRPr lang="en-IN"/>
          </a:p>
        </p:txBody>
      </p:sp>
    </p:spTree>
    <p:extLst>
      <p:ext uri="{BB962C8B-B14F-4D97-AF65-F5344CB8AC3E}">
        <p14:creationId xmlns:p14="http://schemas.microsoft.com/office/powerpoint/2010/main" val="95916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2CF6-E33F-444D-81DB-158ABF72FEBE}"/>
              </a:ext>
            </a:extLst>
          </p:cNvPr>
          <p:cNvSpPr>
            <a:spLocks noGrp="1"/>
          </p:cNvSpPr>
          <p:nvPr>
            <p:ph type="title"/>
          </p:nvPr>
        </p:nvSpPr>
        <p:spPr/>
        <p:txBody>
          <a:bodyPr/>
          <a:lstStyle/>
          <a:p>
            <a:r>
              <a:rPr lang="en-IN" dirty="0"/>
              <a:t>Semiconductor sensors</a:t>
            </a:r>
          </a:p>
        </p:txBody>
      </p:sp>
      <p:sp>
        <p:nvSpPr>
          <p:cNvPr id="3" name="Content Placeholder 2">
            <a:extLst>
              <a:ext uri="{FF2B5EF4-FFF2-40B4-BE49-F238E27FC236}">
                <a16:creationId xmlns:a16="http://schemas.microsoft.com/office/drawing/2014/main" id="{065E0AC2-386E-48CE-BD7F-E00DC3A265AF}"/>
              </a:ext>
            </a:extLst>
          </p:cNvPr>
          <p:cNvSpPr>
            <a:spLocks noGrp="1"/>
          </p:cNvSpPr>
          <p:nvPr>
            <p:ph idx="1"/>
          </p:nvPr>
        </p:nvSpPr>
        <p:spPr/>
        <p:txBody>
          <a:bodyPr/>
          <a:lstStyle/>
          <a:p>
            <a:r>
              <a:rPr lang="en-IN" dirty="0"/>
              <a:t>Planar silicon technology is rendered possible by applying photo-lithographic method and an oxide window masking </a:t>
            </a:r>
          </a:p>
          <a:p>
            <a:r>
              <a:rPr lang="en-IN" dirty="0"/>
              <a:t>On one side of a silicon wafer, it is possible to incorporate passive and active component and their interconnections.</a:t>
            </a:r>
          </a:p>
          <a:p>
            <a:r>
              <a:rPr lang="en-IN" dirty="0"/>
              <a:t>It is very easy to deposit a metal layer on to a silicon wafer and suitable etching techniques.</a:t>
            </a:r>
          </a:p>
          <a:p>
            <a:r>
              <a:rPr lang="en-IN" dirty="0"/>
              <a:t>Laser techniques and advanced manufacturing technology enable the production of accurate resistor on a silicon chip.</a:t>
            </a:r>
          </a:p>
          <a:p>
            <a:r>
              <a:rPr lang="en-IN" dirty="0"/>
              <a:t>These  resistors are of permalloy(</a:t>
            </a:r>
            <a:r>
              <a:rPr lang="en-IN" dirty="0" err="1"/>
              <a:t>nickle</a:t>
            </a:r>
            <a:r>
              <a:rPr lang="en-IN" dirty="0"/>
              <a:t>-iron alloy) with high temperature coefficient of resistance and hence suitable for temperature measurement .</a:t>
            </a:r>
          </a:p>
          <a:p>
            <a:r>
              <a:rPr lang="en-IN" dirty="0"/>
              <a:t>The chip can be 1 mm </a:t>
            </a:r>
            <a:r>
              <a:rPr lang="en-IN" dirty="0" err="1"/>
              <a:t>sq</a:t>
            </a:r>
            <a:r>
              <a:rPr lang="en-IN" dirty="0"/>
              <a:t> and of thickness 10 </a:t>
            </a:r>
            <a:r>
              <a:rPr lang="en-IN" dirty="0" err="1"/>
              <a:t>μm</a:t>
            </a:r>
            <a:r>
              <a:rPr lang="en-IN" dirty="0"/>
              <a:t>.</a:t>
            </a:r>
          </a:p>
        </p:txBody>
      </p:sp>
    </p:spTree>
    <p:extLst>
      <p:ext uri="{BB962C8B-B14F-4D97-AF65-F5344CB8AC3E}">
        <p14:creationId xmlns:p14="http://schemas.microsoft.com/office/powerpoint/2010/main" val="80425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25BE-0761-4BCA-BB27-A1300AB47093}"/>
              </a:ext>
            </a:extLst>
          </p:cNvPr>
          <p:cNvSpPr>
            <a:spLocks noGrp="1"/>
          </p:cNvSpPr>
          <p:nvPr>
            <p:ph type="title"/>
          </p:nvPr>
        </p:nvSpPr>
        <p:spPr/>
        <p:txBody>
          <a:bodyPr/>
          <a:lstStyle/>
          <a:p>
            <a:r>
              <a:rPr lang="en-IN" dirty="0"/>
              <a:t>Semiconductor sensors</a:t>
            </a:r>
          </a:p>
        </p:txBody>
      </p:sp>
      <p:sp>
        <p:nvSpPr>
          <p:cNvPr id="3" name="Content Placeholder 2">
            <a:extLst>
              <a:ext uri="{FF2B5EF4-FFF2-40B4-BE49-F238E27FC236}">
                <a16:creationId xmlns:a16="http://schemas.microsoft.com/office/drawing/2014/main" id="{4485671D-F4BD-46FD-BB3D-E996B5E27B17}"/>
              </a:ext>
            </a:extLst>
          </p:cNvPr>
          <p:cNvSpPr>
            <a:spLocks noGrp="1"/>
          </p:cNvSpPr>
          <p:nvPr>
            <p:ph idx="1"/>
          </p:nvPr>
        </p:nvSpPr>
        <p:spPr/>
        <p:txBody>
          <a:bodyPr>
            <a:normAutofit fontScale="92500" lnSpcReduction="20000"/>
          </a:bodyPr>
          <a:lstStyle/>
          <a:p>
            <a:r>
              <a:rPr lang="en-IN" dirty="0"/>
              <a:t>Modern pressure sensor are now available in two forms </a:t>
            </a:r>
          </a:p>
          <a:p>
            <a:pPr lvl="1"/>
            <a:r>
              <a:rPr lang="en-IN" dirty="0"/>
              <a:t>One with piezo-resistive element integrated with the silicon diaphragm and </a:t>
            </a:r>
          </a:p>
          <a:p>
            <a:pPr lvl="1"/>
            <a:r>
              <a:rPr lang="en-IN" dirty="0"/>
              <a:t>the other silicon diaphragm itself forming as  one plate of a capacitor system</a:t>
            </a:r>
          </a:p>
          <a:p>
            <a:pPr marL="0" indent="0">
              <a:buNone/>
            </a:pPr>
            <a:r>
              <a:rPr lang="en-IN" dirty="0"/>
              <a:t>	Both are available as smart sensor for a wide range of pressure</a:t>
            </a:r>
          </a:p>
          <a:p>
            <a:r>
              <a:rPr lang="en-IN" dirty="0"/>
              <a:t>Likewise strain bar of silicon for pressure and cantilever beam of silicon for acceleration measurement are available as integrated resistive pressure sensor using the piezo-resistive elements</a:t>
            </a:r>
          </a:p>
          <a:p>
            <a:r>
              <a:rPr lang="en-IN" dirty="0"/>
              <a:t>The piezo-resistive effect noticed in Si and Ge when doped has been successfully applied for measurement of mechanical strain.</a:t>
            </a:r>
          </a:p>
          <a:p>
            <a:r>
              <a:rPr lang="en-IN" dirty="0"/>
              <a:t>Semiconductor yields large value of Hall </a:t>
            </a:r>
            <a:r>
              <a:rPr lang="en-IN" dirty="0" err="1"/>
              <a:t>coefficients.A</a:t>
            </a:r>
            <a:r>
              <a:rPr lang="en-IN" dirty="0"/>
              <a:t> large number of Hall effect sensor are brought out as a micro-sensor for measurement of a large number of variables including electrical </a:t>
            </a:r>
            <a:r>
              <a:rPr lang="en-IN" dirty="0" err="1"/>
              <a:t>quantites</a:t>
            </a:r>
            <a:r>
              <a:rPr lang="en-IN" dirty="0"/>
              <a:t>.</a:t>
            </a:r>
          </a:p>
          <a:p>
            <a:r>
              <a:rPr lang="en-IN" dirty="0"/>
              <a:t>The anisotropic stress effect in PN </a:t>
            </a:r>
            <a:r>
              <a:rPr lang="en-IN" dirty="0" err="1"/>
              <a:t>junctions,wherein</a:t>
            </a:r>
            <a:r>
              <a:rPr lang="en-IN" dirty="0"/>
              <a:t> mobility of charge carrier is detected and measured when a small force is applied by means of diamond stylus (with sharp tip).</a:t>
            </a:r>
          </a:p>
          <a:p>
            <a:endParaRPr lang="en-IN" dirty="0"/>
          </a:p>
          <a:p>
            <a:pPr marL="324000" lvl="1" indent="0">
              <a:buNone/>
            </a:pPr>
            <a:endParaRPr lang="en-IN" dirty="0"/>
          </a:p>
          <a:p>
            <a:pPr lvl="1"/>
            <a:endParaRPr lang="en-IN" dirty="0"/>
          </a:p>
        </p:txBody>
      </p:sp>
    </p:spTree>
    <p:extLst>
      <p:ext uri="{BB962C8B-B14F-4D97-AF65-F5344CB8AC3E}">
        <p14:creationId xmlns:p14="http://schemas.microsoft.com/office/powerpoint/2010/main" val="345234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C3296-3008-44F0-BCD8-335E01392267}"/>
              </a:ext>
            </a:extLst>
          </p:cNvPr>
          <p:cNvSpPr>
            <a:spLocks noGrp="1"/>
          </p:cNvSpPr>
          <p:nvPr>
            <p:ph type="title"/>
          </p:nvPr>
        </p:nvSpPr>
        <p:spPr/>
        <p:txBody>
          <a:bodyPr/>
          <a:lstStyle/>
          <a:p>
            <a:r>
              <a:rPr lang="en-IN" dirty="0"/>
              <a:t>Semiconductor sensors</a:t>
            </a:r>
          </a:p>
        </p:txBody>
      </p:sp>
      <p:sp>
        <p:nvSpPr>
          <p:cNvPr id="3" name="Content Placeholder 2">
            <a:extLst>
              <a:ext uri="{FF2B5EF4-FFF2-40B4-BE49-F238E27FC236}">
                <a16:creationId xmlns:a16="http://schemas.microsoft.com/office/drawing/2014/main" id="{90BBE689-930D-4D36-9EF2-E4921953A49E}"/>
              </a:ext>
            </a:extLst>
          </p:cNvPr>
          <p:cNvSpPr>
            <a:spLocks noGrp="1"/>
          </p:cNvSpPr>
          <p:nvPr>
            <p:ph idx="1"/>
          </p:nvPr>
        </p:nvSpPr>
        <p:spPr/>
        <p:txBody>
          <a:bodyPr/>
          <a:lstStyle/>
          <a:p>
            <a:r>
              <a:rPr lang="en-IN" dirty="0"/>
              <a:t>A typical PN junction diode is also used as a position sensor by making use of lateral photo </a:t>
            </a:r>
            <a:r>
              <a:rPr lang="en-IN" dirty="0" err="1"/>
              <a:t>effect.When</a:t>
            </a:r>
            <a:r>
              <a:rPr lang="en-IN" dirty="0"/>
              <a:t> a light spot illuminates a silicon solar cell. An emf is developed across the ohmic contact as a function of the position of the light spot.</a:t>
            </a:r>
          </a:p>
          <a:p>
            <a:r>
              <a:rPr lang="en-IN" dirty="0"/>
              <a:t>Using this effect , two dimensional light spot sensitive photo-diode are fabricated.</a:t>
            </a:r>
          </a:p>
        </p:txBody>
      </p:sp>
    </p:spTree>
    <p:extLst>
      <p:ext uri="{BB962C8B-B14F-4D97-AF65-F5344CB8AC3E}">
        <p14:creationId xmlns:p14="http://schemas.microsoft.com/office/powerpoint/2010/main" val="28612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E8B0-CEA4-43F4-A3AC-57556A6A7FF9}"/>
              </a:ext>
            </a:extLst>
          </p:cNvPr>
          <p:cNvSpPr>
            <a:spLocks noGrp="1"/>
          </p:cNvSpPr>
          <p:nvPr>
            <p:ph type="title"/>
          </p:nvPr>
        </p:nvSpPr>
        <p:spPr/>
        <p:txBody>
          <a:bodyPr/>
          <a:lstStyle/>
          <a:p>
            <a:r>
              <a:rPr lang="en-IN" dirty="0"/>
              <a:t>Semiconductor sensors</a:t>
            </a:r>
          </a:p>
        </p:txBody>
      </p:sp>
      <p:pic>
        <p:nvPicPr>
          <p:cNvPr id="5" name="Content Placeholder 4">
            <a:extLst>
              <a:ext uri="{FF2B5EF4-FFF2-40B4-BE49-F238E27FC236}">
                <a16:creationId xmlns:a16="http://schemas.microsoft.com/office/drawing/2014/main" id="{3263868E-CFC4-4306-B034-452F23299E13}"/>
              </a:ext>
            </a:extLst>
          </p:cNvPr>
          <p:cNvPicPr>
            <a:picLocks noGrp="1" noChangeAspect="1"/>
          </p:cNvPicPr>
          <p:nvPr>
            <p:ph idx="1"/>
          </p:nvPr>
        </p:nvPicPr>
        <p:blipFill>
          <a:blip r:embed="rId2"/>
          <a:stretch>
            <a:fillRect/>
          </a:stretch>
        </p:blipFill>
        <p:spPr>
          <a:xfrm>
            <a:off x="2322490" y="2400490"/>
            <a:ext cx="7547020" cy="3515932"/>
          </a:xfrm>
        </p:spPr>
      </p:pic>
      <p:sp>
        <p:nvSpPr>
          <p:cNvPr id="6" name="Rectangle 5">
            <a:extLst>
              <a:ext uri="{FF2B5EF4-FFF2-40B4-BE49-F238E27FC236}">
                <a16:creationId xmlns:a16="http://schemas.microsoft.com/office/drawing/2014/main" id="{604EF2CE-F713-4725-BC38-EE21356AA51F}"/>
              </a:ext>
            </a:extLst>
          </p:cNvPr>
          <p:cNvSpPr/>
          <p:nvPr/>
        </p:nvSpPr>
        <p:spPr>
          <a:xfrm>
            <a:off x="4250724" y="2400490"/>
            <a:ext cx="749644" cy="342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6142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031A-1557-4470-B91A-D4F145272D08}"/>
              </a:ext>
            </a:extLst>
          </p:cNvPr>
          <p:cNvSpPr>
            <a:spLocks noGrp="1"/>
          </p:cNvSpPr>
          <p:nvPr>
            <p:ph type="title"/>
          </p:nvPr>
        </p:nvSpPr>
        <p:spPr/>
        <p:txBody>
          <a:bodyPr/>
          <a:lstStyle/>
          <a:p>
            <a:r>
              <a:rPr lang="en-IN" dirty="0"/>
              <a:t>Smart sensor</a:t>
            </a:r>
          </a:p>
        </p:txBody>
      </p:sp>
      <p:sp>
        <p:nvSpPr>
          <p:cNvPr id="3" name="Content Placeholder 2">
            <a:extLst>
              <a:ext uri="{FF2B5EF4-FFF2-40B4-BE49-F238E27FC236}">
                <a16:creationId xmlns:a16="http://schemas.microsoft.com/office/drawing/2014/main" id="{0B7FF591-FCD5-4657-A76F-ACF03421C70E}"/>
              </a:ext>
            </a:extLst>
          </p:cNvPr>
          <p:cNvSpPr>
            <a:spLocks noGrp="1"/>
          </p:cNvSpPr>
          <p:nvPr>
            <p:ph idx="1"/>
          </p:nvPr>
        </p:nvSpPr>
        <p:spPr/>
        <p:txBody>
          <a:bodyPr/>
          <a:lstStyle/>
          <a:p>
            <a:r>
              <a:rPr lang="en-IN" b="1" dirty="0"/>
              <a:t>Smart sensors </a:t>
            </a:r>
            <a:r>
              <a:rPr lang="en-IN" dirty="0"/>
              <a:t>can be defined as those sensors in which much of the signal conditioning is carried within the transducer housing and which will provide standardized output signals in digital form, and suited for transmission via a communication bus to the central control room.</a:t>
            </a:r>
          </a:p>
          <a:p>
            <a:r>
              <a:rPr lang="en-IN" dirty="0"/>
              <a:t>They will linearized their own output compensate for environmental changes, and include self calibration and diagnostic functions, both for themselves and for the system to which they are applied.</a:t>
            </a:r>
          </a:p>
          <a:p>
            <a:r>
              <a:rPr lang="en-IN" dirty="0"/>
              <a:t>A </a:t>
            </a:r>
            <a:r>
              <a:rPr lang="en-IN" b="1" dirty="0"/>
              <a:t>Soft sensor</a:t>
            </a:r>
            <a:r>
              <a:rPr lang="en-IN" dirty="0"/>
              <a:t> is a sensor that handles mathematical operations necessary to deliver the output signal in the desired dimensions, after affecting computation on the measured data obtained from other sensors.</a:t>
            </a:r>
          </a:p>
          <a:p>
            <a:r>
              <a:rPr lang="en-IN" b="1" dirty="0"/>
              <a:t>Smart field Device</a:t>
            </a:r>
            <a:r>
              <a:rPr lang="en-IN" dirty="0"/>
              <a:t> is defined as microprocessor based process transmitter or actuator that support two way communication with a host, digitized the </a:t>
            </a:r>
            <a:r>
              <a:rPr lang="en-IN" dirty="0" err="1"/>
              <a:t>transuducer</a:t>
            </a:r>
            <a:r>
              <a:rPr lang="en-IN" dirty="0"/>
              <a:t> signals and digitally connects its process variable values to improve system performance.</a:t>
            </a:r>
            <a:endParaRPr lang="en-IN" b="1" dirty="0"/>
          </a:p>
        </p:txBody>
      </p:sp>
    </p:spTree>
    <p:extLst>
      <p:ext uri="{BB962C8B-B14F-4D97-AF65-F5344CB8AC3E}">
        <p14:creationId xmlns:p14="http://schemas.microsoft.com/office/powerpoint/2010/main" val="1057423950"/>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{725963CB-4C93-4A21-BDA0-43D3EE85371F}tf33552983_win32</Template>
  <TotalTime>0</TotalTime>
  <Words>2071</Words>
  <Application>Microsoft Office PowerPoint</Application>
  <PresentationFormat>Widescreen</PresentationFormat>
  <Paragraphs>136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Franklin Gothic Book</vt:lpstr>
      <vt:lpstr>Franklin Gothic Demi</vt:lpstr>
      <vt:lpstr>Wingdings 2</vt:lpstr>
      <vt:lpstr>DividendVTI</vt:lpstr>
      <vt:lpstr>sensors</vt:lpstr>
      <vt:lpstr>Introduction</vt:lpstr>
      <vt:lpstr>Semiconductor sensors</vt:lpstr>
      <vt:lpstr>Semiconductor sensors</vt:lpstr>
      <vt:lpstr>Semiconductor sensors</vt:lpstr>
      <vt:lpstr>Semiconductor sensors</vt:lpstr>
      <vt:lpstr>Semiconductor sensors</vt:lpstr>
      <vt:lpstr>Semiconductor sensors</vt:lpstr>
      <vt:lpstr>Smart sensor</vt:lpstr>
      <vt:lpstr>Configuration of smart sensor</vt:lpstr>
      <vt:lpstr>Configuration of smart sensor</vt:lpstr>
      <vt:lpstr>Micro sensor</vt:lpstr>
      <vt:lpstr>MICRo size microphone</vt:lpstr>
      <vt:lpstr>Hall effect sensor</vt:lpstr>
      <vt:lpstr>Polymer sensor</vt:lpstr>
      <vt:lpstr>Ir radiation sensor</vt:lpstr>
      <vt:lpstr>Ir radiation sensor</vt:lpstr>
      <vt:lpstr>Ir radiation sensor</vt:lpstr>
      <vt:lpstr>Thermal detectors</vt:lpstr>
      <vt:lpstr>PowerPoint Presentation</vt:lpstr>
      <vt:lpstr>Thermal detectors</vt:lpstr>
      <vt:lpstr>Thermal detectors</vt:lpstr>
      <vt:lpstr>Quantum detectors</vt:lpstr>
      <vt:lpstr>Quantum detector</vt:lpstr>
      <vt:lpstr>IR thermometery</vt:lpstr>
      <vt:lpstr>IR thermometery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sensors</dc:title>
  <dc:creator>Ashish Verma</dc:creator>
  <cp:lastModifiedBy>Ashish Verma</cp:lastModifiedBy>
  <cp:revision>17</cp:revision>
  <dcterms:created xsi:type="dcterms:W3CDTF">2022-01-08T03:02:24Z</dcterms:created>
  <dcterms:modified xsi:type="dcterms:W3CDTF">2022-01-15T08:19:45Z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