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379B5-624F-43D1-835B-5978FD6AB14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EA96-2AD2-4D14-B601-375E275CEC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9C3CA-B1D2-4B19-8029-12884A3EE3A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0E0E1-D450-4E3D-BF3A-071BA019B19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DCBDE-16EE-4E5D-A537-1E292E64012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9365E-5544-4079-AEF6-F87C4D07847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DEBA8-E47A-4204-893A-3A69E6E8279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ECDB8-BF54-45D7-A347-E2401615BF1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7B3D2-97E7-44E9-9AC7-EFF8EADCDA9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7FD3B-AFB5-405F-9682-DB36490B3DE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FEC35-CD1B-43E7-9ED1-C7AAABFFFD6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37021-44EC-49C7-9A20-1B94F02F7FE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550B-1258-45B2-B200-FB19FE50C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Signals</a:t>
            </a:r>
            <a:br>
              <a:rPr lang="en-US" dirty="0" smtClean="0"/>
            </a:br>
            <a:r>
              <a:rPr lang="en-US" dirty="0" smtClean="0"/>
              <a:t>Unit-1(ECE-S202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(Atul Kr. Agnihotri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u="sng" dirty="0" smtClean="0"/>
              <a:t>The </a:t>
            </a:r>
            <a:r>
              <a:rPr lang="en-US" u="sng" dirty="0" smtClean="0"/>
              <a:t>Unit </a:t>
            </a:r>
            <a:r>
              <a:rPr lang="en-US" u="sng" dirty="0" smtClean="0"/>
              <a:t>Step</a:t>
            </a:r>
          </a:p>
          <a:p>
            <a:r>
              <a:rPr lang="en-US" dirty="0" smtClean="0"/>
              <a:t>A step function is one that maintains a constant value before a certain time and then changes to another constant afterwards.</a:t>
            </a:r>
          </a:p>
          <a:p>
            <a:r>
              <a:rPr lang="en-US" dirty="0" smtClean="0"/>
              <a:t>The prototypical form is zero before </a:t>
            </a:r>
            <a:r>
              <a:rPr lang="en-US" i="1" dirty="0" smtClean="0"/>
              <a:t>t=0</a:t>
            </a:r>
            <a:r>
              <a:rPr lang="en-US" dirty="0" smtClean="0"/>
              <a:t> and one afterwards.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 of RL Circuit</a:t>
            </a:r>
          </a:p>
        </p:txBody>
      </p:sp>
      <p:sp>
        <p:nvSpPr>
          <p:cNvPr id="92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After a sufficiently long time, the current will reach he steady state:</a:t>
            </a:r>
          </a:p>
          <a:p>
            <a:endParaRPr lang="en-US" smtClean="0"/>
          </a:p>
          <a:p>
            <a:r>
              <a:rPr lang="en-US" smtClean="0"/>
              <a:t>This yields an overall response of:</a:t>
            </a:r>
          </a:p>
          <a:p>
            <a:endParaRPr lang="en-US" smtClean="0"/>
          </a:p>
          <a:p>
            <a:r>
              <a:rPr lang="en-US" smtClean="0"/>
              <a:t>To determine the value of </a:t>
            </a:r>
            <a:r>
              <a:rPr lang="en-US" i="1" smtClean="0"/>
              <a:t>A</a:t>
            </a:r>
            <a:r>
              <a:rPr lang="en-US" smtClean="0"/>
              <a:t> we need to keep in mind that the current cannot change instantaneously. </a:t>
            </a:r>
          </a:p>
        </p:txBody>
      </p:sp>
      <p:sp>
        <p:nvSpPr>
          <p:cNvPr id="92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5E3DC5-D5E1-4B17-885B-6D12E3FC26C0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143000" y="2514600"/>
          <a:ext cx="762000" cy="622300"/>
        </p:xfrm>
        <a:graphic>
          <a:graphicData uri="http://schemas.openxmlformats.org/presentationml/2006/ole">
            <p:oleObj spid="_x0000_s8194" name="Equation" r:id="rId4" imgW="482400" imgH="393480" progId="Equation.DSMT4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1066800" y="3581400"/>
          <a:ext cx="1376363" cy="609600"/>
        </p:xfrm>
        <a:graphic>
          <a:graphicData uri="http://schemas.openxmlformats.org/presentationml/2006/ole">
            <p:oleObj spid="_x0000_s8195" name="Equation" r:id="rId5" imgW="888840" imgH="393480" progId="Equation.DSMT4">
              <p:embed/>
            </p:oleObj>
          </a:graphicData>
        </a:graphic>
      </p:graphicFrame>
      <p:graphicFrame>
        <p:nvGraphicFramePr>
          <p:cNvPr id="9220" name="Object 8"/>
          <p:cNvGraphicFramePr>
            <a:graphicFrameLocks noChangeAspect="1"/>
          </p:cNvGraphicFramePr>
          <p:nvPr/>
        </p:nvGraphicFramePr>
        <p:xfrm>
          <a:off x="1066800" y="5486400"/>
          <a:ext cx="1808163" cy="457200"/>
        </p:xfrm>
        <a:graphic>
          <a:graphicData uri="http://schemas.openxmlformats.org/presentationml/2006/ole">
            <p:oleObj spid="_x0000_s8196" name="Equation" r:id="rId6" imgW="11048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 of RL Circuit</a:t>
            </a: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Thus we can use the </a:t>
            </a:r>
            <a:r>
              <a:rPr lang="en-US" i="1" smtClean="0"/>
              <a:t>t=0</a:t>
            </a:r>
            <a:r>
              <a:rPr lang="en-US" smtClean="0"/>
              <a:t> time to establish </a:t>
            </a:r>
            <a:r>
              <a:rPr lang="en-US" i="1" smtClean="0"/>
              <a:t>A</a:t>
            </a:r>
          </a:p>
          <a:p>
            <a:pPr>
              <a:buFontTx/>
              <a:buNone/>
            </a:pPr>
            <a:endParaRPr lang="en-US" i="1" smtClean="0"/>
          </a:p>
          <a:p>
            <a:r>
              <a:rPr lang="en-US" smtClean="0"/>
              <a:t>The complete response of the circuit is thus:</a:t>
            </a:r>
          </a:p>
          <a:p>
            <a:endParaRPr lang="en-US" smtClean="0"/>
          </a:p>
          <a:p>
            <a:r>
              <a:rPr lang="en-US" smtClean="0"/>
              <a:t>Without an initial current, the circuit response is shown here.</a:t>
            </a:r>
          </a:p>
        </p:txBody>
      </p:sp>
      <p:sp>
        <p:nvSpPr>
          <p:cNvPr id="102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6EBEAD-75D7-43C6-A197-A8E68FB2323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1066800" y="2057400"/>
          <a:ext cx="1238250" cy="685800"/>
        </p:xfrm>
        <a:graphic>
          <a:graphicData uri="http://schemas.openxmlformats.org/presentationml/2006/ole">
            <p:oleObj spid="_x0000_s9218" name="Equation" r:id="rId4" imgW="711000" imgH="393480" progId="Equation.DSMT4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990600" y="3124200"/>
          <a:ext cx="2170113" cy="609600"/>
        </p:xfrm>
        <a:graphic>
          <a:graphicData uri="http://schemas.openxmlformats.org/presentationml/2006/ole">
            <p:oleObj spid="_x0000_s9219" name="Equation" r:id="rId5" imgW="153648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Unit Step</a:t>
            </a:r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Mathematically, the unit step is expressed as: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switching time may be shifted to t=t</a:t>
            </a:r>
            <a:r>
              <a:rPr lang="en-US" baseline="-25000" smtClean="0"/>
              <a:t>0</a:t>
            </a:r>
            <a:r>
              <a:rPr lang="en-US" smtClean="0"/>
              <a:t> by: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Note that this results in a </a:t>
            </a:r>
            <a:r>
              <a:rPr lang="en-US" i="1" smtClean="0"/>
              <a:t>delay</a:t>
            </a:r>
            <a:r>
              <a:rPr lang="en-US" smtClean="0"/>
              <a:t> in the switch.</a:t>
            </a:r>
          </a:p>
          <a:p>
            <a:r>
              <a:rPr lang="en-US" smtClean="0"/>
              <a:t>The unit step function is written as </a:t>
            </a:r>
            <a:r>
              <a:rPr lang="en-US" i="1" smtClean="0"/>
              <a:t>u(t)</a:t>
            </a:r>
            <a:endParaRPr lang="en-US" smtClean="0"/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4F3F03-A384-445A-B7DF-28A7D4D5AB4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447800" y="2667000"/>
          <a:ext cx="1955800" cy="838200"/>
        </p:xfrm>
        <a:graphic>
          <a:graphicData uri="http://schemas.openxmlformats.org/presentationml/2006/ole">
            <p:oleObj spid="_x0000_s1026" name="Equation" r:id="rId4" imgW="1066680" imgH="45720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216025" y="4243388"/>
          <a:ext cx="2420938" cy="885825"/>
        </p:xfrm>
        <a:graphic>
          <a:graphicData uri="http://schemas.openxmlformats.org/presentationml/2006/ole">
            <p:oleObj spid="_x0000_s1027" name="Equation" r:id="rId5" imgW="13204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</p:spPr>
        <p:txBody>
          <a:bodyPr/>
          <a:lstStyle/>
          <a:p>
            <a:fld id="{F457EEDD-BADF-45D8-B566-39DFB92AB13E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2054" name="Picture 16" descr="07-023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562600" y="2667000"/>
            <a:ext cx="1143000" cy="1206500"/>
          </a:xfrm>
          <a:noFill/>
        </p:spPr>
      </p:pic>
      <p:sp>
        <p:nvSpPr>
          <p:cNvPr id="2055" name="Rectangle 19"/>
          <p:cNvSpPr>
            <a:spLocks noChangeArrowheads="1"/>
          </p:cNvSpPr>
          <p:nvPr/>
        </p:nvSpPr>
        <p:spPr bwMode="auto">
          <a:xfrm>
            <a:off x="1295400" y="2667000"/>
            <a:ext cx="5943600" cy="1371600"/>
          </a:xfrm>
          <a:prstGeom prst="rect">
            <a:avLst/>
          </a:prstGeom>
          <a:solidFill>
            <a:schemeClr val="accent1">
              <a:alpha val="1607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endParaRPr lang="en-US" sz="4000" smtClean="0"/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2895600"/>
          </a:xfrm>
        </p:spPr>
        <p:txBody>
          <a:bodyPr/>
          <a:lstStyle/>
          <a:p>
            <a:pPr algn="just"/>
            <a:r>
              <a:rPr lang="en-US" sz="2400" smtClean="0"/>
              <a:t>The unit step function </a:t>
            </a:r>
            <a:r>
              <a:rPr lang="en-US" sz="2400" i="1" smtClean="0"/>
              <a:t>u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is 0 for negative values of </a:t>
            </a:r>
            <a:r>
              <a:rPr lang="en-US" sz="2400" i="1" smtClean="0"/>
              <a:t>t</a:t>
            </a:r>
            <a:r>
              <a:rPr lang="en-US" sz="2400" smtClean="0"/>
              <a:t> and 1 for positive values of </a:t>
            </a:r>
            <a:r>
              <a:rPr lang="en-US" sz="2400" i="1" smtClean="0"/>
              <a:t>t</a:t>
            </a:r>
            <a:r>
              <a:rPr lang="en-US" sz="2400" smtClean="0"/>
              <a:t>.</a:t>
            </a:r>
            <a:r>
              <a:rPr lang="en-US" sz="2800" smtClean="0"/>
              <a:t> </a:t>
            </a: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05000" y="2852738"/>
          <a:ext cx="2438400" cy="881062"/>
        </p:xfrm>
        <a:graphic>
          <a:graphicData uri="http://schemas.openxmlformats.org/presentationml/2006/ole">
            <p:oleObj spid="_x0000_s2050" name="Equation" r:id="rId5" imgW="1308100" imgH="457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47800" y="4192588"/>
          <a:ext cx="2952750" cy="912812"/>
        </p:xfrm>
        <a:graphic>
          <a:graphicData uri="http://schemas.openxmlformats.org/presentationml/2006/ole">
            <p:oleObj spid="_x0000_s2051" name="Equation" r:id="rId6" imgW="1600200" imgH="482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47800" y="5487988"/>
          <a:ext cx="3181350" cy="912812"/>
        </p:xfrm>
        <a:graphic>
          <a:graphicData uri="http://schemas.openxmlformats.org/presentationml/2006/ole">
            <p:oleObj spid="_x0000_s2052" name="Equation" r:id="rId7" imgW="1726451" imgH="482391" progId="Equation.3">
              <p:embed/>
            </p:oleObj>
          </a:graphicData>
        </a:graphic>
      </p:graphicFrame>
      <p:pic>
        <p:nvPicPr>
          <p:cNvPr id="2060" name="Picture 17" descr="07-024"/>
          <p:cNvPicPr>
            <a:picLocks noChangeAspect="1" noChangeArrowheads="1"/>
          </p:cNvPicPr>
          <p:nvPr>
            <p:ph sz="quarter" idx="2"/>
          </p:nvPr>
        </p:nvPicPr>
        <p:blipFill>
          <a:blip r:embed="rId8"/>
          <a:srcRect/>
          <a:stretch>
            <a:fillRect/>
          </a:stretch>
        </p:blipFill>
        <p:spPr>
          <a:xfrm>
            <a:off x="5499100" y="4173538"/>
            <a:ext cx="1282700" cy="2303462"/>
          </a:xfrm>
          <a:noFill/>
        </p:spPr>
      </p:pic>
      <p:sp>
        <p:nvSpPr>
          <p:cNvPr id="2061" name="Rectangle 21"/>
          <p:cNvSpPr>
            <a:spLocks noChangeArrowheads="1"/>
          </p:cNvSpPr>
          <p:nvPr/>
        </p:nvSpPr>
        <p:spPr bwMode="auto">
          <a:xfrm>
            <a:off x="1295400" y="5334000"/>
            <a:ext cx="5943600" cy="1219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20"/>
          <p:cNvSpPr>
            <a:spLocks noChangeArrowheads="1"/>
          </p:cNvSpPr>
          <p:nvPr/>
        </p:nvSpPr>
        <p:spPr bwMode="auto">
          <a:xfrm>
            <a:off x="1295400" y="4114800"/>
            <a:ext cx="5943600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Unit Impulse Function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The derivative of the unit step function is the unit impulse function.</a:t>
            </a:r>
          </a:p>
          <a:p>
            <a:r>
              <a:rPr lang="en-US" smtClean="0"/>
              <a:t>This is expressed as: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Voltages of this form can occur during switching operations.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27A294-26D8-4E9A-B80F-854ED944A9A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371600" y="3581400"/>
          <a:ext cx="2592388" cy="1143000"/>
        </p:xfrm>
        <a:graphic>
          <a:graphicData uri="http://schemas.openxmlformats.org/presentationml/2006/ole">
            <p:oleObj spid="_x0000_s3074" name="Equation" r:id="rId4" imgW="161280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Unit Ramp Function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smtClean="0"/>
              <a:t>Integration of the unit step function results in the unit ramp function: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Much like the other functions, the onset of the ramp may be adjusted.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4D12F9-A492-44EE-A704-820D894285F7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143000" y="3048000"/>
          <a:ext cx="1931988" cy="838200"/>
        </p:xfrm>
        <a:graphic>
          <a:graphicData uri="http://schemas.openxmlformats.org/presentationml/2006/ole">
            <p:oleObj spid="_x0000_s4098" name="Equation" r:id="rId4" imgW="10540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 of RC Circuit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953000"/>
          </a:xfrm>
        </p:spPr>
        <p:txBody>
          <a:bodyPr>
            <a:normAutofit fontScale="92500"/>
          </a:bodyPr>
          <a:lstStyle/>
          <a:p>
            <a:r>
              <a:rPr lang="en-US" smtClean="0"/>
              <a:t>When a DC source is suddenly applied to a RC circuit, the source can be modeled as a step function.</a:t>
            </a:r>
          </a:p>
          <a:p>
            <a:r>
              <a:rPr lang="en-US" smtClean="0"/>
              <a:t>The circuit response is known as the step response.</a:t>
            </a:r>
          </a:p>
          <a:p>
            <a:r>
              <a:rPr lang="en-US" smtClean="0"/>
              <a:t>Let’s consider the circuit shown here.</a:t>
            </a:r>
          </a:p>
          <a:p>
            <a:r>
              <a:rPr lang="en-US" smtClean="0"/>
              <a:t>We can find the voltage on the capacitor as a function of time.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D46B85-6481-4265-8F48-B8D7E5EFA54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 of RC Circuit</a:t>
            </a:r>
          </a:p>
        </p:txBody>
      </p:sp>
      <p:sp>
        <p:nvSpPr>
          <p:cNvPr id="51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assume an initial voltage of </a:t>
            </a:r>
            <a:r>
              <a:rPr lang="en-US" i="1" smtClean="0"/>
              <a:t>V</a:t>
            </a:r>
            <a:r>
              <a:rPr lang="en-US" i="1" baseline="-25000" smtClean="0"/>
              <a:t>0</a:t>
            </a:r>
            <a:r>
              <a:rPr lang="en-US" smtClean="0"/>
              <a:t> on the capacitor.</a:t>
            </a:r>
          </a:p>
          <a:p>
            <a:r>
              <a:rPr lang="en-US" smtClean="0"/>
              <a:t>Applying KCL: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For </a:t>
            </a:r>
            <a:r>
              <a:rPr lang="en-US" i="1" smtClean="0"/>
              <a:t>t&gt;0</a:t>
            </a:r>
            <a:r>
              <a:rPr lang="en-US" smtClean="0"/>
              <a:t> this becomes:</a:t>
            </a:r>
          </a:p>
          <a:p>
            <a:endParaRPr lang="en-US" smtClean="0"/>
          </a:p>
          <a:p>
            <a:r>
              <a:rPr lang="en-US" smtClean="0"/>
              <a:t>Integrating both sides and introducing initial conditions finally yields:</a:t>
            </a:r>
          </a:p>
        </p:txBody>
      </p:sp>
      <p:sp>
        <p:nvSpPr>
          <p:cNvPr id="51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C805E4-C3CC-474C-B7EA-3B0E8FFD305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066800" y="3048000"/>
          <a:ext cx="1752600" cy="549275"/>
        </p:xfrm>
        <a:graphic>
          <a:graphicData uri="http://schemas.openxmlformats.org/presentationml/2006/ole">
            <p:oleObj spid="_x0000_s5122" name="Equation" r:id="rId4" imgW="1257120" imgH="393480" progId="Equation.DSMT4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066800" y="4038600"/>
          <a:ext cx="1512888" cy="609600"/>
        </p:xfrm>
        <a:graphic>
          <a:graphicData uri="http://schemas.openxmlformats.org/presentationml/2006/ole">
            <p:oleObj spid="_x0000_s5123" name="Equation" r:id="rId5" imgW="977760" imgH="393480" progId="Equation.DSMT4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990600" y="5562600"/>
          <a:ext cx="2833688" cy="685800"/>
        </p:xfrm>
        <a:graphic>
          <a:graphicData uri="http://schemas.openxmlformats.org/presentationml/2006/ole">
            <p:oleObj spid="_x0000_s5124" name="Equation" r:id="rId6" imgW="19936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Forced Response</a:t>
            </a:r>
          </a:p>
        </p:txBody>
      </p:sp>
      <p:sp>
        <p:nvSpPr>
          <p:cNvPr id="61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complete response can be written as:</a:t>
            </a:r>
          </a:p>
          <a:p>
            <a:endParaRPr lang="en-US" smtClean="0"/>
          </a:p>
          <a:p>
            <a:r>
              <a:rPr lang="en-US" smtClean="0"/>
              <a:t>Where the nature response is:</a:t>
            </a:r>
          </a:p>
          <a:p>
            <a:endParaRPr lang="en-US" smtClean="0"/>
          </a:p>
          <a:p>
            <a:r>
              <a:rPr lang="en-US" smtClean="0"/>
              <a:t>And the forced response is:</a:t>
            </a:r>
          </a:p>
          <a:p>
            <a:endParaRPr lang="en-US" smtClean="0"/>
          </a:p>
          <a:p>
            <a:r>
              <a:rPr lang="en-US" smtClean="0"/>
              <a:t>Note that the eventual response of the circuit is to reach </a:t>
            </a:r>
            <a:r>
              <a:rPr lang="en-US" i="1" smtClean="0"/>
              <a:t>V</a:t>
            </a:r>
            <a:r>
              <a:rPr lang="en-US" i="1" baseline="-25000" smtClean="0"/>
              <a:t>s</a:t>
            </a:r>
            <a:r>
              <a:rPr lang="en-US" smtClean="0"/>
              <a:t> after the natural response decays to zero.</a:t>
            </a:r>
          </a:p>
        </p:txBody>
      </p:sp>
      <p:sp>
        <p:nvSpPr>
          <p:cNvPr id="61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B6A28A-2DF6-428E-9CBC-0CD844D935C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143000" y="2209800"/>
          <a:ext cx="1250950" cy="457200"/>
        </p:xfrm>
        <a:graphic>
          <a:graphicData uri="http://schemas.openxmlformats.org/presentationml/2006/ole">
            <p:oleObj spid="_x0000_s6146" name="Equation" r:id="rId4" imgW="660240" imgH="241200" progId="Equation.DSMT4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143000" y="3124200"/>
          <a:ext cx="1300163" cy="457200"/>
        </p:xfrm>
        <a:graphic>
          <a:graphicData uri="http://schemas.openxmlformats.org/presentationml/2006/ole">
            <p:oleObj spid="_x0000_s6147" name="Equation" r:id="rId5" imgW="685800" imgH="241200" progId="Equation.DSMT4">
              <p:embed/>
            </p:oleObj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1143000" y="4114800"/>
          <a:ext cx="1987550" cy="533400"/>
        </p:xfrm>
        <a:graphic>
          <a:graphicData uri="http://schemas.openxmlformats.org/presentationml/2006/ole">
            <p:oleObj spid="_x0000_s6148" name="Equation" r:id="rId6" imgW="104112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 of RL Circuit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/>
          <a:lstStyle/>
          <a:p>
            <a:r>
              <a:rPr lang="en-US" smtClean="0"/>
              <a:t>Now we can look at the step response of a RL circuit.</a:t>
            </a:r>
          </a:p>
          <a:p>
            <a:r>
              <a:rPr lang="en-US" smtClean="0"/>
              <a:t>We will use the transient and steady state response approach.</a:t>
            </a:r>
          </a:p>
          <a:p>
            <a:r>
              <a:rPr lang="en-US" smtClean="0"/>
              <a:t>We know that the transient response will be an exponential: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2495E59-F319-4D9B-872A-954786ECE16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295400" y="5334000"/>
          <a:ext cx="1376363" cy="533400"/>
        </p:xfrm>
        <a:graphic>
          <a:graphicData uri="http://schemas.openxmlformats.org/presentationml/2006/ole">
            <p:oleObj spid="_x0000_s7170" name="Equation" r:id="rId4" imgW="6220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On-screen Show (4:3)</PresentationFormat>
  <Paragraphs>82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MathType 6.0 Equation</vt:lpstr>
      <vt:lpstr>Microsoft Equation 3.0</vt:lpstr>
      <vt:lpstr>Signals Unit-1(ECE-S202) (Atul Kr. Agnihotri )</vt:lpstr>
      <vt:lpstr>The Unit Step</vt:lpstr>
      <vt:lpstr>Slide 3</vt:lpstr>
      <vt:lpstr>The Unit Impulse Function</vt:lpstr>
      <vt:lpstr>The Unit Ramp Function</vt:lpstr>
      <vt:lpstr>Step Response of RC Circuit</vt:lpstr>
      <vt:lpstr>Step Response of RC Circuit</vt:lpstr>
      <vt:lpstr>Forced Response</vt:lpstr>
      <vt:lpstr>Step Response of RL Circuit</vt:lpstr>
      <vt:lpstr>Step Response of RL Circuit</vt:lpstr>
      <vt:lpstr>Step Response of RL Circuit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 Unit-1(ECE-S202) (Atul Kr. Agnihotri )</dc:title>
  <dc:creator>Atul</dc:creator>
  <cp:lastModifiedBy>Atul</cp:lastModifiedBy>
  <cp:revision>1</cp:revision>
  <dcterms:created xsi:type="dcterms:W3CDTF">2006-08-16T00:00:00Z</dcterms:created>
  <dcterms:modified xsi:type="dcterms:W3CDTF">2021-11-20T02:14:24Z</dcterms:modified>
</cp:coreProperties>
</file>