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8" r:id="rId1"/>
  </p:sldMasterIdLst>
  <p:sldIdLst>
    <p:sldId id="256" r:id="rId2"/>
    <p:sldId id="258" r:id="rId3"/>
    <p:sldId id="259" r:id="rId4"/>
    <p:sldId id="260" r:id="rId5"/>
    <p:sldId id="262" r:id="rId6"/>
    <p:sldId id="265" r:id="rId7"/>
    <p:sldId id="266" r:id="rId8"/>
    <p:sldId id="267" r:id="rId9"/>
    <p:sldId id="268" r:id="rId10"/>
    <p:sldId id="271" r:id="rId11"/>
    <p:sldId id="272" r:id="rId12"/>
    <p:sldId id="279" r:id="rId13"/>
    <p:sldId id="283" r:id="rId14"/>
    <p:sldId id="289" r:id="rId15"/>
    <p:sldId id="290" r:id="rId16"/>
    <p:sldId id="291" r:id="rId17"/>
    <p:sldId id="296" r:id="rId18"/>
    <p:sldId id="297" r:id="rId19"/>
  </p:sldIdLst>
  <p:sldSz cx="10693400" cy="7562850"/>
  <p:notesSz cx="10693400" cy="7562850"/>
  <p:defaultTextStyle>
    <a:defPPr>
      <a:defRPr lang="en-US"/>
    </a:defPPr>
    <a:lvl1pPr marL="0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0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9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8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37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97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57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16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75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5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5143518"/>
            <a:ext cx="1070169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315" tIns="52157" rIns="104315" bIns="52157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802005" y="1932730"/>
            <a:ext cx="9089390" cy="201782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55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802005" y="3982800"/>
            <a:ext cx="9089390" cy="1323007"/>
          </a:xfrm>
        </p:spPr>
        <p:txBody>
          <a:bodyPr lIns="52157" rIns="52157"/>
          <a:lstStyle>
            <a:lvl1pPr marL="0" marR="73020" indent="0" algn="r">
              <a:buNone/>
              <a:defRPr>
                <a:solidFill>
                  <a:schemeClr val="tx2"/>
                </a:solidFill>
              </a:defRPr>
            </a:lvl1pPr>
            <a:lvl2pPr marL="521574" indent="0" algn="ctr">
              <a:buNone/>
            </a:lvl2pPr>
            <a:lvl3pPr marL="1043148" indent="0" algn="ctr">
              <a:buNone/>
            </a:lvl3pPr>
            <a:lvl4pPr marL="1564721" indent="0" algn="ctr">
              <a:buNone/>
            </a:lvl4pPr>
            <a:lvl5pPr marL="2086295" indent="0" algn="ctr">
              <a:buNone/>
            </a:lvl5pPr>
            <a:lvl6pPr marL="2607869" indent="0" algn="ctr">
              <a:buNone/>
            </a:lvl6pPr>
            <a:lvl7pPr marL="3129443" indent="0" algn="ctr">
              <a:buNone/>
            </a:lvl7pPr>
            <a:lvl8pPr marL="3651016" indent="0" algn="ctr">
              <a:buNone/>
            </a:lvl8pPr>
            <a:lvl9pPr marL="417259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4402" y="5462058"/>
            <a:ext cx="10697803" cy="210860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IN" spc="-5" dirty="0" smtClean="0"/>
              <a:t>13-</a:t>
            </a:r>
            <a:fld id="{81D60167-4931-47E6-BA6A-407CBD079E47}" type="slidenum">
              <a:rPr lang="en-IN" spc="-5" smtClean="0"/>
              <a:pPr/>
              <a:t>‹#›</a:t>
            </a:fld>
            <a:endParaRPr lang="en-IN" spc="-5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70" y="1633577"/>
            <a:ext cx="9624060" cy="483686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IN" spc="-5" dirty="0" smtClean="0"/>
              <a:t>13-</a:t>
            </a:r>
            <a:fld id="{81D60167-4931-47E6-BA6A-407CBD079E47}" type="slidenum">
              <a:rPr lang="en-IN" spc="-5" smtClean="0"/>
              <a:pPr/>
              <a:t>‹#›</a:t>
            </a:fld>
            <a:endParaRPr lang="en-IN" spc="-5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3693" y="302867"/>
            <a:ext cx="2078652" cy="6167573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70" y="302868"/>
            <a:ext cx="7396268" cy="61675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IN" spc="-5" dirty="0" smtClean="0"/>
              <a:t>13-</a:t>
            </a:r>
            <a:fld id="{81D60167-4931-47E6-BA6A-407CBD079E47}" type="slidenum">
              <a:rPr lang="en-IN" spc="-5" smtClean="0"/>
              <a:pPr/>
              <a:t>‹#›</a:t>
            </a:fld>
            <a:endParaRPr lang="en-IN"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IN" spc="-5" dirty="0" smtClean="0"/>
              <a:t>13-</a:t>
            </a:r>
            <a:fld id="{81D60167-4931-47E6-BA6A-407CBD079E47}" type="slidenum">
              <a:rPr lang="en-IN" spc="-5" smtClean="0"/>
              <a:pPr/>
              <a:t>‹#›</a:t>
            </a:fld>
            <a:endParaRPr lang="en-IN" spc="-5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779" y="1168627"/>
            <a:ext cx="9089390" cy="201676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55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87395" y="3233027"/>
            <a:ext cx="5346700" cy="1604418"/>
          </a:xfrm>
        </p:spPr>
        <p:txBody>
          <a:bodyPr lIns="104315" rIns="104315" anchor="t"/>
          <a:lstStyle>
            <a:lvl1pPr marL="0" indent="0" algn="l">
              <a:buNone/>
              <a:defRPr sz="2600">
                <a:solidFill>
                  <a:schemeClr val="tx1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IN" spc="-5" dirty="0" smtClean="0"/>
              <a:t>13-</a:t>
            </a:r>
            <a:fld id="{81D60167-4931-47E6-BA6A-407CBD079E47}" type="slidenum">
              <a:rPr lang="en-IN" spc="-5" smtClean="0"/>
              <a:pPr/>
              <a:t>‹#›</a:t>
            </a:fld>
            <a:endParaRPr lang="en-IN" spc="-5" dirty="0"/>
          </a:p>
        </p:txBody>
      </p:sp>
      <p:sp>
        <p:nvSpPr>
          <p:cNvPr id="7" name="Chevron 6"/>
          <p:cNvSpPr/>
          <p:nvPr/>
        </p:nvSpPr>
        <p:spPr>
          <a:xfrm>
            <a:off x="4252895" y="3314368"/>
            <a:ext cx="213868" cy="252095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15" tIns="52157" rIns="104315" bIns="52157"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4034892" y="3314368"/>
            <a:ext cx="213868" cy="252095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15" tIns="52157" rIns="104315" bIns="52157"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70" y="1633576"/>
            <a:ext cx="4722918" cy="499113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812" y="1633576"/>
            <a:ext cx="4722918" cy="499113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IN" spc="-5" dirty="0" smtClean="0"/>
              <a:t>13-</a:t>
            </a:r>
            <a:fld id="{81D60167-4931-47E6-BA6A-407CBD079E47}" type="slidenum">
              <a:rPr lang="en-IN" spc="-5" smtClean="0"/>
              <a:pPr/>
              <a:t>‹#›</a:t>
            </a:fld>
            <a:endParaRPr lang="en-IN" spc="-5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301113"/>
            <a:ext cx="9624060" cy="1260475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5966248"/>
            <a:ext cx="4724775" cy="840317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8630" anchor="ctr"/>
          <a:lstStyle>
            <a:lvl1pPr marL="0" indent="0">
              <a:buNone/>
              <a:defRPr sz="2700" b="0">
                <a:solidFill>
                  <a:schemeClr val="bg1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432101" y="5966248"/>
            <a:ext cx="4726631" cy="840317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8630" anchor="ctr"/>
          <a:lstStyle>
            <a:lvl1pPr marL="0" indent="0">
              <a:buNone/>
              <a:defRPr sz="2700" b="0">
                <a:solidFill>
                  <a:schemeClr val="bg1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34670" y="1592736"/>
            <a:ext cx="4724775" cy="4346889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099" y="1592736"/>
            <a:ext cx="4726631" cy="4346889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IN" spc="-5" dirty="0" smtClean="0"/>
              <a:t>13-</a:t>
            </a:r>
            <a:fld id="{81D60167-4931-47E6-BA6A-407CBD079E47}" type="slidenum">
              <a:rPr lang="en-IN" spc="-5" smtClean="0"/>
              <a:pPr/>
              <a:t>‹#›</a:t>
            </a:fld>
            <a:endParaRPr lang="en-IN" spc="-5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IN" spc="-5" dirty="0" smtClean="0"/>
              <a:t>13-</a:t>
            </a:r>
            <a:fld id="{81D60167-4931-47E6-BA6A-407CBD079E47}" type="slidenum">
              <a:rPr lang="en-IN" spc="-5" smtClean="0"/>
              <a:pPr/>
              <a:t>‹#›</a:t>
            </a:fld>
            <a:endParaRPr lang="en-IN" spc="-5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IN" spc="-5" dirty="0" smtClean="0"/>
              <a:t>13-</a:t>
            </a:r>
            <a:fld id="{81D60167-4931-47E6-BA6A-407CBD079E47}" type="slidenum">
              <a:rPr lang="en-IN" spc="-5" smtClean="0"/>
              <a:pPr/>
              <a:t>‹#›</a:t>
            </a:fld>
            <a:endParaRPr lang="en-IN" spc="-5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0" y="5378027"/>
            <a:ext cx="8749521" cy="50419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9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68476" y="5905487"/>
            <a:ext cx="4648065" cy="1008380"/>
          </a:xfrm>
        </p:spPr>
        <p:txBody>
          <a:bodyPr/>
          <a:lstStyle>
            <a:lvl1pPr marL="0" indent="0" algn="r">
              <a:buNone/>
              <a:defRPr sz="1800"/>
            </a:lvl1pPr>
            <a:lvl2pPr>
              <a:buNone/>
              <a:defRPr sz="14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69340" y="302514"/>
            <a:ext cx="8747201" cy="504190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66890" y="7066538"/>
            <a:ext cx="2245614" cy="40335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IN" spc="-5" dirty="0" smtClean="0"/>
              <a:t>13-</a:t>
            </a:r>
            <a:fld id="{81D60167-4931-47E6-BA6A-407CBD079E47}" type="slidenum">
              <a:rPr lang="en-IN" spc="-5" smtClean="0"/>
              <a:pPr/>
              <a:t>‹#›</a:t>
            </a:fld>
            <a:endParaRPr lang="en-IN" spc="-5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34607" y="6002863"/>
            <a:ext cx="8376497" cy="714856"/>
          </a:xfrm>
          <a:noFill/>
        </p:spPr>
        <p:txBody>
          <a:bodyPr lIns="104315" tIns="0" rIns="104315" anchor="t"/>
          <a:lstStyle>
            <a:lvl1pPr marL="0" marR="20863" indent="0" algn="r">
              <a:buNone/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7335" y="209492"/>
            <a:ext cx="10158730" cy="4840224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7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22251" y="7066539"/>
            <a:ext cx="2748991" cy="40265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IN" spc="-5" dirty="0" smtClean="0"/>
              <a:t>13-</a:t>
            </a:r>
            <a:fld id="{81D60167-4931-47E6-BA6A-407CBD079E47}" type="slidenum">
              <a:rPr lang="en-IN" spc="-5" smtClean="0"/>
              <a:pPr/>
              <a:t>‹#›</a:t>
            </a:fld>
            <a:endParaRPr lang="en-IN" spc="-5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335" y="5365149"/>
            <a:ext cx="9443769" cy="62050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4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837833" y="5516087"/>
            <a:ext cx="4446231" cy="15914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315" tIns="52157" rIns="104315" bIns="52157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62636" y="6379595"/>
            <a:ext cx="4446231" cy="92434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315" tIns="52157" rIns="104315" bIns="52157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7066" y="6386465"/>
            <a:ext cx="3978817" cy="1191957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4315" tIns="52157" rIns="104315" bIns="52157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0802" y="6382590"/>
            <a:ext cx="3982554" cy="119583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0132198" y="5501141"/>
            <a:ext cx="213868" cy="252095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15" tIns="52157" rIns="104315" bIns="52157"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9914194" y="5501141"/>
            <a:ext cx="213868" cy="252095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15" tIns="52157" rIns="104315" bIns="52157"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837833" y="5516087"/>
            <a:ext cx="4446231" cy="15914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315" tIns="52157" rIns="104315" bIns="52157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62636" y="6379595"/>
            <a:ext cx="4446231" cy="92434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315" tIns="52157" rIns="104315" bIns="52157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7066" y="6386465"/>
            <a:ext cx="3978817" cy="1191957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4315" tIns="52157" rIns="104315" bIns="52157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0802" y="6382590"/>
            <a:ext cx="3982554" cy="119583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34670" y="302865"/>
            <a:ext cx="9624060" cy="1260475"/>
          </a:xfrm>
          <a:prstGeom prst="rect">
            <a:avLst/>
          </a:prstGeom>
        </p:spPr>
        <p:txBody>
          <a:bodyPr vert="horz" lIns="104315" tIns="52157" rIns="104315" bIns="52157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34670" y="1633576"/>
            <a:ext cx="9624060" cy="4991131"/>
          </a:xfrm>
          <a:prstGeom prst="rect">
            <a:avLst/>
          </a:prstGeom>
        </p:spPr>
        <p:txBody>
          <a:bodyPr vert="horz" lIns="104315" tIns="52157" rIns="104315" bIns="52157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7866890" y="7066538"/>
            <a:ext cx="2245614" cy="403352"/>
          </a:xfrm>
          <a:prstGeom prst="rect">
            <a:avLst/>
          </a:prstGeom>
        </p:spPr>
        <p:txBody>
          <a:bodyPr vert="horz" lIns="104315" tIns="52157" rIns="104315" bIns="52157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122251" y="7066539"/>
            <a:ext cx="2748991" cy="402652"/>
          </a:xfrm>
          <a:prstGeom prst="rect">
            <a:avLst/>
          </a:prstGeom>
        </p:spPr>
        <p:txBody>
          <a:bodyPr vert="horz" lIns="104315" tIns="52157" rIns="104315" bIns="52157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  <a:extLst/>
          </a:lstStyle>
          <a:p>
            <a:endParaRPr lang="en-IN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112504" y="7066539"/>
            <a:ext cx="427736" cy="402652"/>
          </a:xfrm>
          <a:prstGeom prst="rect">
            <a:avLst/>
          </a:prstGeom>
        </p:spPr>
        <p:txBody>
          <a:bodyPr vert="horz" lIns="104315" tIns="52157" rIns="104315" bIns="52157" anchor="b"/>
          <a:lstStyle>
            <a:lvl1pPr algn="r" eaLnBrk="1" latinLnBrk="0" hangingPunct="1">
              <a:defRPr kumimoji="0" sz="1100" b="0">
                <a:solidFill>
                  <a:schemeClr val="tx1"/>
                </a:solidFill>
              </a:defRPr>
            </a:lvl1pPr>
            <a:extLst/>
          </a:lstStyle>
          <a:p>
            <a:r>
              <a:rPr lang="en-IN" spc="-5" dirty="0" smtClean="0"/>
              <a:t>13-</a:t>
            </a:r>
            <a:fld id="{81D60167-4931-47E6-BA6A-407CBD079E47}" type="slidenum">
              <a:rPr lang="en-IN" spc="-5" smtClean="0"/>
              <a:pPr/>
              <a:t>‹#›</a:t>
            </a:fld>
            <a:endParaRPr lang="en-IN"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1" latinLnBrk="0" hangingPunct="1">
        <a:spcBef>
          <a:spcPct val="0"/>
        </a:spcBef>
        <a:buNone/>
        <a:defRPr kumimoji="0" sz="47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17259" indent="-292081" algn="l" rtl="0" eaLnBrk="1" latinLnBrk="0" hangingPunct="1">
        <a:spcBef>
          <a:spcPts val="456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09340" indent="-260787" algn="l" rtl="0" eaLnBrk="1" latinLnBrk="0" hangingPunct="1">
        <a:spcBef>
          <a:spcPts val="370"/>
        </a:spcBef>
        <a:buClr>
          <a:schemeClr val="accent1"/>
        </a:buClr>
        <a:buFont typeface="Verdana"/>
        <a:buChar char="◦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80559" indent="-260787" algn="l" rtl="0" eaLnBrk="1" latinLnBrk="0" hangingPunct="1">
        <a:spcBef>
          <a:spcPts val="399"/>
        </a:spcBef>
        <a:buClr>
          <a:schemeClr val="accent2"/>
        </a:buClr>
        <a:buSzPct val="100000"/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03934" indent="-260787" algn="l" rtl="0" eaLnBrk="1" latinLnBrk="0" hangingPunct="1">
        <a:spcBef>
          <a:spcPts val="399"/>
        </a:spcBef>
        <a:buClr>
          <a:schemeClr val="accent2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564721" indent="-260787" algn="l" rtl="0" eaLnBrk="1" latinLnBrk="0" hangingPunct="1">
        <a:spcBef>
          <a:spcPts val="399"/>
        </a:spcBef>
        <a:buClr>
          <a:schemeClr val="accent2"/>
        </a:buClr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1825508" indent="-260787" algn="l" rtl="0" eaLnBrk="1" latinLnBrk="0" hangingPunct="1">
        <a:spcBef>
          <a:spcPts val="399"/>
        </a:spcBef>
        <a:buClr>
          <a:schemeClr val="accent3"/>
        </a:buClr>
        <a:buFont typeface="Wingdings 2"/>
        <a:buChar char="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086295" indent="-260787" algn="l" rtl="0" eaLnBrk="1" latinLnBrk="0" hangingPunct="1">
        <a:spcBef>
          <a:spcPts val="399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347082" indent="-260787" algn="l" rtl="0" eaLnBrk="1" latinLnBrk="0" hangingPunct="1">
        <a:spcBef>
          <a:spcPts val="399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607869" indent="-260787" algn="l" rtl="0" eaLnBrk="1" latinLnBrk="0" hangingPunct="1">
        <a:spcBef>
          <a:spcPts val="399"/>
        </a:spcBef>
        <a:buClr>
          <a:schemeClr val="accent3"/>
        </a:buClr>
        <a:buFont typeface="Wingdings 2"/>
        <a:buChar char="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157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31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472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6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0786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294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510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72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36916" y="413539"/>
            <a:ext cx="7419975" cy="2956386"/>
          </a:xfrm>
          <a:prstGeom prst="rect">
            <a:avLst/>
          </a:prstGeom>
        </p:spPr>
        <p:txBody>
          <a:bodyPr vert="horz" wrap="square" lIns="0" tIns="12064" rIns="0" bIns="0" rtlCol="0">
            <a:spAutoFit/>
          </a:bodyPr>
          <a:lstStyle/>
          <a:p>
            <a:pPr marL="692723" marR="5080" indent="-680659">
              <a:lnSpc>
                <a:spcPct val="141300"/>
              </a:lnSpc>
              <a:spcBef>
                <a:spcPts val="95"/>
              </a:spcBef>
            </a:pPr>
            <a:r>
              <a:rPr lang="en-IN" sz="7200" b="1" spc="-5" dirty="0">
                <a:solidFill>
                  <a:srgbClr val="FF0000"/>
                </a:solidFill>
                <a:latin typeface="Arial"/>
                <a:cs typeface="Arial"/>
              </a:rPr>
              <a:t> Physiology of </a:t>
            </a:r>
            <a:r>
              <a:rPr sz="7200" b="1" spc="-5">
                <a:solidFill>
                  <a:srgbClr val="FF0000"/>
                </a:solidFill>
                <a:latin typeface="Arial"/>
                <a:cs typeface="Arial"/>
              </a:rPr>
              <a:t>Spinal Cord</a:t>
            </a:r>
            <a:endParaRPr sz="720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70300" y="4619626"/>
            <a:ext cx="6096000" cy="1569652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algn="r"/>
            <a:r>
              <a:rPr lang="en-IN" sz="2400" b="1" dirty="0" smtClean="0"/>
              <a:t> Compiled By</a:t>
            </a:r>
            <a:endParaRPr lang="en-IN" sz="2400" b="1" dirty="0"/>
          </a:p>
          <a:p>
            <a:pPr algn="r"/>
            <a:r>
              <a:rPr lang="en-IN" sz="2400" b="1" dirty="0"/>
              <a:t>Prof. </a:t>
            </a:r>
            <a:r>
              <a:rPr lang="en-IN" sz="2400" b="1" dirty="0"/>
              <a:t>Sudhir Kumar Awasthi </a:t>
            </a:r>
          </a:p>
          <a:p>
            <a:pPr algn="r"/>
            <a:r>
              <a:rPr lang="en-IN" sz="2400" b="1" dirty="0"/>
              <a:t>Dept. Of Life Sciences</a:t>
            </a:r>
          </a:p>
          <a:p>
            <a:pPr algn="r"/>
            <a:r>
              <a:rPr lang="en-IN" sz="2400" b="1" dirty="0"/>
              <a:t>CSJMU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10112504" y="7066540"/>
            <a:ext cx="427736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spc="-5" dirty="0"/>
              <a:t>13-</a:t>
            </a:r>
            <a:fld id="{81D60167-4931-47E6-BA6A-407CBD079E47}" type="slidenum">
              <a:rPr spc="-5" dirty="0"/>
              <a:pPr/>
              <a:t>10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3035" y="633475"/>
            <a:ext cx="5309870" cy="1458732"/>
          </a:xfrm>
          <a:prstGeom prst="rect">
            <a:avLst/>
          </a:prstGeom>
        </p:spPr>
        <p:txBody>
          <a:bodyPr vert="horz" wrap="square" lIns="0" tIns="12064" rIns="0" bIns="0" rtlCol="0">
            <a:spAutoFit/>
          </a:bodyPr>
          <a:lstStyle/>
          <a:p>
            <a:pPr marL="12699">
              <a:spcBef>
                <a:spcPts val="95"/>
              </a:spcBef>
            </a:pPr>
            <a:r>
              <a:rPr spc="-5" dirty="0"/>
              <a:t>Spinoreticular Tract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85379" y="1873708"/>
            <a:ext cx="7974966" cy="3865792"/>
          </a:xfrm>
          <a:prstGeom prst="rect">
            <a:avLst/>
          </a:prstGeom>
        </p:spPr>
        <p:txBody>
          <a:bodyPr vert="horz" wrap="square" lIns="0" tIns="109845" rIns="0" bIns="0" rtlCol="0">
            <a:spAutoFit/>
          </a:bodyPr>
          <a:lstStyle/>
          <a:p>
            <a:pPr marL="380967" indent="-343504">
              <a:spcBef>
                <a:spcPts val="865"/>
              </a:spcBef>
              <a:buFont typeface="Arial"/>
              <a:buChar char="•"/>
              <a:tabLst>
                <a:tab pos="380331" algn="l"/>
                <a:tab pos="381601" algn="l"/>
              </a:tabLst>
            </a:pPr>
            <a:r>
              <a:rPr sz="3200" b="1" spc="-5" dirty="0">
                <a:solidFill>
                  <a:srgbClr val="33339A"/>
                </a:solidFill>
                <a:latin typeface="Arial"/>
                <a:cs typeface="Arial"/>
              </a:rPr>
              <a:t>Pain </a:t>
            </a:r>
            <a:r>
              <a:rPr sz="3200" b="1" spc="-10" dirty="0">
                <a:solidFill>
                  <a:srgbClr val="33339A"/>
                </a:solidFill>
                <a:latin typeface="Arial"/>
                <a:cs typeface="Arial"/>
              </a:rPr>
              <a:t>signals </a:t>
            </a:r>
            <a:r>
              <a:rPr sz="3200" b="1" spc="-5" dirty="0">
                <a:solidFill>
                  <a:srgbClr val="33339A"/>
                </a:solidFill>
                <a:latin typeface="Arial"/>
                <a:cs typeface="Arial"/>
              </a:rPr>
              <a:t>from </a:t>
            </a:r>
            <a:r>
              <a:rPr sz="3200" b="1" spc="-10" dirty="0">
                <a:solidFill>
                  <a:srgbClr val="33339A"/>
                </a:solidFill>
                <a:latin typeface="Arial"/>
                <a:cs typeface="Arial"/>
              </a:rPr>
              <a:t>tissue</a:t>
            </a:r>
            <a:r>
              <a:rPr sz="3200" b="1" spc="-21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33339A"/>
                </a:solidFill>
                <a:latin typeface="Arial"/>
                <a:cs typeface="Arial"/>
              </a:rPr>
              <a:t>injury</a:t>
            </a:r>
            <a:endParaRPr sz="3200">
              <a:latin typeface="Arial"/>
              <a:cs typeface="Arial"/>
            </a:endParaRPr>
          </a:p>
          <a:p>
            <a:pPr marL="380967" marR="462874" indent="-343504">
              <a:spcBef>
                <a:spcPts val="770"/>
              </a:spcBef>
              <a:buFont typeface="Arial"/>
              <a:buChar char="•"/>
              <a:tabLst>
                <a:tab pos="380331" algn="l"/>
                <a:tab pos="381601" algn="l"/>
              </a:tabLst>
            </a:pPr>
            <a:r>
              <a:rPr sz="3200" b="1" spc="-10" dirty="0">
                <a:solidFill>
                  <a:srgbClr val="33339A"/>
                </a:solidFill>
                <a:latin typeface="Arial"/>
                <a:cs typeface="Arial"/>
              </a:rPr>
              <a:t>Decussate </a:t>
            </a:r>
            <a:r>
              <a:rPr sz="3200" b="1" spc="-5" dirty="0">
                <a:solidFill>
                  <a:srgbClr val="33339A"/>
                </a:solidFill>
                <a:latin typeface="Arial"/>
                <a:cs typeface="Arial"/>
              </a:rPr>
              <a:t>in spinal cord and </a:t>
            </a:r>
            <a:r>
              <a:rPr sz="3200" b="1" spc="-10" dirty="0">
                <a:solidFill>
                  <a:srgbClr val="33339A"/>
                </a:solidFill>
                <a:latin typeface="Arial"/>
                <a:cs typeface="Arial"/>
              </a:rPr>
              <a:t>ascend  </a:t>
            </a:r>
            <a:r>
              <a:rPr sz="3200" b="1" spc="-5" dirty="0">
                <a:solidFill>
                  <a:srgbClr val="33339A"/>
                </a:solidFill>
                <a:latin typeface="Arial"/>
                <a:cs typeface="Arial"/>
              </a:rPr>
              <a:t>with </a:t>
            </a:r>
            <a:r>
              <a:rPr sz="3200" b="1" spc="-10" dirty="0">
                <a:solidFill>
                  <a:srgbClr val="33339A"/>
                </a:solidFill>
                <a:latin typeface="Arial"/>
                <a:cs typeface="Arial"/>
              </a:rPr>
              <a:t>spinothalamic</a:t>
            </a:r>
            <a:r>
              <a:rPr sz="3200" b="1" spc="-21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33339A"/>
                </a:solidFill>
                <a:latin typeface="Arial"/>
                <a:cs typeface="Arial"/>
              </a:rPr>
              <a:t>fibers</a:t>
            </a:r>
            <a:endParaRPr sz="3200">
              <a:latin typeface="Arial"/>
              <a:cs typeface="Arial"/>
            </a:endParaRPr>
          </a:p>
          <a:p>
            <a:pPr marL="380967" marR="30478" indent="-343504">
              <a:spcBef>
                <a:spcPts val="770"/>
              </a:spcBef>
              <a:buFont typeface="Arial"/>
              <a:buChar char="•"/>
              <a:tabLst>
                <a:tab pos="380331" algn="l"/>
                <a:tab pos="381601" algn="l"/>
              </a:tabLst>
            </a:pPr>
            <a:r>
              <a:rPr sz="3200" b="1" spc="-5" dirty="0">
                <a:solidFill>
                  <a:srgbClr val="33339A"/>
                </a:solidFill>
                <a:latin typeface="Arial"/>
                <a:cs typeface="Arial"/>
              </a:rPr>
              <a:t>End in </a:t>
            </a:r>
            <a:r>
              <a:rPr sz="3200" b="1" spc="-10" dirty="0">
                <a:solidFill>
                  <a:srgbClr val="33339A"/>
                </a:solidFill>
                <a:latin typeface="Arial"/>
                <a:cs typeface="Arial"/>
              </a:rPr>
              <a:t>reticular formation (medulla and  </a:t>
            </a:r>
            <a:r>
              <a:rPr sz="3200" b="1" spc="-5" dirty="0">
                <a:solidFill>
                  <a:srgbClr val="33339A"/>
                </a:solidFill>
                <a:latin typeface="Arial"/>
                <a:cs typeface="Arial"/>
              </a:rPr>
              <a:t>pons)</a:t>
            </a:r>
            <a:endParaRPr sz="3200">
              <a:latin typeface="Arial"/>
              <a:cs typeface="Arial"/>
            </a:endParaRPr>
          </a:p>
          <a:p>
            <a:pPr marL="380331" marR="501605" indent="-342870">
              <a:spcBef>
                <a:spcPts val="765"/>
              </a:spcBef>
              <a:buFont typeface="Arial"/>
              <a:buChar char="•"/>
              <a:tabLst>
                <a:tab pos="380331" algn="l"/>
                <a:tab pos="381601" algn="l"/>
              </a:tabLst>
            </a:pPr>
            <a:r>
              <a:rPr sz="3200" b="1" spc="5" dirty="0">
                <a:solidFill>
                  <a:srgbClr val="33339A"/>
                </a:solidFill>
                <a:latin typeface="Arial"/>
                <a:cs typeface="Arial"/>
              </a:rPr>
              <a:t>3</a:t>
            </a:r>
            <a:r>
              <a:rPr sz="3200" b="1" spc="7" baseline="25132" dirty="0">
                <a:solidFill>
                  <a:srgbClr val="33339A"/>
                </a:solidFill>
                <a:latin typeface="Arial"/>
                <a:cs typeface="Arial"/>
              </a:rPr>
              <a:t>rd </a:t>
            </a:r>
            <a:r>
              <a:rPr sz="3200" b="1" spc="-5" dirty="0">
                <a:solidFill>
                  <a:srgbClr val="33339A"/>
                </a:solidFill>
                <a:latin typeface="Arial"/>
                <a:cs typeface="Arial"/>
              </a:rPr>
              <a:t>and </a:t>
            </a:r>
            <a:r>
              <a:rPr sz="3200" b="1" spc="5" dirty="0">
                <a:solidFill>
                  <a:srgbClr val="33339A"/>
                </a:solidFill>
                <a:latin typeface="Arial"/>
                <a:cs typeface="Arial"/>
              </a:rPr>
              <a:t>4</a:t>
            </a:r>
            <a:r>
              <a:rPr sz="3200" b="1" spc="7" baseline="25132" dirty="0">
                <a:solidFill>
                  <a:srgbClr val="33339A"/>
                </a:solidFill>
                <a:latin typeface="Arial"/>
                <a:cs typeface="Arial"/>
              </a:rPr>
              <a:t>th </a:t>
            </a:r>
            <a:r>
              <a:rPr sz="3200" b="1" spc="-10" dirty="0">
                <a:solidFill>
                  <a:srgbClr val="33339A"/>
                </a:solidFill>
                <a:latin typeface="Arial"/>
                <a:cs typeface="Arial"/>
              </a:rPr>
              <a:t>order neurons continue to  thalamus </a:t>
            </a:r>
            <a:r>
              <a:rPr sz="3200" b="1" spc="-5" dirty="0">
                <a:solidFill>
                  <a:srgbClr val="33339A"/>
                </a:solidFill>
                <a:latin typeface="Arial"/>
                <a:cs typeface="Arial"/>
              </a:rPr>
              <a:t>and </a:t>
            </a:r>
            <a:r>
              <a:rPr sz="3200" b="1" spc="-10" dirty="0">
                <a:solidFill>
                  <a:srgbClr val="33339A"/>
                </a:solidFill>
                <a:latin typeface="Arial"/>
                <a:cs typeface="Arial"/>
              </a:rPr>
              <a:t>cerebral</a:t>
            </a:r>
            <a:r>
              <a:rPr sz="3200" b="1" spc="-21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33339A"/>
                </a:solidFill>
                <a:latin typeface="Arial"/>
                <a:cs typeface="Arial"/>
              </a:rPr>
              <a:t>cortex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4761" y="633475"/>
            <a:ext cx="6646545" cy="1458732"/>
          </a:xfrm>
          <a:prstGeom prst="rect">
            <a:avLst/>
          </a:prstGeom>
        </p:spPr>
        <p:txBody>
          <a:bodyPr vert="horz" wrap="square" lIns="0" tIns="12064" rIns="0" bIns="0" rtlCol="0">
            <a:spAutoFit/>
          </a:bodyPr>
          <a:lstStyle/>
          <a:p>
            <a:pPr marL="12699">
              <a:spcBef>
                <a:spcPts val="95"/>
              </a:spcBef>
            </a:pPr>
            <a:r>
              <a:rPr spc="-5" dirty="0"/>
              <a:t>Spinocerebellar</a:t>
            </a:r>
            <a:r>
              <a:rPr spc="5" dirty="0"/>
              <a:t> </a:t>
            </a:r>
            <a:r>
              <a:rPr spc="-5" dirty="0"/>
              <a:t>Pathway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780" y="1971549"/>
            <a:ext cx="7744459" cy="2071720"/>
          </a:xfrm>
          <a:prstGeom prst="rect">
            <a:avLst/>
          </a:prstGeom>
        </p:spPr>
        <p:txBody>
          <a:bodyPr vert="horz" wrap="square" lIns="0" tIns="12064" rIns="0" bIns="0" rtlCol="0">
            <a:spAutoFit/>
          </a:bodyPr>
          <a:lstStyle/>
          <a:p>
            <a:pPr marL="355568" marR="5080" indent="-343504">
              <a:spcBef>
                <a:spcPts val="95"/>
              </a:spcBef>
              <a:buFont typeface="Arial"/>
              <a:buChar char="•"/>
              <a:tabLst>
                <a:tab pos="354934" algn="l"/>
                <a:tab pos="356203" algn="l"/>
              </a:tabLst>
            </a:pPr>
            <a:r>
              <a:rPr sz="3200" b="1" spc="-10" dirty="0">
                <a:solidFill>
                  <a:srgbClr val="33339A"/>
                </a:solidFill>
                <a:latin typeface="Arial"/>
                <a:cs typeface="Arial"/>
              </a:rPr>
              <a:t>Proprioceptive signals </a:t>
            </a:r>
            <a:r>
              <a:rPr sz="3200" b="1" spc="-5" dirty="0">
                <a:solidFill>
                  <a:srgbClr val="33339A"/>
                </a:solidFill>
                <a:latin typeface="Arial"/>
                <a:cs typeface="Arial"/>
              </a:rPr>
              <a:t>from limbs </a:t>
            </a:r>
            <a:r>
              <a:rPr sz="3200" b="1" spc="-10" dirty="0">
                <a:solidFill>
                  <a:srgbClr val="33339A"/>
                </a:solidFill>
                <a:latin typeface="Arial"/>
                <a:cs typeface="Arial"/>
              </a:rPr>
              <a:t>and  </a:t>
            </a:r>
            <a:r>
              <a:rPr sz="3200" b="1" spc="-5" dirty="0">
                <a:solidFill>
                  <a:srgbClr val="33339A"/>
                </a:solidFill>
                <a:latin typeface="Arial"/>
                <a:cs typeface="Arial"/>
              </a:rPr>
              <a:t>trunk </a:t>
            </a:r>
            <a:r>
              <a:rPr sz="3200" b="1" spc="-10" dirty="0">
                <a:solidFill>
                  <a:srgbClr val="33339A"/>
                </a:solidFill>
                <a:latin typeface="Arial"/>
                <a:cs typeface="Arial"/>
              </a:rPr>
              <a:t>travel </a:t>
            </a:r>
            <a:r>
              <a:rPr sz="3200" b="1" spc="-5" dirty="0">
                <a:solidFill>
                  <a:srgbClr val="33339A"/>
                </a:solidFill>
                <a:latin typeface="Arial"/>
                <a:cs typeface="Arial"/>
              </a:rPr>
              <a:t>up to the</a:t>
            </a:r>
            <a:r>
              <a:rPr sz="3200" b="1" spc="-35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33339A"/>
                </a:solidFill>
                <a:latin typeface="Arial"/>
                <a:cs typeface="Arial"/>
              </a:rPr>
              <a:t>cerebellum</a:t>
            </a:r>
            <a:endParaRPr sz="3200">
              <a:latin typeface="Arial"/>
              <a:cs typeface="Arial"/>
            </a:endParaRPr>
          </a:p>
          <a:p>
            <a:pPr marL="355568" marR="1359414" indent="-343504">
              <a:spcBef>
                <a:spcPts val="770"/>
              </a:spcBef>
              <a:buFont typeface="Arial"/>
              <a:buChar char="•"/>
              <a:tabLst>
                <a:tab pos="354934" algn="l"/>
                <a:tab pos="356203" algn="l"/>
              </a:tabLst>
            </a:pPr>
            <a:r>
              <a:rPr sz="3200" b="1" spc="-10" dirty="0">
                <a:solidFill>
                  <a:srgbClr val="33339A"/>
                </a:solidFill>
                <a:latin typeface="Arial"/>
                <a:cs typeface="Arial"/>
              </a:rPr>
              <a:t>Second order nerves ascend in  ipsilateral lateral</a:t>
            </a:r>
            <a:r>
              <a:rPr sz="3200" b="1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33339A"/>
                </a:solidFill>
                <a:latin typeface="Arial"/>
                <a:cs typeface="Arial"/>
              </a:rPr>
              <a:t>column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10205" y="481075"/>
            <a:ext cx="4872990" cy="566180"/>
          </a:xfrm>
          <a:prstGeom prst="rect">
            <a:avLst/>
          </a:prstGeom>
        </p:spPr>
        <p:txBody>
          <a:bodyPr vert="horz" wrap="square" lIns="0" tIns="12064" rIns="0" bIns="0" rtlCol="0">
            <a:spAutoFit/>
          </a:bodyPr>
          <a:lstStyle/>
          <a:p>
            <a:pPr marL="12699">
              <a:spcBef>
                <a:spcPts val="95"/>
              </a:spcBef>
            </a:pPr>
            <a:r>
              <a:rPr sz="3600" spc="-5" dirty="0"/>
              <a:t>The Spinal</a:t>
            </a:r>
            <a:r>
              <a:rPr sz="3600" spc="-30" dirty="0"/>
              <a:t> </a:t>
            </a:r>
            <a:r>
              <a:rPr sz="3600" spc="-5" dirty="0"/>
              <a:t>Nerves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58373" y="1275882"/>
            <a:ext cx="8484235" cy="5076382"/>
          </a:xfrm>
          <a:prstGeom prst="rect">
            <a:avLst/>
          </a:prstGeom>
        </p:spPr>
        <p:txBody>
          <a:bodyPr vert="horz" wrap="square" lIns="0" tIns="99687" rIns="0" bIns="0" rtlCol="0">
            <a:spAutoFit/>
          </a:bodyPr>
          <a:lstStyle/>
          <a:p>
            <a:pPr marL="355568" indent="-342870">
              <a:spcBef>
                <a:spcPts val="785"/>
              </a:spcBef>
              <a:buFont typeface="Arial"/>
              <a:buChar char="•"/>
              <a:tabLst>
                <a:tab pos="354934" algn="l"/>
                <a:tab pos="355568" algn="l"/>
              </a:tabLst>
            </a:pPr>
            <a:r>
              <a:rPr b="1" dirty="0">
                <a:solidFill>
                  <a:srgbClr val="33339A"/>
                </a:solidFill>
                <a:latin typeface="Arial"/>
                <a:cs typeface="Arial"/>
              </a:rPr>
              <a:t>31 pairs of spinal nerves (1st cervical above</a:t>
            </a:r>
            <a:r>
              <a:rPr b="1" spc="-65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33339A"/>
                </a:solidFill>
                <a:latin typeface="Arial"/>
                <a:cs typeface="Arial"/>
              </a:rPr>
              <a:t>C1)</a:t>
            </a:r>
            <a:endParaRPr>
              <a:latin typeface="Arial"/>
              <a:cs typeface="Arial"/>
            </a:endParaRPr>
          </a:p>
          <a:p>
            <a:pPr marL="755583" lvl="1" indent="-286359">
              <a:spcBef>
                <a:spcPts val="585"/>
              </a:spcBef>
              <a:buFont typeface="Arial"/>
              <a:buChar char="–"/>
              <a:tabLst>
                <a:tab pos="755583" algn="l"/>
              </a:tabLst>
            </a:pPr>
            <a:r>
              <a:rPr b="1" spc="-5" dirty="0">
                <a:solidFill>
                  <a:srgbClr val="33339A"/>
                </a:solidFill>
                <a:latin typeface="Arial"/>
                <a:cs typeface="Arial"/>
              </a:rPr>
              <a:t>mixed nerves exiting at intervertebral</a:t>
            </a:r>
            <a:r>
              <a:rPr b="1" spc="30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33339A"/>
                </a:solidFill>
                <a:latin typeface="Arial"/>
                <a:cs typeface="Arial"/>
              </a:rPr>
              <a:t>foramen</a:t>
            </a:r>
            <a:endParaRPr>
              <a:latin typeface="Arial"/>
              <a:cs typeface="Arial"/>
            </a:endParaRPr>
          </a:p>
          <a:p>
            <a:pPr marL="355568" indent="-342870">
              <a:spcBef>
                <a:spcPts val="659"/>
              </a:spcBef>
              <a:buFont typeface="Arial"/>
              <a:buChar char="•"/>
              <a:tabLst>
                <a:tab pos="354934" algn="l"/>
                <a:tab pos="355568" algn="l"/>
              </a:tabLst>
            </a:pPr>
            <a:r>
              <a:rPr b="1" dirty="0">
                <a:solidFill>
                  <a:srgbClr val="FF0000"/>
                </a:solidFill>
                <a:latin typeface="Arial"/>
                <a:cs typeface="Arial"/>
              </a:rPr>
              <a:t>Proximal</a:t>
            </a:r>
            <a:r>
              <a:rPr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FF0000"/>
                </a:solidFill>
                <a:latin typeface="Arial"/>
                <a:cs typeface="Arial"/>
              </a:rPr>
              <a:t>branches</a:t>
            </a:r>
            <a:endParaRPr>
              <a:latin typeface="Arial"/>
              <a:cs typeface="Arial"/>
            </a:endParaRPr>
          </a:p>
          <a:p>
            <a:pPr marL="755583" lvl="1" indent="-286359">
              <a:spcBef>
                <a:spcPts val="590"/>
              </a:spcBef>
              <a:buFont typeface="Arial"/>
              <a:buChar char="–"/>
              <a:tabLst>
                <a:tab pos="755583" algn="l"/>
              </a:tabLst>
            </a:pPr>
            <a:r>
              <a:rPr b="1" spc="-5" dirty="0">
                <a:solidFill>
                  <a:srgbClr val="33339A"/>
                </a:solidFill>
                <a:latin typeface="Arial"/>
                <a:cs typeface="Arial"/>
              </a:rPr>
              <a:t>dorsal root is sensory input to spinal</a:t>
            </a:r>
            <a:r>
              <a:rPr b="1" spc="-50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33339A"/>
                </a:solidFill>
                <a:latin typeface="Arial"/>
                <a:cs typeface="Arial"/>
              </a:rPr>
              <a:t>cord</a:t>
            </a:r>
            <a:endParaRPr>
              <a:latin typeface="Arial"/>
              <a:cs typeface="Arial"/>
            </a:endParaRPr>
          </a:p>
          <a:p>
            <a:pPr marL="755583" lvl="1" indent="-286359">
              <a:spcBef>
                <a:spcPts val="575"/>
              </a:spcBef>
              <a:buFont typeface="Arial"/>
              <a:buChar char="–"/>
              <a:tabLst>
                <a:tab pos="755583" algn="l"/>
              </a:tabLst>
            </a:pPr>
            <a:r>
              <a:rPr b="1" spc="-5" dirty="0">
                <a:solidFill>
                  <a:srgbClr val="33339A"/>
                </a:solidFill>
                <a:latin typeface="Arial"/>
                <a:cs typeface="Arial"/>
              </a:rPr>
              <a:t>ventral root is motor output of spinal</a:t>
            </a:r>
            <a:r>
              <a:rPr b="1" spc="-70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33339A"/>
                </a:solidFill>
                <a:latin typeface="Arial"/>
                <a:cs typeface="Arial"/>
              </a:rPr>
              <a:t>cord</a:t>
            </a:r>
            <a:endParaRPr>
              <a:latin typeface="Arial"/>
              <a:cs typeface="Arial"/>
            </a:endParaRPr>
          </a:p>
          <a:p>
            <a:pPr marL="755583" lvl="1" indent="-286359">
              <a:spcBef>
                <a:spcPts val="575"/>
              </a:spcBef>
              <a:buFont typeface="Arial"/>
              <a:buChar char="–"/>
              <a:tabLst>
                <a:tab pos="755583" algn="l"/>
              </a:tabLst>
            </a:pPr>
            <a:r>
              <a:rPr b="1" spc="-5" dirty="0">
                <a:solidFill>
                  <a:srgbClr val="33339A"/>
                </a:solidFill>
                <a:latin typeface="Arial"/>
                <a:cs typeface="Arial"/>
              </a:rPr>
              <a:t>cauda equina is roots from L2 to C0 of the</a:t>
            </a:r>
            <a:r>
              <a:rPr b="1" spc="-30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33339A"/>
                </a:solidFill>
                <a:latin typeface="Arial"/>
                <a:cs typeface="Arial"/>
              </a:rPr>
              <a:t>cord</a:t>
            </a:r>
            <a:endParaRPr>
              <a:latin typeface="Arial"/>
              <a:cs typeface="Arial"/>
            </a:endParaRPr>
          </a:p>
          <a:p>
            <a:pPr marL="355568" indent="-342870">
              <a:spcBef>
                <a:spcPts val="659"/>
              </a:spcBef>
              <a:buFont typeface="Arial"/>
              <a:buChar char="•"/>
              <a:tabLst>
                <a:tab pos="354934" algn="l"/>
                <a:tab pos="355568" algn="l"/>
              </a:tabLst>
            </a:pPr>
            <a:r>
              <a:rPr b="1" dirty="0">
                <a:solidFill>
                  <a:srgbClr val="FF0000"/>
                </a:solidFill>
                <a:latin typeface="Arial"/>
                <a:cs typeface="Arial"/>
              </a:rPr>
              <a:t>Distal</a:t>
            </a:r>
            <a:r>
              <a:rPr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FF0000"/>
                </a:solidFill>
                <a:latin typeface="Arial"/>
                <a:cs typeface="Arial"/>
              </a:rPr>
              <a:t>branches</a:t>
            </a:r>
            <a:endParaRPr>
              <a:latin typeface="Arial"/>
              <a:cs typeface="Arial"/>
            </a:endParaRPr>
          </a:p>
          <a:p>
            <a:pPr marL="755583" lvl="1" indent="-286359">
              <a:spcBef>
                <a:spcPts val="590"/>
              </a:spcBef>
              <a:buFont typeface="Arial"/>
              <a:buChar char="–"/>
              <a:tabLst>
                <a:tab pos="755583" algn="l"/>
              </a:tabLst>
            </a:pPr>
            <a:r>
              <a:rPr b="1" spc="-5" dirty="0">
                <a:solidFill>
                  <a:srgbClr val="33339A"/>
                </a:solidFill>
                <a:latin typeface="Arial"/>
                <a:cs typeface="Arial"/>
              </a:rPr>
              <a:t>dorsal ramus supplies dorsal body muscle and</a:t>
            </a:r>
            <a:r>
              <a:rPr b="1" spc="-21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33339A"/>
                </a:solidFill>
                <a:latin typeface="Arial"/>
                <a:cs typeface="Arial"/>
              </a:rPr>
              <a:t>skin</a:t>
            </a:r>
            <a:endParaRPr>
              <a:latin typeface="Arial"/>
              <a:cs typeface="Arial"/>
            </a:endParaRPr>
          </a:p>
          <a:p>
            <a:pPr marL="755583" lvl="1" indent="-286359">
              <a:spcBef>
                <a:spcPts val="575"/>
              </a:spcBef>
              <a:buFont typeface="Arial"/>
              <a:buChar char="–"/>
              <a:tabLst>
                <a:tab pos="755583" algn="l"/>
              </a:tabLst>
            </a:pPr>
            <a:r>
              <a:rPr b="1" spc="-5" dirty="0">
                <a:solidFill>
                  <a:srgbClr val="33339A"/>
                </a:solidFill>
                <a:latin typeface="Arial"/>
                <a:cs typeface="Arial"/>
              </a:rPr>
              <a:t>ventral ramus to ventral skin and muscles and</a:t>
            </a:r>
            <a:r>
              <a:rPr b="1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33339A"/>
                </a:solidFill>
                <a:latin typeface="Arial"/>
                <a:cs typeface="Arial"/>
              </a:rPr>
              <a:t>limbs</a:t>
            </a:r>
            <a:endParaRPr>
              <a:latin typeface="Arial"/>
              <a:cs typeface="Arial"/>
            </a:endParaRPr>
          </a:p>
          <a:p>
            <a:pPr marL="754948" marR="1066071" lvl="1" indent="-285725">
              <a:spcBef>
                <a:spcPts val="575"/>
              </a:spcBef>
              <a:buFont typeface="Arial"/>
              <a:buChar char="–"/>
              <a:tabLst>
                <a:tab pos="755583" algn="l"/>
              </a:tabLst>
            </a:pPr>
            <a:r>
              <a:rPr b="1" spc="-5" dirty="0">
                <a:solidFill>
                  <a:srgbClr val="33339A"/>
                </a:solidFill>
                <a:latin typeface="Arial"/>
                <a:cs typeface="Arial"/>
              </a:rPr>
              <a:t>meningeal branch to meninges, vertebrae </a:t>
            </a:r>
            <a:r>
              <a:rPr b="1" spc="-5">
                <a:solidFill>
                  <a:srgbClr val="33339A"/>
                </a:solidFill>
                <a:latin typeface="Arial"/>
                <a:cs typeface="Arial"/>
              </a:rPr>
              <a:t>and  </a:t>
            </a:r>
            <a:r>
              <a:rPr b="1" spc="-5" smtClean="0">
                <a:solidFill>
                  <a:srgbClr val="33339A"/>
                </a:solidFill>
                <a:latin typeface="Arial"/>
                <a:cs typeface="Arial"/>
              </a:rPr>
              <a:t>ligaments</a:t>
            </a:r>
            <a:endParaRPr lang="en-IN" b="1" spc="-5" dirty="0" smtClean="0">
              <a:solidFill>
                <a:srgbClr val="33339A"/>
              </a:solidFill>
              <a:latin typeface="Arial"/>
              <a:cs typeface="Arial"/>
            </a:endParaRPr>
          </a:p>
          <a:p>
            <a:pPr marL="355568" marR="5080" indent="-342870">
              <a:spcBef>
                <a:spcPts val="100"/>
              </a:spcBef>
              <a:buFont typeface="Arial"/>
              <a:buChar char="•"/>
              <a:tabLst>
                <a:tab pos="354934" algn="l"/>
                <a:tab pos="355568" algn="l"/>
              </a:tabLst>
            </a:pPr>
            <a:r>
              <a:rPr lang="en-IN" spc="-5" dirty="0" smtClean="0"/>
              <a:t>Spinal nerves: 8  cervical, 12 thoracic, 5  lumbar, 5 sacral and 1  </a:t>
            </a:r>
            <a:r>
              <a:rPr lang="en-IN" spc="-10" dirty="0" smtClean="0"/>
              <a:t>coccygeal.</a:t>
            </a:r>
            <a:r>
              <a:rPr lang="en-IN" spc="-10" dirty="0"/>
              <a:t> </a:t>
            </a:r>
            <a:endParaRPr lang="en-IN" spc="-10" dirty="0" smtClean="0"/>
          </a:p>
          <a:p>
            <a:pPr marL="355568" marR="5080" indent="-342870">
              <a:spcBef>
                <a:spcPts val="100"/>
              </a:spcBef>
              <a:buFont typeface="Arial"/>
              <a:buChar char="•"/>
              <a:tabLst>
                <a:tab pos="354934" algn="l"/>
                <a:tab pos="355568" algn="l"/>
              </a:tabLst>
            </a:pPr>
            <a:r>
              <a:rPr lang="en-IN" spc="-5" dirty="0" smtClean="0"/>
              <a:t>Each has dorsal</a:t>
            </a:r>
            <a:r>
              <a:rPr lang="en-IN" spc="-75" dirty="0" smtClean="0"/>
              <a:t> </a:t>
            </a:r>
            <a:r>
              <a:rPr lang="en-IN" spc="-5" dirty="0" smtClean="0"/>
              <a:t>and  ventral</a:t>
            </a:r>
            <a:r>
              <a:rPr lang="en-IN" dirty="0" smtClean="0"/>
              <a:t> </a:t>
            </a:r>
            <a:r>
              <a:rPr lang="en-IN" spc="-5" dirty="0" smtClean="0"/>
              <a:t>ramus.</a:t>
            </a:r>
            <a:endParaRPr lang="en-IN" dirty="0" smtClean="0"/>
          </a:p>
          <a:p>
            <a:endParaRPr lang="en-IN" dirty="0" smtClean="0"/>
          </a:p>
          <a:p>
            <a:pPr marL="754948" marR="1066071" lvl="1" indent="-285725">
              <a:spcBef>
                <a:spcPts val="575"/>
              </a:spcBef>
              <a:buFont typeface="Arial"/>
              <a:buChar char="–"/>
              <a:tabLst>
                <a:tab pos="755583" algn="l"/>
              </a:tabLst>
            </a:pPr>
            <a:endParaRPr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66821" y="633475"/>
            <a:ext cx="4159250" cy="443069"/>
          </a:xfrm>
          <a:prstGeom prst="rect">
            <a:avLst/>
          </a:prstGeom>
        </p:spPr>
        <p:txBody>
          <a:bodyPr vert="horz" wrap="square" lIns="0" tIns="12064" rIns="0" bIns="0" rtlCol="0">
            <a:spAutoFit/>
          </a:bodyPr>
          <a:lstStyle/>
          <a:p>
            <a:pPr marL="12699">
              <a:spcBef>
                <a:spcPts val="95"/>
              </a:spcBef>
            </a:pPr>
            <a:r>
              <a:rPr sz="2800" spc="-5" dirty="0"/>
              <a:t>Nerve</a:t>
            </a:r>
            <a:r>
              <a:rPr sz="2800" spc="-35" dirty="0"/>
              <a:t> </a:t>
            </a:r>
            <a:r>
              <a:rPr sz="2800" spc="-5" dirty="0"/>
              <a:t>Plexuses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3573" y="1667510"/>
            <a:ext cx="8598536" cy="4673073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355568" marR="5080" indent="-342870">
              <a:spcBef>
                <a:spcPts val="100"/>
              </a:spcBef>
              <a:buFont typeface="Arial"/>
              <a:buChar char="•"/>
              <a:tabLst>
                <a:tab pos="354934" algn="l"/>
                <a:tab pos="355568" algn="l"/>
                <a:tab pos="2608348" algn="l"/>
              </a:tabLst>
            </a:pPr>
            <a:r>
              <a:rPr sz="2900" b="1" dirty="0">
                <a:solidFill>
                  <a:srgbClr val="33339A"/>
                </a:solidFill>
                <a:latin typeface="Arial"/>
                <a:cs typeface="Arial"/>
              </a:rPr>
              <a:t>Ventral rami	branch and anastomose</a:t>
            </a:r>
            <a:r>
              <a:rPr sz="2900" b="1" spc="-50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900" b="1" dirty="0">
                <a:solidFill>
                  <a:srgbClr val="33339A"/>
                </a:solidFill>
                <a:latin typeface="Arial"/>
                <a:cs typeface="Arial"/>
              </a:rPr>
              <a:t>repeatedly  to form 5 nerve</a:t>
            </a:r>
            <a:r>
              <a:rPr sz="2900" b="1" spc="-10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900" b="1" dirty="0">
                <a:solidFill>
                  <a:srgbClr val="33339A"/>
                </a:solidFill>
                <a:latin typeface="Arial"/>
                <a:cs typeface="Arial"/>
              </a:rPr>
              <a:t>plexuses</a:t>
            </a:r>
            <a:endParaRPr sz="2900">
              <a:latin typeface="Arial"/>
              <a:cs typeface="Arial"/>
            </a:endParaRPr>
          </a:p>
          <a:p>
            <a:pPr marL="755583" lvl="1" indent="-286359">
              <a:spcBef>
                <a:spcPts val="585"/>
              </a:spcBef>
              <a:buFont typeface="Arial"/>
              <a:buChar char="–"/>
              <a:tabLst>
                <a:tab pos="755583" algn="l"/>
              </a:tabLst>
            </a:pP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cervical in the neck, C1 to</a:t>
            </a:r>
            <a:r>
              <a:rPr sz="2400" b="1" spc="15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33339A"/>
                </a:solidFill>
                <a:latin typeface="Arial"/>
                <a:cs typeface="Arial"/>
              </a:rPr>
              <a:t>C5</a:t>
            </a:r>
            <a:endParaRPr sz="2400">
              <a:latin typeface="Arial"/>
              <a:cs typeface="Arial"/>
            </a:endParaRPr>
          </a:p>
          <a:p>
            <a:pPr marL="1154962" lvl="2" indent="-229214">
              <a:spcBef>
                <a:spcPts val="489"/>
              </a:spcBef>
              <a:buFont typeface="Arial"/>
              <a:buChar char="•"/>
              <a:tabLst>
                <a:tab pos="1154962" algn="l"/>
                <a:tab pos="1155597" algn="l"/>
              </a:tabLst>
            </a:pPr>
            <a:r>
              <a:rPr sz="2100" b="1" spc="-10" dirty="0">
                <a:solidFill>
                  <a:srgbClr val="33339A"/>
                </a:solidFill>
                <a:latin typeface="Arial"/>
                <a:cs typeface="Arial"/>
              </a:rPr>
              <a:t>supplies </a:t>
            </a:r>
            <a:r>
              <a:rPr sz="2100" b="1" spc="-5" dirty="0">
                <a:solidFill>
                  <a:srgbClr val="33339A"/>
                </a:solidFill>
                <a:latin typeface="Arial"/>
                <a:cs typeface="Arial"/>
              </a:rPr>
              <a:t>neck and </a:t>
            </a:r>
            <a:r>
              <a:rPr sz="2100" b="1" spc="-10" dirty="0">
                <a:solidFill>
                  <a:srgbClr val="33339A"/>
                </a:solidFill>
                <a:latin typeface="Arial"/>
                <a:cs typeface="Arial"/>
              </a:rPr>
              <a:t>phrenic nerve </a:t>
            </a:r>
            <a:r>
              <a:rPr sz="2100" b="1" spc="-5" dirty="0">
                <a:solidFill>
                  <a:srgbClr val="33339A"/>
                </a:solidFill>
                <a:latin typeface="Arial"/>
                <a:cs typeface="Arial"/>
              </a:rPr>
              <a:t>to the</a:t>
            </a:r>
            <a:r>
              <a:rPr sz="2100" b="1" spc="75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100" b="1" spc="-10" dirty="0">
                <a:solidFill>
                  <a:srgbClr val="33339A"/>
                </a:solidFill>
                <a:latin typeface="Arial"/>
                <a:cs typeface="Arial"/>
              </a:rPr>
              <a:t>diaphragm</a:t>
            </a:r>
            <a:endParaRPr sz="2100">
              <a:latin typeface="Arial"/>
              <a:cs typeface="Arial"/>
            </a:endParaRPr>
          </a:p>
          <a:p>
            <a:pPr marL="755583" lvl="1" indent="-286359">
              <a:spcBef>
                <a:spcPts val="565"/>
              </a:spcBef>
              <a:buFont typeface="Arial"/>
              <a:buChar char="–"/>
              <a:tabLst>
                <a:tab pos="755583" algn="l"/>
              </a:tabLst>
            </a:pP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brachial in the armpit, C5 to</a:t>
            </a:r>
            <a:r>
              <a:rPr sz="2400" b="1" spc="-15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T1</a:t>
            </a:r>
            <a:endParaRPr sz="2400">
              <a:latin typeface="Arial"/>
              <a:cs typeface="Arial"/>
            </a:endParaRPr>
          </a:p>
          <a:p>
            <a:pPr marL="1154962" lvl="2" indent="-229214">
              <a:spcBef>
                <a:spcPts val="489"/>
              </a:spcBef>
              <a:buFont typeface="Arial"/>
              <a:buChar char="•"/>
              <a:tabLst>
                <a:tab pos="1154962" algn="l"/>
                <a:tab pos="1155597" algn="l"/>
              </a:tabLst>
            </a:pPr>
            <a:r>
              <a:rPr sz="2100" b="1" spc="-10" dirty="0">
                <a:solidFill>
                  <a:srgbClr val="33339A"/>
                </a:solidFill>
                <a:latin typeface="Arial"/>
                <a:cs typeface="Arial"/>
              </a:rPr>
              <a:t>supplies </a:t>
            </a:r>
            <a:r>
              <a:rPr sz="2100" b="1" spc="-5" dirty="0">
                <a:solidFill>
                  <a:srgbClr val="33339A"/>
                </a:solidFill>
                <a:latin typeface="Arial"/>
                <a:cs typeface="Arial"/>
              </a:rPr>
              <a:t>upper limb and </a:t>
            </a:r>
            <a:r>
              <a:rPr sz="2100" b="1" spc="-10" dirty="0">
                <a:solidFill>
                  <a:srgbClr val="33339A"/>
                </a:solidFill>
                <a:latin typeface="Arial"/>
                <a:cs typeface="Arial"/>
              </a:rPr>
              <a:t>some </a:t>
            </a:r>
            <a:r>
              <a:rPr sz="2100" b="1" spc="-5" dirty="0">
                <a:solidFill>
                  <a:srgbClr val="33339A"/>
                </a:solidFill>
                <a:latin typeface="Arial"/>
                <a:cs typeface="Arial"/>
              </a:rPr>
              <a:t>of </a:t>
            </a:r>
            <a:r>
              <a:rPr sz="2100" b="1" spc="-10" dirty="0">
                <a:solidFill>
                  <a:srgbClr val="33339A"/>
                </a:solidFill>
                <a:latin typeface="Arial"/>
                <a:cs typeface="Arial"/>
              </a:rPr>
              <a:t>shoulder </a:t>
            </a:r>
            <a:r>
              <a:rPr sz="2100" b="1" spc="-5" dirty="0">
                <a:solidFill>
                  <a:srgbClr val="33339A"/>
                </a:solidFill>
                <a:latin typeface="Arial"/>
                <a:cs typeface="Arial"/>
              </a:rPr>
              <a:t>and</a:t>
            </a:r>
            <a:r>
              <a:rPr sz="2100" b="1" spc="70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100" b="1" spc="-10" dirty="0">
                <a:solidFill>
                  <a:srgbClr val="33339A"/>
                </a:solidFill>
                <a:latin typeface="Arial"/>
                <a:cs typeface="Arial"/>
              </a:rPr>
              <a:t>neck</a:t>
            </a:r>
            <a:endParaRPr sz="2100">
              <a:latin typeface="Arial"/>
              <a:cs typeface="Arial"/>
            </a:endParaRPr>
          </a:p>
          <a:p>
            <a:pPr marL="755583" lvl="1" indent="-286359">
              <a:spcBef>
                <a:spcPts val="570"/>
              </a:spcBef>
              <a:buFont typeface="Arial"/>
              <a:buChar char="–"/>
              <a:tabLst>
                <a:tab pos="755583" algn="l"/>
              </a:tabLst>
            </a:pP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lumbar in the low back, L1 to</a:t>
            </a:r>
            <a:r>
              <a:rPr sz="2400" b="1" spc="-15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L4</a:t>
            </a:r>
            <a:endParaRPr sz="2400">
              <a:latin typeface="Arial"/>
              <a:cs typeface="Arial"/>
            </a:endParaRPr>
          </a:p>
          <a:p>
            <a:pPr marL="1154962" lvl="2" indent="-229214">
              <a:spcBef>
                <a:spcPts val="489"/>
              </a:spcBef>
              <a:buFont typeface="Arial"/>
              <a:buChar char="•"/>
              <a:tabLst>
                <a:tab pos="1154962" algn="l"/>
                <a:tab pos="1155597" algn="l"/>
              </a:tabLst>
            </a:pPr>
            <a:r>
              <a:rPr sz="2100" b="1" spc="-10" dirty="0">
                <a:solidFill>
                  <a:srgbClr val="33339A"/>
                </a:solidFill>
                <a:latin typeface="Arial"/>
                <a:cs typeface="Arial"/>
              </a:rPr>
              <a:t>supplies abdominal </a:t>
            </a:r>
            <a:r>
              <a:rPr sz="2100" b="1" spc="-5" dirty="0">
                <a:solidFill>
                  <a:srgbClr val="33339A"/>
                </a:solidFill>
                <a:latin typeface="Arial"/>
                <a:cs typeface="Arial"/>
              </a:rPr>
              <a:t>wall, </a:t>
            </a:r>
            <a:r>
              <a:rPr sz="2100" b="1" spc="-10" dirty="0">
                <a:solidFill>
                  <a:srgbClr val="33339A"/>
                </a:solidFill>
                <a:latin typeface="Arial"/>
                <a:cs typeface="Arial"/>
              </a:rPr>
              <a:t>anterior </a:t>
            </a:r>
            <a:r>
              <a:rPr sz="2100" b="1" spc="-5" dirty="0">
                <a:solidFill>
                  <a:srgbClr val="33339A"/>
                </a:solidFill>
                <a:latin typeface="Arial"/>
                <a:cs typeface="Arial"/>
              </a:rPr>
              <a:t>thigh and</a:t>
            </a:r>
            <a:r>
              <a:rPr sz="2100" b="1" spc="40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100" b="1" spc="-10" dirty="0">
                <a:solidFill>
                  <a:srgbClr val="33339A"/>
                </a:solidFill>
                <a:latin typeface="Arial"/>
                <a:cs typeface="Arial"/>
              </a:rPr>
              <a:t>genitalia</a:t>
            </a:r>
            <a:endParaRPr sz="2100">
              <a:latin typeface="Arial"/>
              <a:cs typeface="Arial"/>
            </a:endParaRPr>
          </a:p>
          <a:p>
            <a:pPr marL="755583" lvl="1" indent="-286359">
              <a:spcBef>
                <a:spcPts val="565"/>
              </a:spcBef>
              <a:buFont typeface="Arial"/>
              <a:buChar char="–"/>
              <a:tabLst>
                <a:tab pos="755583" algn="l"/>
              </a:tabLst>
            </a:pP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sacral in the pelvis, L4, L5 and S1 to</a:t>
            </a:r>
            <a:r>
              <a:rPr sz="2400" b="1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33339A"/>
                </a:solidFill>
                <a:latin typeface="Arial"/>
                <a:cs typeface="Arial"/>
              </a:rPr>
              <a:t>S4</a:t>
            </a:r>
            <a:endParaRPr sz="2400">
              <a:latin typeface="Arial"/>
              <a:cs typeface="Arial"/>
            </a:endParaRPr>
          </a:p>
          <a:p>
            <a:pPr marL="1154962" lvl="2" indent="-229214">
              <a:spcBef>
                <a:spcPts val="489"/>
              </a:spcBef>
              <a:buFont typeface="Arial"/>
              <a:buChar char="•"/>
              <a:tabLst>
                <a:tab pos="1154962" algn="l"/>
                <a:tab pos="1155597" algn="l"/>
              </a:tabLst>
            </a:pPr>
            <a:r>
              <a:rPr sz="2100" b="1" spc="-10" dirty="0">
                <a:solidFill>
                  <a:srgbClr val="33339A"/>
                </a:solidFill>
                <a:latin typeface="Arial"/>
                <a:cs typeface="Arial"/>
              </a:rPr>
              <a:t>supplies remainder </a:t>
            </a:r>
            <a:r>
              <a:rPr sz="2100" b="1" spc="-5" dirty="0">
                <a:solidFill>
                  <a:srgbClr val="33339A"/>
                </a:solidFill>
                <a:latin typeface="Arial"/>
                <a:cs typeface="Arial"/>
              </a:rPr>
              <a:t>of lower trunk and lower</a:t>
            </a:r>
            <a:r>
              <a:rPr sz="2100" b="1" spc="5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100" b="1" spc="-10" dirty="0">
                <a:solidFill>
                  <a:srgbClr val="33339A"/>
                </a:solidFill>
                <a:latin typeface="Arial"/>
                <a:cs typeface="Arial"/>
              </a:rPr>
              <a:t>limb</a:t>
            </a:r>
            <a:endParaRPr sz="2100">
              <a:latin typeface="Arial"/>
              <a:cs typeface="Arial"/>
            </a:endParaRPr>
          </a:p>
          <a:p>
            <a:pPr marL="755583" lvl="1" indent="-286359">
              <a:spcBef>
                <a:spcPts val="565"/>
              </a:spcBef>
              <a:buFont typeface="Arial"/>
              <a:buChar char="–"/>
              <a:tabLst>
                <a:tab pos="755583" algn="l"/>
              </a:tabLst>
            </a:pP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coccygeal, S4, S5 and</a:t>
            </a:r>
            <a:r>
              <a:rPr sz="2400" b="1" spc="5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33339A"/>
                </a:solidFill>
                <a:latin typeface="Arial"/>
                <a:cs typeface="Arial"/>
              </a:rPr>
              <a:t>C0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9358250" y="6718861"/>
            <a:ext cx="506728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15391" y="633475"/>
            <a:ext cx="7263764" cy="504624"/>
          </a:xfrm>
          <a:prstGeom prst="rect">
            <a:avLst/>
          </a:prstGeom>
        </p:spPr>
        <p:txBody>
          <a:bodyPr vert="horz" wrap="square" lIns="0" tIns="12064" rIns="0" bIns="0" rtlCol="0">
            <a:spAutoFit/>
          </a:bodyPr>
          <a:lstStyle/>
          <a:p>
            <a:pPr marL="12699">
              <a:spcBef>
                <a:spcPts val="95"/>
              </a:spcBef>
            </a:pPr>
            <a:r>
              <a:rPr sz="3200" spc="-5" dirty="0"/>
              <a:t>Nature of Somatic</a:t>
            </a:r>
            <a:r>
              <a:rPr sz="3200" spc="10" dirty="0"/>
              <a:t> </a:t>
            </a:r>
            <a:r>
              <a:rPr sz="3200" spc="-5" dirty="0"/>
              <a:t>Reflexes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82173" y="1853438"/>
            <a:ext cx="8147684" cy="4807078"/>
          </a:xfrm>
          <a:prstGeom prst="rect">
            <a:avLst/>
          </a:prstGeom>
        </p:spPr>
        <p:txBody>
          <a:bodyPr vert="horz" wrap="square" lIns="0" tIns="61588" rIns="0" bIns="0" rtlCol="0">
            <a:spAutoFit/>
          </a:bodyPr>
          <a:lstStyle/>
          <a:p>
            <a:pPr marL="355568" marR="346045" indent="-342870">
              <a:lnSpc>
                <a:spcPts val="3020"/>
              </a:lnSpc>
              <a:spcBef>
                <a:spcPts val="484"/>
              </a:spcBef>
              <a:buFont typeface="Arial"/>
              <a:buChar char="•"/>
              <a:tabLst>
                <a:tab pos="354934" algn="l"/>
                <a:tab pos="355568" algn="l"/>
              </a:tabLst>
            </a:pPr>
            <a:r>
              <a:rPr sz="2900" b="1" dirty="0">
                <a:solidFill>
                  <a:srgbClr val="33339A"/>
                </a:solidFill>
                <a:latin typeface="Arial"/>
                <a:cs typeface="Arial"/>
              </a:rPr>
              <a:t>Quick, involuntary, stereotyped reactions</a:t>
            </a:r>
            <a:r>
              <a:rPr sz="2900" b="1" spc="-55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900" b="1" dirty="0">
                <a:solidFill>
                  <a:srgbClr val="33339A"/>
                </a:solidFill>
                <a:latin typeface="Arial"/>
                <a:cs typeface="Arial"/>
              </a:rPr>
              <a:t>of  glands or muscle to sensory</a:t>
            </a:r>
            <a:r>
              <a:rPr sz="2900" b="1" spc="-30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900" b="1" dirty="0">
                <a:solidFill>
                  <a:srgbClr val="33339A"/>
                </a:solidFill>
                <a:latin typeface="Arial"/>
                <a:cs typeface="Arial"/>
              </a:rPr>
              <a:t>stimulation</a:t>
            </a:r>
            <a:endParaRPr sz="2900">
              <a:latin typeface="Arial"/>
              <a:cs typeface="Arial"/>
            </a:endParaRPr>
          </a:p>
          <a:p>
            <a:pPr marL="755583" marR="326361" lvl="1" indent="-285725">
              <a:lnSpc>
                <a:spcPts val="2590"/>
              </a:lnSpc>
              <a:spcBef>
                <a:spcPts val="585"/>
              </a:spcBef>
              <a:buFont typeface="Arial"/>
              <a:buChar char="–"/>
              <a:tabLst>
                <a:tab pos="756218" algn="l"/>
              </a:tabLst>
            </a:pP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automatic responses to sensory input that occur  without our intent or often even our</a:t>
            </a:r>
            <a:r>
              <a:rPr sz="2400" b="1" spc="-21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33339A"/>
                </a:solidFill>
                <a:latin typeface="Arial"/>
                <a:cs typeface="Arial"/>
              </a:rPr>
              <a:t>awareness</a:t>
            </a:r>
            <a:endParaRPr sz="2400">
              <a:latin typeface="Arial"/>
              <a:cs typeface="Arial"/>
            </a:endParaRPr>
          </a:p>
          <a:p>
            <a:pPr marL="355568" indent="-342870">
              <a:spcBef>
                <a:spcPts val="290"/>
              </a:spcBef>
              <a:buFont typeface="Arial"/>
              <a:buChar char="•"/>
              <a:tabLst>
                <a:tab pos="354934" algn="l"/>
                <a:tab pos="355568" algn="l"/>
              </a:tabLst>
            </a:pPr>
            <a:r>
              <a:rPr sz="2900" b="1" dirty="0">
                <a:solidFill>
                  <a:srgbClr val="33339A"/>
                </a:solidFill>
                <a:latin typeface="Arial"/>
                <a:cs typeface="Arial"/>
              </a:rPr>
              <a:t>Functions by means of a somatic reflex</a:t>
            </a:r>
            <a:r>
              <a:rPr sz="2900" b="1" spc="-40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900" b="1" dirty="0">
                <a:solidFill>
                  <a:srgbClr val="33339A"/>
                </a:solidFill>
                <a:latin typeface="Arial"/>
                <a:cs typeface="Arial"/>
              </a:rPr>
              <a:t>arc</a:t>
            </a:r>
            <a:endParaRPr sz="2900">
              <a:latin typeface="Arial"/>
              <a:cs typeface="Arial"/>
            </a:endParaRPr>
          </a:p>
          <a:p>
            <a:pPr marL="755583" lvl="1" indent="-286359">
              <a:spcBef>
                <a:spcPts val="300"/>
              </a:spcBef>
              <a:buFont typeface="Arial"/>
              <a:buChar char="–"/>
              <a:tabLst>
                <a:tab pos="756218" algn="l"/>
              </a:tabLst>
            </a:pP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stimulation of somatic</a:t>
            </a:r>
            <a:r>
              <a:rPr sz="2400" b="1" spc="5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33339A"/>
                </a:solidFill>
                <a:latin typeface="Arial"/>
                <a:cs typeface="Arial"/>
              </a:rPr>
              <a:t>receptors</a:t>
            </a:r>
            <a:endParaRPr sz="2400">
              <a:latin typeface="Arial"/>
              <a:cs typeface="Arial"/>
            </a:endParaRPr>
          </a:p>
          <a:p>
            <a:pPr marL="755583" marR="86987" lvl="1" indent="-285725">
              <a:lnSpc>
                <a:spcPts val="2590"/>
              </a:lnSpc>
              <a:spcBef>
                <a:spcPts val="615"/>
              </a:spcBef>
              <a:buFont typeface="Arial"/>
              <a:buChar char="–"/>
              <a:tabLst>
                <a:tab pos="756218" algn="l"/>
              </a:tabLst>
            </a:pP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afferent fibers carry signal to dorsal horn of spinal  cord</a:t>
            </a:r>
            <a:endParaRPr sz="2400">
              <a:latin typeface="Arial"/>
              <a:cs typeface="Arial"/>
            </a:endParaRPr>
          </a:p>
          <a:p>
            <a:pPr marL="755583" lvl="1" indent="-286359">
              <a:spcBef>
                <a:spcPts val="250"/>
              </a:spcBef>
              <a:buFont typeface="Arial"/>
              <a:buChar char="–"/>
              <a:tabLst>
                <a:tab pos="756218" algn="l"/>
              </a:tabLst>
            </a:pP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one or more interneurons integrate the</a:t>
            </a:r>
            <a:r>
              <a:rPr sz="2400" b="1" spc="-44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information</a:t>
            </a:r>
            <a:endParaRPr sz="2400">
              <a:latin typeface="Arial"/>
              <a:cs typeface="Arial"/>
            </a:endParaRPr>
          </a:p>
          <a:p>
            <a:pPr marL="755583" lvl="1" indent="-286359">
              <a:spcBef>
                <a:spcPts val="290"/>
              </a:spcBef>
              <a:buFont typeface="Arial"/>
              <a:buChar char="–"/>
              <a:tabLst>
                <a:tab pos="756218" algn="l"/>
              </a:tabLst>
            </a:pP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efferent fibers carry impulses to skeletal</a:t>
            </a:r>
            <a:r>
              <a:rPr sz="2400" b="1" spc="35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33339A"/>
                </a:solidFill>
                <a:latin typeface="Arial"/>
                <a:cs typeface="Arial"/>
              </a:rPr>
              <a:t>muscles</a:t>
            </a:r>
            <a:endParaRPr sz="2400">
              <a:latin typeface="Arial"/>
              <a:cs typeface="Arial"/>
            </a:endParaRPr>
          </a:p>
          <a:p>
            <a:pPr marL="755583" lvl="1" indent="-286359">
              <a:spcBef>
                <a:spcPts val="290"/>
              </a:spcBef>
              <a:buFont typeface="Arial"/>
              <a:buChar char="–"/>
              <a:tabLst>
                <a:tab pos="756218" algn="l"/>
              </a:tabLst>
            </a:pP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skeletal muscles</a:t>
            </a:r>
            <a:r>
              <a:rPr sz="2400" b="1" spc="30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respond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24276" y="481075"/>
            <a:ext cx="5245100" cy="627735"/>
          </a:xfrm>
          <a:prstGeom prst="rect">
            <a:avLst/>
          </a:prstGeom>
        </p:spPr>
        <p:txBody>
          <a:bodyPr vert="horz" wrap="square" lIns="0" tIns="12064" rIns="0" bIns="0" rtlCol="0">
            <a:spAutoFit/>
          </a:bodyPr>
          <a:lstStyle/>
          <a:p>
            <a:pPr marL="12699">
              <a:spcBef>
                <a:spcPts val="95"/>
              </a:spcBef>
            </a:pPr>
            <a:r>
              <a:rPr sz="4000" spc="-5" dirty="0"/>
              <a:t>The Muscle</a:t>
            </a:r>
            <a:r>
              <a:rPr sz="4000" spc="-21" dirty="0"/>
              <a:t> </a:t>
            </a:r>
            <a:r>
              <a:rPr sz="4000" spc="-5" dirty="0"/>
              <a:t>Spindle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86980" y="5634484"/>
            <a:ext cx="8021955" cy="1046817"/>
          </a:xfrm>
          <a:prstGeom prst="rect">
            <a:avLst/>
          </a:prstGeom>
        </p:spPr>
        <p:txBody>
          <a:bodyPr vert="horz" wrap="square" lIns="0" tIns="85717" rIns="0" bIns="0" rtlCol="0">
            <a:spAutoFit/>
          </a:bodyPr>
          <a:lstStyle/>
          <a:p>
            <a:pPr marL="355568" marR="144768" indent="-342870">
              <a:lnSpc>
                <a:spcPct val="80000"/>
              </a:lnSpc>
              <a:spcBef>
                <a:spcPts val="675"/>
              </a:spcBef>
              <a:buFont typeface="Arial"/>
              <a:buChar char="•"/>
              <a:tabLst>
                <a:tab pos="354934" algn="l"/>
                <a:tab pos="355568" algn="l"/>
              </a:tabLst>
            </a:pP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Sense organ (proprioceptor) that monitors length of  muscle and how fast muscles change in</a:t>
            </a:r>
            <a:r>
              <a:rPr sz="2400" b="1" spc="-15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length</a:t>
            </a:r>
            <a:endParaRPr sz="2400">
              <a:latin typeface="Arial"/>
              <a:cs typeface="Arial"/>
            </a:endParaRPr>
          </a:p>
          <a:p>
            <a:pPr marL="355568" indent="-342870">
              <a:buFont typeface="Arial"/>
              <a:buChar char="•"/>
              <a:tabLst>
                <a:tab pos="354934" algn="l"/>
                <a:tab pos="355568" algn="l"/>
              </a:tabLst>
            </a:pP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Composed of intrafusal muscle fibers, afferent</a:t>
            </a:r>
            <a:r>
              <a:rPr sz="2400" b="1" spc="-15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fibers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29879" y="6585457"/>
            <a:ext cx="3868420" cy="382155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699">
              <a:spcBef>
                <a:spcPts val="100"/>
              </a:spcBef>
            </a:pP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and gamma</a:t>
            </a:r>
            <a:r>
              <a:rPr sz="2400" b="1" spc="-75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motorneurons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7170" name="Picture 2" descr="What is Muscle Memory? How Does it Control Movement and Posture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301" y="1343026"/>
            <a:ext cx="10210800" cy="4114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82992" y="633475"/>
            <a:ext cx="7726680" cy="504624"/>
          </a:xfrm>
          <a:prstGeom prst="rect">
            <a:avLst/>
          </a:prstGeom>
        </p:spPr>
        <p:txBody>
          <a:bodyPr vert="horz" wrap="square" lIns="0" tIns="12064" rIns="0" bIns="0" rtlCol="0">
            <a:spAutoFit/>
          </a:bodyPr>
          <a:lstStyle/>
          <a:p>
            <a:pPr marL="12699">
              <a:spcBef>
                <a:spcPts val="95"/>
              </a:spcBef>
            </a:pPr>
            <a:r>
              <a:rPr sz="3200" spc="-5" dirty="0"/>
              <a:t>The Stretch (Myotatic)</a:t>
            </a:r>
            <a:r>
              <a:rPr sz="3200" spc="25" dirty="0"/>
              <a:t> </a:t>
            </a:r>
            <a:r>
              <a:rPr sz="3200" spc="-5" dirty="0"/>
              <a:t>Reflex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58374" y="1472438"/>
            <a:ext cx="7904480" cy="5935592"/>
          </a:xfrm>
          <a:prstGeom prst="rect">
            <a:avLst/>
          </a:prstGeom>
        </p:spPr>
        <p:txBody>
          <a:bodyPr vert="horz" wrap="square" lIns="0" tIns="61588" rIns="0" bIns="0" rtlCol="0">
            <a:spAutoFit/>
          </a:bodyPr>
          <a:lstStyle/>
          <a:p>
            <a:pPr marL="355568" marR="5080" indent="-342870">
              <a:lnSpc>
                <a:spcPts val="3020"/>
              </a:lnSpc>
              <a:spcBef>
                <a:spcPts val="484"/>
              </a:spcBef>
              <a:buFont typeface="Arial"/>
              <a:buChar char="•"/>
              <a:tabLst>
                <a:tab pos="354934" algn="l"/>
                <a:tab pos="355568" algn="l"/>
              </a:tabLst>
            </a:pPr>
            <a:r>
              <a:rPr sz="2900" b="1" dirty="0">
                <a:solidFill>
                  <a:srgbClr val="33339A"/>
                </a:solidFill>
                <a:latin typeface="Arial"/>
                <a:cs typeface="Arial"/>
              </a:rPr>
              <a:t>When a muscle is stretched, it contracts</a:t>
            </a:r>
            <a:r>
              <a:rPr sz="2900" b="1" spc="-86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900" b="1" dirty="0">
                <a:solidFill>
                  <a:srgbClr val="33339A"/>
                </a:solidFill>
                <a:latin typeface="Arial"/>
                <a:cs typeface="Arial"/>
              </a:rPr>
              <a:t>and  maintains increased tonus (stretch</a:t>
            </a:r>
            <a:r>
              <a:rPr sz="2900" b="1" spc="-10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900" b="1" dirty="0">
                <a:solidFill>
                  <a:srgbClr val="33339A"/>
                </a:solidFill>
                <a:latin typeface="Arial"/>
                <a:cs typeface="Arial"/>
              </a:rPr>
              <a:t>reflex)</a:t>
            </a:r>
            <a:endParaRPr sz="2900">
              <a:latin typeface="Arial"/>
              <a:cs typeface="Arial"/>
            </a:endParaRPr>
          </a:p>
          <a:p>
            <a:pPr marL="755583" lvl="1" indent="-286359">
              <a:spcBef>
                <a:spcPts val="259"/>
              </a:spcBef>
              <a:buFont typeface="Arial"/>
              <a:buChar char="–"/>
              <a:tabLst>
                <a:tab pos="755583" algn="l"/>
              </a:tabLst>
            </a:pP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helps maintain equilibrium and</a:t>
            </a:r>
            <a:r>
              <a:rPr sz="2400" b="1" spc="-21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posture</a:t>
            </a:r>
            <a:endParaRPr sz="2400">
              <a:latin typeface="Arial"/>
              <a:cs typeface="Arial"/>
            </a:endParaRPr>
          </a:p>
          <a:p>
            <a:pPr marL="1154962" lvl="2" indent="-229214">
              <a:spcBef>
                <a:spcPts val="245"/>
              </a:spcBef>
              <a:buFont typeface="Arial"/>
              <a:buChar char="•"/>
              <a:tabLst>
                <a:tab pos="1154962" algn="l"/>
                <a:tab pos="1155597" algn="l"/>
              </a:tabLst>
            </a:pPr>
            <a:r>
              <a:rPr sz="2100" b="1" spc="-5" dirty="0">
                <a:solidFill>
                  <a:srgbClr val="33339A"/>
                </a:solidFill>
                <a:latin typeface="Arial"/>
                <a:cs typeface="Arial"/>
              </a:rPr>
              <a:t>head </a:t>
            </a:r>
            <a:r>
              <a:rPr sz="2100" b="1" spc="-10" dirty="0">
                <a:solidFill>
                  <a:srgbClr val="33339A"/>
                </a:solidFill>
                <a:latin typeface="Arial"/>
                <a:cs typeface="Arial"/>
              </a:rPr>
              <a:t>starts </a:t>
            </a:r>
            <a:r>
              <a:rPr sz="2100" b="1" spc="-5" dirty="0">
                <a:solidFill>
                  <a:srgbClr val="33339A"/>
                </a:solidFill>
                <a:latin typeface="Arial"/>
                <a:cs typeface="Arial"/>
              </a:rPr>
              <a:t>to tip </a:t>
            </a:r>
            <a:r>
              <a:rPr sz="2100" b="1" spc="-10" dirty="0">
                <a:solidFill>
                  <a:srgbClr val="33339A"/>
                </a:solidFill>
                <a:latin typeface="Arial"/>
                <a:cs typeface="Arial"/>
              </a:rPr>
              <a:t>forward </a:t>
            </a:r>
            <a:r>
              <a:rPr sz="2100" b="1" spc="-5" dirty="0">
                <a:solidFill>
                  <a:srgbClr val="33339A"/>
                </a:solidFill>
                <a:latin typeface="Arial"/>
                <a:cs typeface="Arial"/>
              </a:rPr>
              <a:t>as you fall</a:t>
            </a:r>
            <a:r>
              <a:rPr sz="2100" b="1" spc="-10" dirty="0">
                <a:solidFill>
                  <a:srgbClr val="33339A"/>
                </a:solidFill>
                <a:latin typeface="Arial"/>
                <a:cs typeface="Arial"/>
              </a:rPr>
              <a:t> asleep</a:t>
            </a:r>
            <a:endParaRPr sz="2100">
              <a:latin typeface="Arial"/>
              <a:cs typeface="Arial"/>
            </a:endParaRPr>
          </a:p>
          <a:p>
            <a:pPr marL="1154962" lvl="2" indent="-229214">
              <a:spcBef>
                <a:spcPts val="240"/>
              </a:spcBef>
              <a:buFont typeface="Arial"/>
              <a:buChar char="•"/>
              <a:tabLst>
                <a:tab pos="1154962" algn="l"/>
                <a:tab pos="1155597" algn="l"/>
              </a:tabLst>
            </a:pPr>
            <a:r>
              <a:rPr sz="2100" b="1" spc="-10" dirty="0">
                <a:solidFill>
                  <a:srgbClr val="33339A"/>
                </a:solidFill>
                <a:latin typeface="Arial"/>
                <a:cs typeface="Arial"/>
              </a:rPr>
              <a:t>muscles contract </a:t>
            </a:r>
            <a:r>
              <a:rPr sz="2100" b="1" spc="-5" dirty="0">
                <a:solidFill>
                  <a:srgbClr val="33339A"/>
                </a:solidFill>
                <a:latin typeface="Arial"/>
                <a:cs typeface="Arial"/>
              </a:rPr>
              <a:t>to </a:t>
            </a:r>
            <a:r>
              <a:rPr sz="2100" b="1" spc="-10" dirty="0">
                <a:solidFill>
                  <a:srgbClr val="33339A"/>
                </a:solidFill>
                <a:latin typeface="Arial"/>
                <a:cs typeface="Arial"/>
              </a:rPr>
              <a:t>raise </a:t>
            </a:r>
            <a:r>
              <a:rPr sz="2100" b="1" spc="-5" dirty="0">
                <a:solidFill>
                  <a:srgbClr val="33339A"/>
                </a:solidFill>
                <a:latin typeface="Arial"/>
                <a:cs typeface="Arial"/>
              </a:rPr>
              <a:t>the</a:t>
            </a:r>
            <a:r>
              <a:rPr sz="2100" b="1" spc="15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100" b="1" spc="-10" dirty="0">
                <a:solidFill>
                  <a:srgbClr val="33339A"/>
                </a:solidFill>
                <a:latin typeface="Arial"/>
                <a:cs typeface="Arial"/>
              </a:rPr>
              <a:t>head</a:t>
            </a:r>
            <a:endParaRPr sz="2100">
              <a:latin typeface="Arial"/>
              <a:cs typeface="Arial"/>
            </a:endParaRPr>
          </a:p>
          <a:p>
            <a:pPr marL="754948" marR="57145" lvl="1" indent="-285725">
              <a:lnSpc>
                <a:spcPts val="2590"/>
              </a:lnSpc>
              <a:spcBef>
                <a:spcPts val="610"/>
              </a:spcBef>
              <a:buFont typeface="Arial"/>
              <a:buChar char="–"/>
              <a:tabLst>
                <a:tab pos="755583" algn="l"/>
              </a:tabLst>
            </a:pP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stabilize joints by balancing tension in </a:t>
            </a:r>
            <a:r>
              <a:rPr sz="2400" b="1" spc="-10" dirty="0">
                <a:solidFill>
                  <a:srgbClr val="33339A"/>
                </a:solidFill>
                <a:latin typeface="Arial"/>
                <a:cs typeface="Arial"/>
              </a:rPr>
              <a:t>extensors  </a:t>
            </a: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and flexors smoothing muscle</a:t>
            </a:r>
            <a:r>
              <a:rPr sz="2400" b="1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actions</a:t>
            </a:r>
            <a:endParaRPr sz="2400">
              <a:latin typeface="Arial"/>
              <a:cs typeface="Arial"/>
            </a:endParaRPr>
          </a:p>
          <a:p>
            <a:pPr marL="355568" marR="198738" indent="-342870">
              <a:lnSpc>
                <a:spcPts val="3020"/>
              </a:lnSpc>
              <a:spcBef>
                <a:spcPts val="675"/>
              </a:spcBef>
              <a:buFont typeface="Arial"/>
              <a:buChar char="•"/>
              <a:tabLst>
                <a:tab pos="354934" algn="l"/>
                <a:tab pos="355568" algn="l"/>
              </a:tabLst>
            </a:pPr>
            <a:r>
              <a:rPr sz="2900" b="1" dirty="0">
                <a:solidFill>
                  <a:srgbClr val="33339A"/>
                </a:solidFill>
                <a:latin typeface="Arial"/>
                <a:cs typeface="Arial"/>
              </a:rPr>
              <a:t>Very sudden muscle stretch causes</a:t>
            </a:r>
            <a:r>
              <a:rPr sz="2900" b="1" spc="-40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900" b="1" dirty="0">
                <a:solidFill>
                  <a:srgbClr val="33339A"/>
                </a:solidFill>
                <a:latin typeface="Arial"/>
                <a:cs typeface="Arial"/>
              </a:rPr>
              <a:t>tendon  reflex</a:t>
            </a:r>
            <a:endParaRPr sz="2900">
              <a:latin typeface="Arial"/>
              <a:cs typeface="Arial"/>
            </a:endParaRPr>
          </a:p>
          <a:p>
            <a:pPr marL="755583" lvl="1" indent="-286359">
              <a:spcBef>
                <a:spcPts val="254"/>
              </a:spcBef>
              <a:buFont typeface="Arial"/>
              <a:buChar char="–"/>
              <a:tabLst>
                <a:tab pos="755583" algn="l"/>
              </a:tabLst>
            </a:pP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knee-jerk (patellar) reflex is monosynaptic</a:t>
            </a:r>
            <a:r>
              <a:rPr sz="2400" b="1" spc="35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33339A"/>
                </a:solidFill>
                <a:latin typeface="Arial"/>
                <a:cs typeface="Arial"/>
              </a:rPr>
              <a:t>reflex</a:t>
            </a:r>
            <a:endParaRPr sz="2400">
              <a:latin typeface="Arial"/>
              <a:cs typeface="Arial"/>
            </a:endParaRPr>
          </a:p>
          <a:p>
            <a:pPr marL="754948" marR="487002" lvl="1" indent="-285725">
              <a:lnSpc>
                <a:spcPts val="2590"/>
              </a:lnSpc>
              <a:spcBef>
                <a:spcPts val="615"/>
              </a:spcBef>
              <a:buFont typeface="Arial"/>
              <a:buChar char="–"/>
              <a:tabLst>
                <a:tab pos="755583" algn="l"/>
              </a:tabLst>
            </a:pP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testing somatic reflexes helps diagnose </a:t>
            </a:r>
            <a:r>
              <a:rPr sz="2400" b="1" spc="-10" dirty="0">
                <a:solidFill>
                  <a:srgbClr val="33339A"/>
                </a:solidFill>
                <a:latin typeface="Arial"/>
                <a:cs typeface="Arial"/>
              </a:rPr>
              <a:t>many  diseases</a:t>
            </a:r>
            <a:endParaRPr sz="2400">
              <a:latin typeface="Arial"/>
              <a:cs typeface="Arial"/>
            </a:endParaRPr>
          </a:p>
          <a:p>
            <a:pPr marL="355568" marR="23492" indent="-342870">
              <a:lnSpc>
                <a:spcPts val="3020"/>
              </a:lnSpc>
              <a:spcBef>
                <a:spcPts val="675"/>
              </a:spcBef>
              <a:buFont typeface="Arial"/>
              <a:buChar char="•"/>
              <a:tabLst>
                <a:tab pos="354934" algn="l"/>
                <a:tab pos="355568" algn="l"/>
              </a:tabLst>
            </a:pPr>
            <a:r>
              <a:rPr sz="2900" b="1" dirty="0">
                <a:solidFill>
                  <a:srgbClr val="33339A"/>
                </a:solidFill>
                <a:latin typeface="Arial"/>
                <a:cs typeface="Arial"/>
              </a:rPr>
              <a:t>Reciprocal inhibition prevents muscles</a:t>
            </a:r>
            <a:r>
              <a:rPr sz="2900" b="1" spc="-60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900" b="1" dirty="0">
                <a:solidFill>
                  <a:srgbClr val="33339A"/>
                </a:solidFill>
                <a:latin typeface="Arial"/>
                <a:cs typeface="Arial"/>
              </a:rPr>
              <a:t>from  working against each</a:t>
            </a:r>
            <a:r>
              <a:rPr sz="2900" b="1" spc="-10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900" b="1" dirty="0">
                <a:solidFill>
                  <a:srgbClr val="33339A"/>
                </a:solidFill>
                <a:latin typeface="Arial"/>
                <a:cs typeface="Arial"/>
              </a:rPr>
              <a:t>other</a:t>
            </a:r>
            <a:endParaRPr sz="2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4670" y="302866"/>
            <a:ext cx="9624060" cy="735457"/>
          </a:xfrm>
          <a:prstGeom prst="rect">
            <a:avLst/>
          </a:prstGeom>
        </p:spPr>
        <p:txBody>
          <a:bodyPr vert="horz" wrap="square" lIns="0" tIns="12064" rIns="0" bIns="0" rtlCol="0">
            <a:spAutoFit/>
          </a:bodyPr>
          <a:lstStyle/>
          <a:p>
            <a:pPr marL="13969">
              <a:spcBef>
                <a:spcPts val="95"/>
              </a:spcBef>
            </a:pPr>
            <a:r>
              <a:rPr spc="-5" dirty="0"/>
              <a:t>Spinal Cord</a:t>
            </a:r>
            <a:r>
              <a:rPr spc="-25" dirty="0"/>
              <a:t> </a:t>
            </a:r>
            <a:r>
              <a:rPr spc="-5" dirty="0"/>
              <a:t>Trauma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82172" y="1873708"/>
            <a:ext cx="8058151" cy="3955560"/>
          </a:xfrm>
          <a:prstGeom prst="rect">
            <a:avLst/>
          </a:prstGeom>
        </p:spPr>
        <p:txBody>
          <a:bodyPr vert="horz" wrap="square" lIns="0" tIns="109845" rIns="0" bIns="0" rtlCol="0">
            <a:spAutoFit/>
          </a:bodyPr>
          <a:lstStyle/>
          <a:p>
            <a:pPr marL="355568" indent="-343504">
              <a:spcBef>
                <a:spcPts val="865"/>
              </a:spcBef>
              <a:buFont typeface="Arial"/>
              <a:buChar char="•"/>
              <a:tabLst>
                <a:tab pos="354934" algn="l"/>
                <a:tab pos="356203" algn="l"/>
              </a:tabLst>
            </a:pPr>
            <a:r>
              <a:rPr sz="3200" b="1" spc="-10" dirty="0">
                <a:solidFill>
                  <a:srgbClr val="33339A"/>
                </a:solidFill>
                <a:latin typeface="Arial"/>
                <a:cs typeface="Arial"/>
              </a:rPr>
              <a:t>10-12,000 people/ year </a:t>
            </a:r>
            <a:r>
              <a:rPr sz="3200" b="1" spc="-5" dirty="0">
                <a:solidFill>
                  <a:srgbClr val="33339A"/>
                </a:solidFill>
                <a:latin typeface="Arial"/>
                <a:cs typeface="Arial"/>
              </a:rPr>
              <a:t>are</a:t>
            </a:r>
            <a:r>
              <a:rPr sz="3200" b="1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33339A"/>
                </a:solidFill>
                <a:latin typeface="Arial"/>
                <a:cs typeface="Arial"/>
              </a:rPr>
              <a:t>paralyzed</a:t>
            </a:r>
            <a:endParaRPr sz="3200">
              <a:latin typeface="Arial"/>
              <a:cs typeface="Arial"/>
            </a:endParaRPr>
          </a:p>
          <a:p>
            <a:pPr marL="355568" indent="-343504">
              <a:spcBef>
                <a:spcPts val="770"/>
              </a:spcBef>
              <a:buFont typeface="Arial"/>
              <a:buChar char="•"/>
              <a:tabLst>
                <a:tab pos="354934" algn="l"/>
                <a:tab pos="356203" algn="l"/>
              </a:tabLst>
            </a:pPr>
            <a:r>
              <a:rPr sz="3200" b="1" spc="-10" dirty="0">
                <a:solidFill>
                  <a:srgbClr val="33339A"/>
                </a:solidFill>
                <a:latin typeface="Arial"/>
                <a:cs typeface="Arial"/>
              </a:rPr>
              <a:t>55% occur </a:t>
            </a:r>
            <a:r>
              <a:rPr sz="3200" b="1" spc="-5" dirty="0">
                <a:solidFill>
                  <a:srgbClr val="33339A"/>
                </a:solidFill>
                <a:latin typeface="Arial"/>
                <a:cs typeface="Arial"/>
              </a:rPr>
              <a:t>in </a:t>
            </a:r>
            <a:r>
              <a:rPr sz="3200" b="1" spc="-10" dirty="0">
                <a:solidFill>
                  <a:srgbClr val="33339A"/>
                </a:solidFill>
                <a:latin typeface="Arial"/>
                <a:cs typeface="Arial"/>
              </a:rPr>
              <a:t>traffic</a:t>
            </a:r>
            <a:r>
              <a:rPr sz="3200" b="1" spc="-5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33339A"/>
                </a:solidFill>
                <a:latin typeface="Arial"/>
                <a:cs typeface="Arial"/>
              </a:rPr>
              <a:t>accidents</a:t>
            </a:r>
            <a:endParaRPr sz="3200">
              <a:latin typeface="Arial"/>
              <a:cs typeface="Arial"/>
            </a:endParaRPr>
          </a:p>
          <a:p>
            <a:pPr marL="355568" marR="370807" indent="-343504">
              <a:spcBef>
                <a:spcPts val="770"/>
              </a:spcBef>
              <a:buFont typeface="Arial"/>
              <a:buChar char="•"/>
              <a:tabLst>
                <a:tab pos="354934" algn="l"/>
                <a:tab pos="356203" algn="l"/>
              </a:tabLst>
            </a:pPr>
            <a:r>
              <a:rPr sz="3200" b="1" spc="-5" dirty="0">
                <a:solidFill>
                  <a:srgbClr val="33339A"/>
                </a:solidFill>
                <a:latin typeface="Arial"/>
                <a:cs typeface="Arial"/>
              </a:rPr>
              <a:t>This </a:t>
            </a:r>
            <a:r>
              <a:rPr sz="3200" b="1" spc="-10" dirty="0">
                <a:solidFill>
                  <a:srgbClr val="33339A"/>
                </a:solidFill>
                <a:latin typeface="Arial"/>
                <a:cs typeface="Arial"/>
              </a:rPr>
              <a:t>damage poses </a:t>
            </a:r>
            <a:r>
              <a:rPr sz="3200" b="1" spc="-5" dirty="0">
                <a:solidFill>
                  <a:srgbClr val="33339A"/>
                </a:solidFill>
                <a:latin typeface="Arial"/>
                <a:cs typeface="Arial"/>
              </a:rPr>
              <a:t>risk of </a:t>
            </a:r>
            <a:r>
              <a:rPr sz="3200" b="1" spc="-10" dirty="0">
                <a:solidFill>
                  <a:srgbClr val="33339A"/>
                </a:solidFill>
                <a:latin typeface="Arial"/>
                <a:cs typeface="Arial"/>
              </a:rPr>
              <a:t>respiratory  failure</a:t>
            </a:r>
            <a:endParaRPr sz="3200">
              <a:latin typeface="Arial"/>
              <a:cs typeface="Arial"/>
            </a:endParaRPr>
          </a:p>
          <a:p>
            <a:pPr marL="355568" indent="-343504">
              <a:spcBef>
                <a:spcPts val="765"/>
              </a:spcBef>
              <a:buFont typeface="Arial"/>
              <a:buChar char="•"/>
              <a:tabLst>
                <a:tab pos="354934" algn="l"/>
                <a:tab pos="356203" algn="l"/>
              </a:tabLst>
            </a:pPr>
            <a:r>
              <a:rPr sz="3200" b="1" spc="-10" dirty="0">
                <a:solidFill>
                  <a:srgbClr val="33339A"/>
                </a:solidFill>
                <a:latin typeface="Arial"/>
                <a:cs typeface="Arial"/>
              </a:rPr>
              <a:t>Early symptoms </a:t>
            </a:r>
            <a:r>
              <a:rPr sz="3200" b="1" spc="-5" dirty="0">
                <a:solidFill>
                  <a:srgbClr val="33339A"/>
                </a:solidFill>
                <a:latin typeface="Arial"/>
                <a:cs typeface="Arial"/>
              </a:rPr>
              <a:t>are </a:t>
            </a:r>
            <a:r>
              <a:rPr sz="3200" b="1" spc="-10" dirty="0">
                <a:solidFill>
                  <a:srgbClr val="33339A"/>
                </a:solidFill>
                <a:latin typeface="Arial"/>
                <a:cs typeface="Arial"/>
              </a:rPr>
              <a:t>called </a:t>
            </a:r>
            <a:r>
              <a:rPr sz="3200" b="1" spc="-5" dirty="0">
                <a:solidFill>
                  <a:srgbClr val="33339A"/>
                </a:solidFill>
                <a:latin typeface="Arial"/>
                <a:cs typeface="Arial"/>
              </a:rPr>
              <a:t>spinal</a:t>
            </a:r>
            <a:r>
              <a:rPr sz="3200" b="1" spc="5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33339A"/>
                </a:solidFill>
                <a:latin typeface="Arial"/>
                <a:cs typeface="Arial"/>
              </a:rPr>
              <a:t>shock</a:t>
            </a:r>
            <a:endParaRPr sz="3200">
              <a:latin typeface="Arial"/>
              <a:cs typeface="Arial"/>
            </a:endParaRPr>
          </a:p>
          <a:p>
            <a:pPr marL="355568" marR="572719" indent="-343504">
              <a:spcBef>
                <a:spcPts val="770"/>
              </a:spcBef>
              <a:buFont typeface="Arial"/>
              <a:buChar char="•"/>
              <a:tabLst>
                <a:tab pos="354934" algn="l"/>
                <a:tab pos="356203" algn="l"/>
              </a:tabLst>
            </a:pPr>
            <a:r>
              <a:rPr sz="3200" b="1" spc="-10" dirty="0">
                <a:solidFill>
                  <a:srgbClr val="33339A"/>
                </a:solidFill>
                <a:latin typeface="Arial"/>
                <a:cs typeface="Arial"/>
              </a:rPr>
              <a:t>Tissue damage </a:t>
            </a:r>
            <a:r>
              <a:rPr sz="3200" b="1" spc="-5" dirty="0">
                <a:solidFill>
                  <a:srgbClr val="33339A"/>
                </a:solidFill>
                <a:latin typeface="Arial"/>
                <a:cs typeface="Arial"/>
              </a:rPr>
              <a:t>at time of injury </a:t>
            </a:r>
            <a:r>
              <a:rPr sz="3200" b="1" spc="-10" dirty="0">
                <a:solidFill>
                  <a:srgbClr val="33339A"/>
                </a:solidFill>
                <a:latin typeface="Arial"/>
                <a:cs typeface="Arial"/>
              </a:rPr>
              <a:t>is  followed </a:t>
            </a:r>
            <a:r>
              <a:rPr sz="3200" b="1" spc="-5" dirty="0">
                <a:solidFill>
                  <a:srgbClr val="33339A"/>
                </a:solidFill>
                <a:latin typeface="Arial"/>
                <a:cs typeface="Arial"/>
              </a:rPr>
              <a:t>by </a:t>
            </a:r>
            <a:r>
              <a:rPr sz="3200" b="1" spc="-10" dirty="0">
                <a:solidFill>
                  <a:srgbClr val="33339A"/>
                </a:solidFill>
                <a:latin typeface="Arial"/>
                <a:cs typeface="Arial"/>
              </a:rPr>
              <a:t>post-traumatic</a:t>
            </a:r>
            <a:r>
              <a:rPr sz="3200" b="1" spc="10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33339A"/>
                </a:solidFill>
                <a:latin typeface="Arial"/>
                <a:cs typeface="Arial"/>
              </a:rPr>
              <a:t>infarction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Neuroanatomy &amp; Neurophysiology: a review by J.S. Citow, R.L MacDonald (2004)</a:t>
            </a:r>
          </a:p>
          <a:p>
            <a:r>
              <a:rPr lang="en-IN" dirty="0" smtClean="0"/>
              <a:t> The Human Nervous system:An anatomical viewpoint by Murray Barr(2000)</a:t>
            </a:r>
          </a:p>
          <a:p>
            <a:r>
              <a:rPr lang="en-IN" dirty="0" smtClean="0"/>
              <a:t>Textbook of Clinical Neuroanatomy by Vishram Singh (2007)</a:t>
            </a:r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REFERENCES 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0" y="633413"/>
            <a:ext cx="6489700" cy="381514"/>
          </a:xfrm>
          <a:prstGeom prst="rect">
            <a:avLst/>
          </a:prstGeom>
        </p:spPr>
        <p:txBody>
          <a:bodyPr vert="horz" wrap="square" lIns="0" tIns="12064" rIns="0" bIns="0" rtlCol="0">
            <a:spAutoFit/>
          </a:bodyPr>
          <a:lstStyle/>
          <a:p>
            <a:pPr marL="12699" algn="ctr">
              <a:spcBef>
                <a:spcPts val="95"/>
              </a:spcBef>
            </a:pPr>
            <a:r>
              <a:rPr sz="2400" spc="-5" dirty="0"/>
              <a:t>Overview of Spinal</a:t>
            </a:r>
            <a:r>
              <a:rPr sz="2400" spc="21" dirty="0"/>
              <a:t> </a:t>
            </a:r>
            <a:r>
              <a:rPr sz="2400" spc="-5" dirty="0"/>
              <a:t>Cord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779" y="1887261"/>
            <a:ext cx="4188321" cy="5292465"/>
          </a:xfrm>
          <a:prstGeom prst="rect">
            <a:avLst/>
          </a:prstGeom>
        </p:spPr>
        <p:txBody>
          <a:bodyPr vert="horz" wrap="square" lIns="0" tIns="97781" rIns="0" bIns="0" rtlCol="0">
            <a:spAutoFit/>
          </a:bodyPr>
          <a:lstStyle/>
          <a:p>
            <a:pPr marL="355568" indent="-342870">
              <a:spcBef>
                <a:spcPts val="770"/>
              </a:spcBef>
              <a:buFont typeface="Arial"/>
              <a:buChar char="•"/>
              <a:tabLst>
                <a:tab pos="354934" algn="l"/>
                <a:tab pos="355568" algn="l"/>
              </a:tabLst>
            </a:pPr>
            <a:r>
              <a:rPr sz="2000" b="1" dirty="0">
                <a:solidFill>
                  <a:srgbClr val="33339A"/>
                </a:solidFill>
                <a:latin typeface="Arial"/>
                <a:cs typeface="Arial"/>
              </a:rPr>
              <a:t>Information highway between brain and</a:t>
            </a:r>
            <a:r>
              <a:rPr sz="2000" b="1" spc="-55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33339A"/>
                </a:solidFill>
                <a:latin typeface="Arial"/>
                <a:cs typeface="Arial"/>
              </a:rPr>
              <a:t>body</a:t>
            </a:r>
            <a:endParaRPr sz="2000">
              <a:latin typeface="Arial"/>
              <a:cs typeface="Arial"/>
            </a:endParaRPr>
          </a:p>
          <a:p>
            <a:pPr marL="355568" marR="1325762" indent="-342870">
              <a:spcBef>
                <a:spcPts val="670"/>
              </a:spcBef>
              <a:buFont typeface="Arial"/>
              <a:buChar char="•"/>
              <a:tabLst>
                <a:tab pos="354934" algn="l"/>
                <a:tab pos="355568" algn="l"/>
              </a:tabLst>
            </a:pPr>
            <a:r>
              <a:rPr sz="2000" b="1" dirty="0">
                <a:solidFill>
                  <a:srgbClr val="33339A"/>
                </a:solidFill>
                <a:latin typeface="Arial"/>
                <a:cs typeface="Arial"/>
              </a:rPr>
              <a:t>Extends through vertebral canal</a:t>
            </a:r>
            <a:r>
              <a:rPr sz="2000" b="1" spc="-70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33339A"/>
                </a:solidFill>
                <a:latin typeface="Arial"/>
                <a:cs typeface="Arial"/>
              </a:rPr>
              <a:t>from  foramen magnum to</a:t>
            </a:r>
            <a:r>
              <a:rPr sz="2000" b="1" spc="-10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33339A"/>
                </a:solidFill>
                <a:latin typeface="Arial"/>
                <a:cs typeface="Arial"/>
              </a:rPr>
              <a:t>L1</a:t>
            </a:r>
            <a:endParaRPr sz="2000">
              <a:latin typeface="Arial"/>
              <a:cs typeface="Arial"/>
            </a:endParaRPr>
          </a:p>
          <a:p>
            <a:pPr marL="355568" marR="257152" indent="-342870">
              <a:spcBef>
                <a:spcPts val="675"/>
              </a:spcBef>
              <a:buFont typeface="Arial"/>
              <a:buChar char="•"/>
              <a:tabLst>
                <a:tab pos="354934" algn="l"/>
                <a:tab pos="355568" algn="l"/>
              </a:tabLst>
            </a:pPr>
            <a:r>
              <a:rPr sz="2000" b="1" dirty="0">
                <a:solidFill>
                  <a:srgbClr val="33339A"/>
                </a:solidFill>
                <a:latin typeface="Arial"/>
                <a:cs typeface="Arial"/>
              </a:rPr>
              <a:t>Each pair of spinal nerves receives</a:t>
            </a:r>
            <a:r>
              <a:rPr sz="2000" b="1" spc="-70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33339A"/>
                </a:solidFill>
                <a:latin typeface="Arial"/>
                <a:cs typeface="Arial"/>
              </a:rPr>
              <a:t>sensory  information and issues motor signals to  muscles and</a:t>
            </a:r>
            <a:r>
              <a:rPr sz="2000" b="1" spc="-5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33339A"/>
                </a:solidFill>
                <a:latin typeface="Arial"/>
                <a:cs typeface="Arial"/>
              </a:rPr>
              <a:t>glands</a:t>
            </a:r>
            <a:endParaRPr sz="2000">
              <a:latin typeface="Arial"/>
              <a:cs typeface="Arial"/>
            </a:endParaRPr>
          </a:p>
          <a:p>
            <a:pPr marL="355568" marR="238104" indent="-342870">
              <a:spcBef>
                <a:spcPts val="670"/>
              </a:spcBef>
              <a:buFont typeface="Arial"/>
              <a:buChar char="•"/>
              <a:tabLst>
                <a:tab pos="354934" algn="l"/>
                <a:tab pos="355568" algn="l"/>
              </a:tabLst>
            </a:pPr>
            <a:r>
              <a:rPr sz="2000" b="1" dirty="0">
                <a:solidFill>
                  <a:srgbClr val="33339A"/>
                </a:solidFill>
                <a:latin typeface="Arial"/>
                <a:cs typeface="Arial"/>
              </a:rPr>
              <a:t>Spinal cord is a component of the Central  Nervous System while the spinal nerves</a:t>
            </a:r>
            <a:r>
              <a:rPr sz="2000" b="1" spc="-65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33339A"/>
                </a:solidFill>
                <a:latin typeface="Arial"/>
                <a:cs typeface="Arial"/>
              </a:rPr>
              <a:t>are  part of the Peripheral Nervous</a:t>
            </a:r>
            <a:r>
              <a:rPr sz="2000" b="1" spc="-40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33339A"/>
                </a:solidFill>
                <a:latin typeface="Arial"/>
                <a:cs typeface="Arial"/>
              </a:rPr>
              <a:t>System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31746" name="Picture 2" descr="Figure: How the Spine Is Organized - MSD Manual Consumer Vers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2900" y="504825"/>
            <a:ext cx="4876800" cy="6691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4222" y="633475"/>
            <a:ext cx="7666355" cy="443069"/>
          </a:xfrm>
          <a:prstGeom prst="rect">
            <a:avLst/>
          </a:prstGeom>
        </p:spPr>
        <p:txBody>
          <a:bodyPr vert="horz" wrap="square" lIns="0" tIns="12064" rIns="0" bIns="0" rtlCol="0">
            <a:spAutoFit/>
          </a:bodyPr>
          <a:lstStyle/>
          <a:p>
            <a:pPr marL="12699">
              <a:spcBef>
                <a:spcPts val="95"/>
              </a:spcBef>
            </a:pPr>
            <a:r>
              <a:rPr sz="2800" spc="-5" dirty="0"/>
              <a:t>Functions of the Spinal</a:t>
            </a:r>
            <a:r>
              <a:rPr sz="2800" spc="35" dirty="0"/>
              <a:t> </a:t>
            </a:r>
            <a:r>
              <a:rPr sz="2800" spc="-5" dirty="0"/>
              <a:t>Cord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58374" y="1504481"/>
            <a:ext cx="8280400" cy="5302084"/>
          </a:xfrm>
          <a:prstGeom prst="rect">
            <a:avLst/>
          </a:prstGeom>
        </p:spPr>
        <p:txBody>
          <a:bodyPr vert="horz" wrap="square" lIns="0" tIns="99687" rIns="0" bIns="0" rtlCol="0">
            <a:spAutoFit/>
          </a:bodyPr>
          <a:lstStyle/>
          <a:p>
            <a:pPr marL="355568" indent="-342870">
              <a:spcBef>
                <a:spcPts val="785"/>
              </a:spcBef>
              <a:buFont typeface="Arial"/>
              <a:buChar char="•"/>
              <a:tabLst>
                <a:tab pos="354934" algn="l"/>
                <a:tab pos="355568" algn="l"/>
              </a:tabLst>
            </a:pPr>
            <a:r>
              <a:rPr sz="2900" b="1" spc="-5" dirty="0">
                <a:solidFill>
                  <a:srgbClr val="0065FF"/>
                </a:solidFill>
                <a:latin typeface="Arial"/>
                <a:cs typeface="Arial"/>
              </a:rPr>
              <a:t>Conduction</a:t>
            </a:r>
            <a:endParaRPr sz="2900">
              <a:latin typeface="Arial"/>
              <a:cs typeface="Arial"/>
            </a:endParaRPr>
          </a:p>
          <a:p>
            <a:pPr marL="754948" marR="109210" lvl="1" indent="-285725">
              <a:spcBef>
                <a:spcPts val="585"/>
              </a:spcBef>
              <a:buFont typeface="Arial"/>
              <a:buChar char="–"/>
              <a:tabLst>
                <a:tab pos="755583" algn="l"/>
              </a:tabLst>
            </a:pP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bundles of fibers passing information up and down  spinal</a:t>
            </a:r>
            <a:r>
              <a:rPr sz="2400" b="1" spc="-10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cord</a:t>
            </a:r>
            <a:endParaRPr sz="2400">
              <a:latin typeface="Arial"/>
              <a:cs typeface="Arial"/>
            </a:endParaRPr>
          </a:p>
          <a:p>
            <a:pPr marL="355568" indent="-342870">
              <a:spcBef>
                <a:spcPts val="659"/>
              </a:spcBef>
              <a:buFont typeface="Arial"/>
              <a:buChar char="•"/>
              <a:tabLst>
                <a:tab pos="354934" algn="l"/>
                <a:tab pos="355568" algn="l"/>
              </a:tabLst>
            </a:pPr>
            <a:r>
              <a:rPr sz="2900" b="1" spc="-5" dirty="0">
                <a:solidFill>
                  <a:srgbClr val="0065FF"/>
                </a:solidFill>
                <a:latin typeface="Arial"/>
                <a:cs typeface="Arial"/>
              </a:rPr>
              <a:t>Locomotion</a:t>
            </a:r>
            <a:endParaRPr sz="2900">
              <a:latin typeface="Arial"/>
              <a:cs typeface="Arial"/>
            </a:endParaRPr>
          </a:p>
          <a:p>
            <a:pPr marL="754948" marR="455254" lvl="1" indent="-285725">
              <a:spcBef>
                <a:spcPts val="590"/>
              </a:spcBef>
              <a:buFont typeface="Arial"/>
              <a:buChar char="–"/>
              <a:tabLst>
                <a:tab pos="755583" algn="l"/>
              </a:tabLst>
            </a:pP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repetitive, coordinated actions of several muscle  groups</a:t>
            </a:r>
            <a:endParaRPr sz="2400">
              <a:latin typeface="Arial"/>
              <a:cs typeface="Arial"/>
            </a:endParaRPr>
          </a:p>
          <a:p>
            <a:pPr marL="754948" marR="5080" lvl="1" indent="-285725">
              <a:spcBef>
                <a:spcPts val="575"/>
              </a:spcBef>
              <a:buFont typeface="Arial"/>
              <a:buChar char="–"/>
              <a:tabLst>
                <a:tab pos="755583" algn="l"/>
              </a:tabLst>
            </a:pP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central pattern generators are pools of neurons  providing control of flexors and extensors</a:t>
            </a:r>
            <a:r>
              <a:rPr sz="2400" b="1" spc="-50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(walking)</a:t>
            </a:r>
            <a:endParaRPr sz="2400">
              <a:latin typeface="Arial"/>
              <a:cs typeface="Arial"/>
            </a:endParaRPr>
          </a:p>
          <a:p>
            <a:pPr marL="355568" indent="-342870">
              <a:spcBef>
                <a:spcPts val="659"/>
              </a:spcBef>
              <a:buFont typeface="Arial"/>
              <a:buChar char="•"/>
              <a:tabLst>
                <a:tab pos="354934" algn="l"/>
                <a:tab pos="355568" algn="l"/>
              </a:tabLst>
            </a:pPr>
            <a:r>
              <a:rPr sz="2900" b="1" dirty="0">
                <a:solidFill>
                  <a:srgbClr val="0065FF"/>
                </a:solidFill>
                <a:latin typeface="Arial"/>
                <a:cs typeface="Arial"/>
              </a:rPr>
              <a:t>Reflexes</a:t>
            </a:r>
            <a:endParaRPr sz="2900">
              <a:latin typeface="Arial"/>
              <a:cs typeface="Arial"/>
            </a:endParaRPr>
          </a:p>
          <a:p>
            <a:pPr marL="754948" marR="931461" lvl="1" indent="-285725">
              <a:spcBef>
                <a:spcPts val="585"/>
              </a:spcBef>
              <a:buFont typeface="Arial"/>
              <a:buChar char="–"/>
              <a:tabLst>
                <a:tab pos="755583" algn="l"/>
              </a:tabLst>
            </a:pP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involuntary, stereotyped responses to stimuli  (remove hand from hot</a:t>
            </a:r>
            <a:r>
              <a:rPr sz="2400" b="1" spc="5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33339A"/>
                </a:solidFill>
                <a:latin typeface="Arial"/>
                <a:cs typeface="Arial"/>
              </a:rPr>
              <a:t>stove)</a:t>
            </a:r>
            <a:endParaRPr sz="2400">
              <a:latin typeface="Arial"/>
              <a:cs typeface="Arial"/>
            </a:endParaRPr>
          </a:p>
          <a:p>
            <a:pPr marL="755583" lvl="1" indent="-286359">
              <a:spcBef>
                <a:spcPts val="580"/>
              </a:spcBef>
              <a:buFont typeface="Arial"/>
              <a:buChar char="–"/>
              <a:tabLst>
                <a:tab pos="755583" algn="l"/>
              </a:tabLst>
            </a:pP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involves brain, spinal cord and peripheral</a:t>
            </a:r>
            <a:r>
              <a:rPr sz="2400" b="1" spc="-30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33339A"/>
                </a:solidFill>
                <a:latin typeface="Arial"/>
                <a:cs typeface="Arial"/>
              </a:rPr>
              <a:t>nerves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xfrm>
            <a:off x="534670" y="1633577"/>
            <a:ext cx="9624060" cy="4011989"/>
          </a:xfrm>
          <a:prstGeom prst="rect">
            <a:avLst/>
          </a:prstGeom>
        </p:spPr>
        <p:txBody>
          <a:bodyPr vert="horz" wrap="square" lIns="0" tIns="61588" rIns="0" bIns="0" rtlCol="0">
            <a:spAutoFit/>
          </a:bodyPr>
          <a:lstStyle/>
          <a:p>
            <a:pPr marL="355568" marR="909875" indent="-342870">
              <a:lnSpc>
                <a:spcPts val="3020"/>
              </a:lnSpc>
              <a:spcBef>
                <a:spcPts val="484"/>
              </a:spcBef>
              <a:buFont typeface="Arial"/>
              <a:buChar char="•"/>
              <a:tabLst>
                <a:tab pos="354934" algn="l"/>
                <a:tab pos="355568" algn="l"/>
              </a:tabLst>
            </a:pPr>
            <a:r>
              <a:rPr sz="2000" dirty="0"/>
              <a:t>Cylinder of nerve tissue within the</a:t>
            </a:r>
            <a:r>
              <a:rPr sz="2000" spc="-65" dirty="0"/>
              <a:t> </a:t>
            </a:r>
            <a:r>
              <a:rPr sz="2000" dirty="0"/>
              <a:t>vertebral  canal (thick as a</a:t>
            </a:r>
            <a:r>
              <a:rPr sz="2000" spc="-10" dirty="0"/>
              <a:t> </a:t>
            </a:r>
            <a:r>
              <a:rPr sz="2000" dirty="0"/>
              <a:t>finger)</a:t>
            </a:r>
          </a:p>
          <a:p>
            <a:pPr marL="755583" marR="5080" lvl="1" indent="-285725">
              <a:lnSpc>
                <a:spcPts val="2590"/>
              </a:lnSpc>
              <a:spcBef>
                <a:spcPts val="585"/>
              </a:spcBef>
              <a:buFont typeface="Arial"/>
              <a:buChar char="–"/>
              <a:tabLst>
                <a:tab pos="756218" algn="l"/>
              </a:tabLst>
            </a:pPr>
            <a:r>
              <a:rPr sz="2000" b="1" spc="-5" dirty="0">
                <a:solidFill>
                  <a:srgbClr val="33339A"/>
                </a:solidFill>
                <a:latin typeface="Arial"/>
                <a:cs typeface="Arial"/>
              </a:rPr>
              <a:t>vertebral column grows faster so in an adult the spinal  cord only extends to</a:t>
            </a:r>
            <a:r>
              <a:rPr sz="2000" b="1" spc="5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33339A"/>
                </a:solidFill>
                <a:latin typeface="Arial"/>
                <a:cs typeface="Arial"/>
              </a:rPr>
              <a:t>L1</a:t>
            </a:r>
            <a:endParaRPr sz="2000">
              <a:latin typeface="Arial"/>
              <a:cs typeface="Arial"/>
            </a:endParaRPr>
          </a:p>
          <a:p>
            <a:pPr marL="355568" marR="355568" indent="-342870">
              <a:lnSpc>
                <a:spcPts val="3020"/>
              </a:lnSpc>
              <a:spcBef>
                <a:spcPts val="675"/>
              </a:spcBef>
              <a:buFont typeface="Arial"/>
              <a:buChar char="•"/>
              <a:tabLst>
                <a:tab pos="354934" algn="l"/>
                <a:tab pos="355568" algn="l"/>
              </a:tabLst>
            </a:pPr>
            <a:r>
              <a:rPr sz="2000" dirty="0">
                <a:solidFill>
                  <a:srgbClr val="FF0000"/>
                </a:solidFill>
              </a:rPr>
              <a:t>31 pairs of spinal nerves </a:t>
            </a:r>
            <a:r>
              <a:rPr sz="2000" dirty="0"/>
              <a:t>arise from cervical,  thoracic, lumbar and sacral regions of the</a:t>
            </a:r>
            <a:r>
              <a:rPr sz="2000" spc="-60" dirty="0"/>
              <a:t> </a:t>
            </a:r>
            <a:r>
              <a:rPr sz="2000" dirty="0"/>
              <a:t>cord</a:t>
            </a:r>
          </a:p>
          <a:p>
            <a:pPr marL="755583" marR="1035593" lvl="1" indent="-285725">
              <a:lnSpc>
                <a:spcPts val="2590"/>
              </a:lnSpc>
              <a:spcBef>
                <a:spcPts val="585"/>
              </a:spcBef>
              <a:buFont typeface="Arial"/>
              <a:buChar char="–"/>
              <a:tabLst>
                <a:tab pos="756218" algn="l"/>
              </a:tabLst>
            </a:pPr>
            <a:r>
              <a:rPr sz="2000" b="1" spc="-5" dirty="0">
                <a:solidFill>
                  <a:srgbClr val="33339A"/>
                </a:solidFill>
                <a:latin typeface="Arial"/>
                <a:cs typeface="Arial"/>
              </a:rPr>
              <a:t>each cord segment gives rise to a pair of spinal  </a:t>
            </a:r>
            <a:r>
              <a:rPr sz="2000" b="1" spc="-10" dirty="0">
                <a:solidFill>
                  <a:srgbClr val="33339A"/>
                </a:solidFill>
                <a:latin typeface="Arial"/>
                <a:cs typeface="Arial"/>
              </a:rPr>
              <a:t>nerves</a:t>
            </a:r>
            <a:endParaRPr sz="2000">
              <a:latin typeface="Arial"/>
              <a:cs typeface="Arial"/>
            </a:endParaRPr>
          </a:p>
          <a:p>
            <a:pPr marL="355568" indent="-342870">
              <a:spcBef>
                <a:spcPts val="290"/>
              </a:spcBef>
              <a:buFont typeface="Arial"/>
              <a:buChar char="•"/>
              <a:tabLst>
                <a:tab pos="354934" algn="l"/>
                <a:tab pos="355568" algn="l"/>
              </a:tabLst>
            </a:pPr>
            <a:r>
              <a:rPr sz="2000" dirty="0">
                <a:solidFill>
                  <a:srgbClr val="FF0000"/>
                </a:solidFill>
              </a:rPr>
              <a:t>Cervical and lumbar</a:t>
            </a:r>
            <a:r>
              <a:rPr sz="2000" spc="-25" dirty="0">
                <a:solidFill>
                  <a:srgbClr val="FF0000"/>
                </a:solidFill>
              </a:rPr>
              <a:t> </a:t>
            </a:r>
            <a:r>
              <a:rPr sz="2000" dirty="0">
                <a:solidFill>
                  <a:srgbClr val="FF0000"/>
                </a:solidFill>
              </a:rPr>
              <a:t>enlargements</a:t>
            </a:r>
          </a:p>
          <a:p>
            <a:pPr marL="355568" marR="225405" indent="-342870">
              <a:lnSpc>
                <a:spcPts val="3020"/>
              </a:lnSpc>
              <a:spcBef>
                <a:spcPts val="720"/>
              </a:spcBef>
              <a:buFont typeface="Arial"/>
              <a:buChar char="•"/>
              <a:tabLst>
                <a:tab pos="354934" algn="l"/>
                <a:tab pos="355568" algn="l"/>
              </a:tabLst>
            </a:pPr>
            <a:r>
              <a:rPr sz="2000" dirty="0">
                <a:solidFill>
                  <a:srgbClr val="0065FF"/>
                </a:solidFill>
              </a:rPr>
              <a:t>Medullary cone </a:t>
            </a:r>
            <a:r>
              <a:rPr sz="2000" dirty="0"/>
              <a:t>(conus medullaris) = tapered</a:t>
            </a:r>
            <a:r>
              <a:rPr sz="2000" spc="-60" dirty="0"/>
              <a:t> </a:t>
            </a:r>
            <a:r>
              <a:rPr sz="2000" dirty="0"/>
              <a:t>tip  of</a:t>
            </a:r>
            <a:r>
              <a:rPr sz="2000" spc="-5" dirty="0"/>
              <a:t> </a:t>
            </a:r>
            <a:r>
              <a:rPr sz="2000" dirty="0"/>
              <a:t>cord</a:t>
            </a:r>
          </a:p>
          <a:p>
            <a:pPr marL="355568" indent="-342870">
              <a:spcBef>
                <a:spcPts val="295"/>
              </a:spcBef>
              <a:buFont typeface="Arial"/>
              <a:buChar char="•"/>
              <a:tabLst>
                <a:tab pos="354934" algn="l"/>
                <a:tab pos="355568" algn="l"/>
              </a:tabLst>
            </a:pPr>
            <a:r>
              <a:rPr sz="2000" dirty="0">
                <a:solidFill>
                  <a:srgbClr val="0065FF"/>
                </a:solidFill>
              </a:rPr>
              <a:t>Cauda equinae </a:t>
            </a:r>
            <a:r>
              <a:rPr sz="2000" dirty="0"/>
              <a:t>is L2 to S5 nerve </a:t>
            </a:r>
            <a:r>
              <a:rPr sz="2000"/>
              <a:t>roots</a:t>
            </a:r>
            <a:r>
              <a:rPr sz="2000" spc="-44"/>
              <a:t> </a:t>
            </a:r>
            <a:r>
              <a:rPr sz="2000" smtClean="0"/>
              <a:t>resemble</a:t>
            </a:r>
            <a:r>
              <a:rPr lang="en-IN" sz="2000" dirty="0" smtClean="0"/>
              <a:t> horse’s tail </a:t>
            </a:r>
            <a:endParaRPr sz="200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54429" y="633475"/>
            <a:ext cx="7386955" cy="443069"/>
          </a:xfrm>
          <a:prstGeom prst="rect">
            <a:avLst/>
          </a:prstGeom>
        </p:spPr>
        <p:txBody>
          <a:bodyPr vert="horz" wrap="square" lIns="0" tIns="12064" rIns="0" bIns="0" rtlCol="0">
            <a:spAutoFit/>
          </a:bodyPr>
          <a:lstStyle/>
          <a:p>
            <a:pPr marL="12699">
              <a:spcBef>
                <a:spcPts val="95"/>
              </a:spcBef>
            </a:pPr>
            <a:r>
              <a:rPr sz="2800" spc="-5" dirty="0"/>
              <a:t>Anatomy of the Spinal</a:t>
            </a:r>
            <a:r>
              <a:rPr sz="2800" spc="21" dirty="0"/>
              <a:t> </a:t>
            </a:r>
            <a:r>
              <a:rPr sz="2800" spc="-5" dirty="0"/>
              <a:t>Cord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60702" y="633475"/>
            <a:ext cx="7572375" cy="1458732"/>
          </a:xfrm>
          <a:prstGeom prst="rect">
            <a:avLst/>
          </a:prstGeom>
        </p:spPr>
        <p:txBody>
          <a:bodyPr vert="horz" wrap="square" lIns="0" tIns="12064" rIns="0" bIns="0" rtlCol="0">
            <a:spAutoFit/>
          </a:bodyPr>
          <a:lstStyle/>
          <a:p>
            <a:pPr marL="12699">
              <a:spcBef>
                <a:spcPts val="95"/>
              </a:spcBef>
            </a:pPr>
            <a:r>
              <a:rPr spc="-5" dirty="0"/>
              <a:t>Meninges of the Spinal</a:t>
            </a:r>
            <a:r>
              <a:rPr spc="25" dirty="0"/>
              <a:t> </a:t>
            </a:r>
            <a:r>
              <a:rPr spc="-5" dirty="0"/>
              <a:t>Cord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58373" y="1887255"/>
            <a:ext cx="7945755" cy="5277721"/>
          </a:xfrm>
          <a:prstGeom prst="rect">
            <a:avLst/>
          </a:prstGeom>
        </p:spPr>
        <p:txBody>
          <a:bodyPr vert="horz" wrap="square" lIns="0" tIns="55239" rIns="0" bIns="0" rtlCol="0">
            <a:spAutoFit/>
          </a:bodyPr>
          <a:lstStyle/>
          <a:p>
            <a:pPr marL="355568" indent="-342870">
              <a:spcBef>
                <a:spcPts val="434"/>
              </a:spcBef>
              <a:buFont typeface="Arial"/>
              <a:buChar char="•"/>
              <a:tabLst>
                <a:tab pos="354934" algn="l"/>
                <a:tab pos="355568" algn="l"/>
              </a:tabLst>
            </a:pPr>
            <a:r>
              <a:rPr sz="2900" b="1" dirty="0">
                <a:solidFill>
                  <a:srgbClr val="33339A"/>
                </a:solidFill>
                <a:latin typeface="Arial"/>
                <a:cs typeface="Arial"/>
              </a:rPr>
              <a:t>3 Fibrous layers enclosing spinal</a:t>
            </a:r>
            <a:r>
              <a:rPr sz="2900" b="1" spc="-21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900" b="1" dirty="0">
                <a:solidFill>
                  <a:srgbClr val="33339A"/>
                </a:solidFill>
                <a:latin typeface="Arial"/>
                <a:cs typeface="Arial"/>
              </a:rPr>
              <a:t>cord</a:t>
            </a:r>
            <a:endParaRPr sz="2900">
              <a:latin typeface="Arial"/>
              <a:cs typeface="Arial"/>
            </a:endParaRPr>
          </a:p>
          <a:p>
            <a:pPr marL="355568" indent="-342870">
              <a:spcBef>
                <a:spcPts val="335"/>
              </a:spcBef>
              <a:buFont typeface="Arial"/>
              <a:buChar char="•"/>
              <a:tabLst>
                <a:tab pos="354934" algn="l"/>
                <a:tab pos="355568" algn="l"/>
              </a:tabLst>
            </a:pPr>
            <a:r>
              <a:rPr sz="2900" b="1" dirty="0">
                <a:solidFill>
                  <a:srgbClr val="FF0000"/>
                </a:solidFill>
                <a:latin typeface="Arial"/>
                <a:cs typeface="Arial"/>
              </a:rPr>
              <a:t>Dura</a:t>
            </a:r>
            <a:r>
              <a:rPr sz="29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900" b="1" dirty="0">
                <a:solidFill>
                  <a:srgbClr val="FF0000"/>
                </a:solidFill>
                <a:latin typeface="Arial"/>
                <a:cs typeface="Arial"/>
              </a:rPr>
              <a:t>mater</a:t>
            </a:r>
            <a:endParaRPr sz="2900">
              <a:latin typeface="Arial"/>
              <a:cs typeface="Arial"/>
            </a:endParaRPr>
          </a:p>
          <a:p>
            <a:pPr marL="754948" marR="384776" lvl="1" indent="-285725">
              <a:lnSpc>
                <a:spcPts val="2590"/>
              </a:lnSpc>
              <a:spcBef>
                <a:spcPts val="625"/>
              </a:spcBef>
              <a:buFont typeface="Arial"/>
              <a:buChar char="–"/>
              <a:tabLst>
                <a:tab pos="755583" algn="l"/>
              </a:tabLst>
            </a:pP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tough collagenous membrane surrounded by  epidural space filled with fat and blood</a:t>
            </a:r>
            <a:r>
              <a:rPr sz="2400" b="1" spc="-35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33339A"/>
                </a:solidFill>
                <a:latin typeface="Arial"/>
                <a:cs typeface="Arial"/>
              </a:rPr>
              <a:t>vessels</a:t>
            </a:r>
            <a:endParaRPr sz="2400">
              <a:latin typeface="Arial"/>
              <a:cs typeface="Arial"/>
            </a:endParaRPr>
          </a:p>
          <a:p>
            <a:pPr marL="1154962" lvl="2" indent="-229214">
              <a:spcBef>
                <a:spcPts val="214"/>
              </a:spcBef>
              <a:buFont typeface="Arial"/>
              <a:buChar char="•"/>
              <a:tabLst>
                <a:tab pos="1154962" algn="l"/>
                <a:tab pos="1155597" algn="l"/>
              </a:tabLst>
            </a:pPr>
            <a:r>
              <a:rPr sz="2100" b="1" spc="-10" dirty="0">
                <a:solidFill>
                  <a:srgbClr val="33339A"/>
                </a:solidFill>
                <a:latin typeface="Arial"/>
                <a:cs typeface="Arial"/>
              </a:rPr>
              <a:t>epidural anesthesia utilized </a:t>
            </a:r>
            <a:r>
              <a:rPr sz="2100" b="1" spc="-5" dirty="0">
                <a:solidFill>
                  <a:srgbClr val="33339A"/>
                </a:solidFill>
                <a:latin typeface="Arial"/>
                <a:cs typeface="Arial"/>
              </a:rPr>
              <a:t>during</a:t>
            </a:r>
            <a:r>
              <a:rPr sz="2100" b="1" spc="44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100" b="1" spc="-10" dirty="0">
                <a:solidFill>
                  <a:srgbClr val="33339A"/>
                </a:solidFill>
                <a:latin typeface="Arial"/>
                <a:cs typeface="Arial"/>
              </a:rPr>
              <a:t>childbirth</a:t>
            </a:r>
            <a:endParaRPr sz="2100">
              <a:latin typeface="Arial"/>
              <a:cs typeface="Arial"/>
            </a:endParaRPr>
          </a:p>
          <a:p>
            <a:pPr marL="355568" indent="-342870">
              <a:spcBef>
                <a:spcPts val="315"/>
              </a:spcBef>
              <a:buFont typeface="Arial"/>
              <a:buChar char="•"/>
              <a:tabLst>
                <a:tab pos="354934" algn="l"/>
                <a:tab pos="355568" algn="l"/>
              </a:tabLst>
            </a:pPr>
            <a:r>
              <a:rPr sz="2900" b="1" dirty="0">
                <a:solidFill>
                  <a:srgbClr val="FF0000"/>
                </a:solidFill>
                <a:latin typeface="Arial"/>
                <a:cs typeface="Arial"/>
              </a:rPr>
              <a:t>Arachnoid mater</a:t>
            </a:r>
            <a:endParaRPr sz="2900">
              <a:latin typeface="Arial"/>
              <a:cs typeface="Arial"/>
            </a:endParaRPr>
          </a:p>
          <a:p>
            <a:pPr marL="754948" marR="195563" lvl="1" indent="-285725">
              <a:lnSpc>
                <a:spcPts val="2590"/>
              </a:lnSpc>
              <a:spcBef>
                <a:spcPts val="625"/>
              </a:spcBef>
              <a:buFont typeface="Arial"/>
              <a:buChar char="–"/>
              <a:tabLst>
                <a:tab pos="755583" algn="l"/>
              </a:tabLst>
            </a:pP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layer of simple squamous epithelium lining dura  mater and loose mesh of fibers filled with CSF  (creates subarachnoid</a:t>
            </a:r>
            <a:r>
              <a:rPr sz="2400" b="1" spc="21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33339A"/>
                </a:solidFill>
                <a:latin typeface="Arial"/>
                <a:cs typeface="Arial"/>
              </a:rPr>
              <a:t>space)</a:t>
            </a:r>
            <a:endParaRPr sz="2400">
              <a:latin typeface="Arial"/>
              <a:cs typeface="Arial"/>
            </a:endParaRPr>
          </a:p>
          <a:p>
            <a:pPr marL="355568" indent="-342870">
              <a:spcBef>
                <a:spcPts val="295"/>
              </a:spcBef>
              <a:buFont typeface="Arial"/>
              <a:buChar char="•"/>
              <a:tabLst>
                <a:tab pos="354934" algn="l"/>
                <a:tab pos="355568" algn="l"/>
              </a:tabLst>
            </a:pPr>
            <a:r>
              <a:rPr sz="2900" b="1" dirty="0">
                <a:solidFill>
                  <a:srgbClr val="FF0000"/>
                </a:solidFill>
                <a:latin typeface="Arial"/>
                <a:cs typeface="Arial"/>
              </a:rPr>
              <a:t>Pia</a:t>
            </a:r>
            <a:r>
              <a:rPr sz="29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900" b="1" dirty="0">
                <a:solidFill>
                  <a:srgbClr val="FF0000"/>
                </a:solidFill>
                <a:latin typeface="Arial"/>
                <a:cs typeface="Arial"/>
              </a:rPr>
              <a:t>mater</a:t>
            </a:r>
            <a:endParaRPr sz="2900">
              <a:latin typeface="Arial"/>
              <a:cs typeface="Arial"/>
            </a:endParaRPr>
          </a:p>
          <a:p>
            <a:pPr marL="755583" lvl="1" indent="-286359">
              <a:spcBef>
                <a:spcPts val="295"/>
              </a:spcBef>
              <a:buFont typeface="Arial"/>
              <a:buChar char="–"/>
              <a:tabLst>
                <a:tab pos="755583" algn="l"/>
              </a:tabLst>
            </a:pP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delicate membrane adherent to spinal</a:t>
            </a:r>
            <a:r>
              <a:rPr sz="2400" b="1" spc="21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cord</a:t>
            </a:r>
            <a:endParaRPr sz="2400">
              <a:latin typeface="Arial"/>
              <a:cs typeface="Arial"/>
            </a:endParaRPr>
          </a:p>
          <a:p>
            <a:pPr marL="754948" marR="5080" lvl="1" indent="-285725">
              <a:lnSpc>
                <a:spcPts val="2590"/>
              </a:lnSpc>
              <a:spcBef>
                <a:spcPts val="619"/>
              </a:spcBef>
              <a:buFont typeface="Arial"/>
              <a:buChar char="–"/>
              <a:tabLst>
                <a:tab pos="755583" algn="l"/>
              </a:tabLst>
            </a:pP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filium terminale and denticulate ligaments anchor  the</a:t>
            </a:r>
            <a:r>
              <a:rPr sz="2400" b="1" spc="-10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cord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idx="1"/>
          </p:nvPr>
        </p:nvSpPr>
        <p:spPr>
          <a:xfrm>
            <a:off x="1005973" y="1853438"/>
            <a:ext cx="8671560" cy="3170099"/>
          </a:xfrm>
        </p:spPr>
        <p:txBody>
          <a:bodyPr>
            <a:normAutofit/>
          </a:bodyPr>
          <a:lstStyle/>
          <a:p>
            <a:pPr marL="355568" marR="5080" indent="-342870">
              <a:spcBef>
                <a:spcPts val="100"/>
              </a:spcBef>
              <a:buFont typeface="Arial"/>
              <a:buChar char="•"/>
              <a:tabLst>
                <a:tab pos="354934" algn="l"/>
                <a:tab pos="355568" algn="l"/>
              </a:tabLst>
            </a:pPr>
            <a:r>
              <a:rPr lang="en-IN" sz="2000" spc="-5" dirty="0" smtClean="0"/>
              <a:t>Central area of gray matter shaped like a butterfly and  surrounded by white matter in 3</a:t>
            </a:r>
            <a:r>
              <a:rPr lang="en-IN" sz="2000" spc="-21" dirty="0" smtClean="0"/>
              <a:t> </a:t>
            </a:r>
            <a:r>
              <a:rPr lang="en-IN" sz="2000" spc="-5" dirty="0" smtClean="0"/>
              <a:t>columns</a:t>
            </a:r>
            <a:endParaRPr lang="en-IN" sz="2000" dirty="0" smtClean="0"/>
          </a:p>
          <a:p>
            <a:pPr marL="355568" indent="-342870">
              <a:spcBef>
                <a:spcPts val="575"/>
              </a:spcBef>
              <a:buFont typeface="Arial"/>
              <a:buChar char="•"/>
              <a:tabLst>
                <a:tab pos="354934" algn="l"/>
                <a:tab pos="355568" algn="l"/>
              </a:tabLst>
            </a:pPr>
            <a:r>
              <a:rPr lang="en-IN" sz="2000" spc="-5" dirty="0" smtClean="0">
                <a:solidFill>
                  <a:srgbClr val="0065FF"/>
                </a:solidFill>
              </a:rPr>
              <a:t>Gray matter </a:t>
            </a:r>
            <a:r>
              <a:rPr lang="en-IN" sz="2000" dirty="0" smtClean="0"/>
              <a:t>= </a:t>
            </a:r>
            <a:r>
              <a:rPr lang="en-IN" sz="2000" spc="-5" dirty="0" smtClean="0"/>
              <a:t>neuron cell bodies with little</a:t>
            </a:r>
            <a:r>
              <a:rPr lang="en-IN" sz="2000" spc="-50" dirty="0" smtClean="0"/>
              <a:t> </a:t>
            </a:r>
            <a:r>
              <a:rPr lang="en-IN" sz="2000" spc="-5" dirty="0" smtClean="0"/>
              <a:t>myelin</a:t>
            </a:r>
            <a:endParaRPr lang="en-IN" sz="2000" dirty="0" smtClean="0"/>
          </a:p>
          <a:p>
            <a:pPr marL="355568" indent="-342870">
              <a:spcBef>
                <a:spcPts val="575"/>
              </a:spcBef>
              <a:buFont typeface="Arial"/>
              <a:buChar char="•"/>
              <a:tabLst>
                <a:tab pos="354934" algn="l"/>
                <a:tab pos="355568" algn="l"/>
              </a:tabLst>
            </a:pPr>
            <a:r>
              <a:rPr lang="en-IN" sz="2000" spc="-5" dirty="0" smtClean="0">
                <a:solidFill>
                  <a:srgbClr val="0065FF"/>
                </a:solidFill>
              </a:rPr>
              <a:t>White matter </a:t>
            </a:r>
            <a:r>
              <a:rPr lang="en-IN" sz="2000" dirty="0" smtClean="0"/>
              <a:t>= </a:t>
            </a:r>
            <a:r>
              <a:rPr lang="en-IN" sz="2000" spc="-5" dirty="0" smtClean="0"/>
              <a:t>myelinated</a:t>
            </a:r>
            <a:r>
              <a:rPr lang="en-IN" sz="2000" spc="5" dirty="0" smtClean="0"/>
              <a:t> </a:t>
            </a:r>
            <a:r>
              <a:rPr lang="en-IN" sz="2000" spc="-5" dirty="0" smtClean="0"/>
              <a:t>axons</a:t>
            </a:r>
            <a:endParaRPr lang="en-IN" sz="2000" dirty="0" smtClean="0"/>
          </a:p>
          <a:p>
            <a:endParaRPr lang="en-IN" sz="2000"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34670" y="302866"/>
            <a:ext cx="9624060" cy="504624"/>
          </a:xfrm>
          <a:prstGeom prst="rect">
            <a:avLst/>
          </a:prstGeom>
        </p:spPr>
        <p:txBody>
          <a:bodyPr vert="horz" wrap="square" lIns="0" tIns="12064" rIns="0" bIns="0" rtlCol="0">
            <a:spAutoFit/>
          </a:bodyPr>
          <a:lstStyle/>
          <a:p>
            <a:pPr marL="12699">
              <a:spcBef>
                <a:spcPts val="95"/>
              </a:spcBef>
            </a:pPr>
            <a:r>
              <a:rPr sz="3200" spc="-10" dirty="0"/>
              <a:t>Cross-Sectional Anatomy </a:t>
            </a:r>
            <a:r>
              <a:rPr sz="3200" spc="-5" dirty="0"/>
              <a:t>of the Spinal </a:t>
            </a:r>
            <a:r>
              <a:rPr sz="3200" spc="-10" dirty="0"/>
              <a:t>Cord</a:t>
            </a:r>
            <a:endParaRPr sz="3200"/>
          </a:p>
        </p:txBody>
      </p:sp>
      <p:pic>
        <p:nvPicPr>
          <p:cNvPr id="27650" name="Picture 2" descr="Cross Section of Spinal Cord Illustration by Krystal Thompson | Medical  Illustration &amp;amp; Anim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700" y="3400425"/>
            <a:ext cx="9529763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541" y="442975"/>
            <a:ext cx="8072755" cy="443069"/>
          </a:xfrm>
          <a:prstGeom prst="rect">
            <a:avLst/>
          </a:prstGeom>
        </p:spPr>
        <p:txBody>
          <a:bodyPr vert="horz" wrap="square" lIns="0" tIns="12064" rIns="0" bIns="0" rtlCol="0">
            <a:spAutoFit/>
          </a:bodyPr>
          <a:lstStyle/>
          <a:p>
            <a:pPr marL="12699">
              <a:spcBef>
                <a:spcPts val="95"/>
              </a:spcBef>
            </a:pPr>
            <a:r>
              <a:rPr sz="2800" spc="-5" dirty="0"/>
              <a:t>Gray Matter </a:t>
            </a:r>
            <a:r>
              <a:rPr sz="2800" dirty="0"/>
              <a:t>in </a:t>
            </a:r>
            <a:r>
              <a:rPr sz="2800" spc="-5" dirty="0"/>
              <a:t>the Spinal</a:t>
            </a:r>
            <a:r>
              <a:rPr sz="2800" spc="25" dirty="0"/>
              <a:t> </a:t>
            </a:r>
            <a:r>
              <a:rPr sz="2800" spc="-5" dirty="0"/>
              <a:t>Cord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3574" y="1123482"/>
            <a:ext cx="8422639" cy="3391305"/>
          </a:xfrm>
          <a:prstGeom prst="rect">
            <a:avLst/>
          </a:prstGeom>
        </p:spPr>
        <p:txBody>
          <a:bodyPr vert="horz" wrap="square" lIns="0" tIns="99687" rIns="0" bIns="0" rtlCol="0">
            <a:spAutoFit/>
          </a:bodyPr>
          <a:lstStyle/>
          <a:p>
            <a:pPr marL="355568" indent="-342870">
              <a:spcBef>
                <a:spcPts val="785"/>
              </a:spcBef>
              <a:buFont typeface="Arial"/>
              <a:buChar char="•"/>
              <a:tabLst>
                <a:tab pos="354934" algn="l"/>
                <a:tab pos="355568" algn="l"/>
              </a:tabLst>
            </a:pPr>
            <a:r>
              <a:rPr sz="2900" b="1" dirty="0">
                <a:solidFill>
                  <a:srgbClr val="33339A"/>
                </a:solidFill>
                <a:latin typeface="Arial"/>
                <a:cs typeface="Arial"/>
              </a:rPr>
              <a:t>Pair of dorsal or posterior</a:t>
            </a:r>
            <a:r>
              <a:rPr sz="2900" b="1" spc="-55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900" b="1" dirty="0">
                <a:solidFill>
                  <a:srgbClr val="33339A"/>
                </a:solidFill>
                <a:latin typeface="Arial"/>
                <a:cs typeface="Arial"/>
              </a:rPr>
              <a:t>horns</a:t>
            </a:r>
            <a:endParaRPr sz="2900">
              <a:latin typeface="Arial"/>
              <a:cs typeface="Arial"/>
            </a:endParaRPr>
          </a:p>
          <a:p>
            <a:pPr marL="755583" lvl="1" indent="-286359">
              <a:spcBef>
                <a:spcPts val="585"/>
              </a:spcBef>
              <a:buFont typeface="Arial"/>
              <a:buChar char="–"/>
              <a:tabLst>
                <a:tab pos="755583" algn="l"/>
              </a:tabLst>
            </a:pP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dorsal root of spinal nerve is totally sensory</a:t>
            </a:r>
            <a:r>
              <a:rPr sz="2400" b="1" spc="-25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fibers</a:t>
            </a:r>
            <a:endParaRPr sz="2400">
              <a:latin typeface="Arial"/>
              <a:cs typeface="Arial"/>
            </a:endParaRPr>
          </a:p>
          <a:p>
            <a:pPr marL="355568" indent="-342870">
              <a:spcBef>
                <a:spcPts val="659"/>
              </a:spcBef>
              <a:buFont typeface="Arial"/>
              <a:buChar char="•"/>
              <a:tabLst>
                <a:tab pos="354934" algn="l"/>
                <a:tab pos="355568" algn="l"/>
              </a:tabLst>
            </a:pPr>
            <a:r>
              <a:rPr sz="2900" b="1" dirty="0">
                <a:solidFill>
                  <a:srgbClr val="33339A"/>
                </a:solidFill>
                <a:latin typeface="Arial"/>
                <a:cs typeface="Arial"/>
              </a:rPr>
              <a:t>Pair of ventral or anterior</a:t>
            </a:r>
            <a:r>
              <a:rPr sz="2900" b="1" spc="-55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900" b="1" dirty="0">
                <a:solidFill>
                  <a:srgbClr val="33339A"/>
                </a:solidFill>
                <a:latin typeface="Arial"/>
                <a:cs typeface="Arial"/>
              </a:rPr>
              <a:t>horns</a:t>
            </a:r>
            <a:endParaRPr sz="2900">
              <a:latin typeface="Arial"/>
              <a:cs typeface="Arial"/>
            </a:endParaRPr>
          </a:p>
          <a:p>
            <a:pPr marL="755583" lvl="1" indent="-286359">
              <a:spcBef>
                <a:spcPts val="590"/>
              </a:spcBef>
              <a:buFont typeface="Arial"/>
              <a:buChar char="–"/>
              <a:tabLst>
                <a:tab pos="755583" algn="l"/>
              </a:tabLst>
            </a:pP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ventral root of spinal nerve is totally motor</a:t>
            </a:r>
            <a:r>
              <a:rPr sz="2400" b="1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fibers</a:t>
            </a:r>
            <a:endParaRPr sz="2400">
              <a:latin typeface="Arial"/>
              <a:cs typeface="Arial"/>
            </a:endParaRPr>
          </a:p>
          <a:p>
            <a:pPr marL="355568" marR="5080" indent="-342870">
              <a:spcBef>
                <a:spcPts val="659"/>
              </a:spcBef>
              <a:buFont typeface="Arial"/>
              <a:buChar char="•"/>
              <a:tabLst>
                <a:tab pos="354934" algn="l"/>
                <a:tab pos="355568" algn="l"/>
              </a:tabLst>
            </a:pPr>
            <a:r>
              <a:rPr sz="2900" b="1" dirty="0">
                <a:solidFill>
                  <a:srgbClr val="33339A"/>
                </a:solidFill>
                <a:latin typeface="Arial"/>
                <a:cs typeface="Arial"/>
              </a:rPr>
              <a:t>Connected by gray commissure punctured by</a:t>
            </a:r>
            <a:r>
              <a:rPr sz="2900" b="1" spc="-40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900" b="1" dirty="0">
                <a:solidFill>
                  <a:srgbClr val="33339A"/>
                </a:solidFill>
                <a:latin typeface="Arial"/>
                <a:cs typeface="Arial"/>
              </a:rPr>
              <a:t>a  central canal continuous above with 4th  ventricle</a:t>
            </a:r>
            <a:endParaRPr sz="2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43227" y="544321"/>
            <a:ext cx="6806565" cy="443710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699">
              <a:spcBef>
                <a:spcPts val="100"/>
              </a:spcBef>
            </a:pPr>
            <a:r>
              <a:rPr sz="2800" dirty="0"/>
              <a:t>White </a:t>
            </a:r>
            <a:r>
              <a:rPr sz="2800" spc="-5" dirty="0"/>
              <a:t>Matter </a:t>
            </a:r>
            <a:r>
              <a:rPr sz="2800" dirty="0"/>
              <a:t>in the Spinal</a:t>
            </a:r>
            <a:r>
              <a:rPr sz="2800" spc="-114" dirty="0"/>
              <a:t> </a:t>
            </a:r>
            <a:r>
              <a:rPr sz="2800" dirty="0"/>
              <a:t>Cord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853573" y="1440434"/>
            <a:ext cx="8363584" cy="2387832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355568" marR="5080" indent="-342870">
              <a:spcBef>
                <a:spcPts val="100"/>
              </a:spcBef>
              <a:buFont typeface="Arial"/>
              <a:buChar char="•"/>
              <a:tabLst>
                <a:tab pos="354934" algn="l"/>
                <a:tab pos="355568" algn="l"/>
              </a:tabLst>
            </a:pP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White column </a:t>
            </a:r>
            <a:r>
              <a:rPr sz="2400" b="1" dirty="0">
                <a:solidFill>
                  <a:srgbClr val="33339A"/>
                </a:solidFill>
                <a:latin typeface="Arial"/>
                <a:cs typeface="Arial"/>
              </a:rPr>
              <a:t>= </a:t>
            </a: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bundles of myelinated axons that </a:t>
            </a:r>
            <a:r>
              <a:rPr sz="2400" b="1" spc="-10" dirty="0">
                <a:solidFill>
                  <a:srgbClr val="33339A"/>
                </a:solidFill>
                <a:latin typeface="Arial"/>
                <a:cs typeface="Arial"/>
              </a:rPr>
              <a:t>carry  </a:t>
            </a: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signals up and down to and from</a:t>
            </a:r>
            <a:r>
              <a:rPr sz="2400" b="1" spc="-25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brainstem</a:t>
            </a:r>
            <a:endParaRPr sz="2400">
              <a:latin typeface="Arial"/>
              <a:cs typeface="Arial"/>
            </a:endParaRPr>
          </a:p>
          <a:p>
            <a:pPr marL="355568" indent="-342870">
              <a:spcBef>
                <a:spcPts val="575"/>
              </a:spcBef>
              <a:buFont typeface="Arial"/>
              <a:buChar char="•"/>
              <a:tabLst>
                <a:tab pos="354934" algn="l"/>
                <a:tab pos="355568" algn="l"/>
              </a:tabLst>
            </a:pP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3 pairs of columns or</a:t>
            </a:r>
            <a:r>
              <a:rPr sz="2400" b="1" spc="-15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funiculi</a:t>
            </a:r>
            <a:endParaRPr sz="2400">
              <a:latin typeface="Arial"/>
              <a:cs typeface="Arial"/>
            </a:endParaRPr>
          </a:p>
          <a:p>
            <a:pPr marL="469858">
              <a:spcBef>
                <a:spcPts val="489"/>
              </a:spcBef>
              <a:tabLst>
                <a:tab pos="754948" algn="l"/>
              </a:tabLst>
            </a:pPr>
            <a:r>
              <a:rPr sz="2100" spc="-5" dirty="0">
                <a:solidFill>
                  <a:srgbClr val="33339A"/>
                </a:solidFill>
                <a:latin typeface="Arial"/>
                <a:cs typeface="Arial"/>
              </a:rPr>
              <a:t>–	</a:t>
            </a:r>
            <a:r>
              <a:rPr sz="2100" b="1" spc="-10" dirty="0">
                <a:solidFill>
                  <a:srgbClr val="33339A"/>
                </a:solidFill>
                <a:latin typeface="Arial"/>
                <a:cs typeface="Arial"/>
              </a:rPr>
              <a:t>dorsal, lateral, </a:t>
            </a:r>
            <a:r>
              <a:rPr sz="2100" b="1" spc="-5" dirty="0">
                <a:solidFill>
                  <a:srgbClr val="33339A"/>
                </a:solidFill>
                <a:latin typeface="Arial"/>
                <a:cs typeface="Arial"/>
              </a:rPr>
              <a:t>and </a:t>
            </a:r>
            <a:r>
              <a:rPr sz="2100" b="1" spc="-10" dirty="0">
                <a:solidFill>
                  <a:srgbClr val="33339A"/>
                </a:solidFill>
                <a:latin typeface="Arial"/>
                <a:cs typeface="Arial"/>
              </a:rPr>
              <a:t>anterior</a:t>
            </a:r>
            <a:r>
              <a:rPr sz="2100" b="1" spc="-15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100" b="1" spc="-10" dirty="0">
                <a:solidFill>
                  <a:srgbClr val="33339A"/>
                </a:solidFill>
                <a:latin typeface="Arial"/>
                <a:cs typeface="Arial"/>
              </a:rPr>
              <a:t>columns</a:t>
            </a:r>
            <a:endParaRPr sz="2100">
              <a:latin typeface="Arial"/>
              <a:cs typeface="Arial"/>
            </a:endParaRPr>
          </a:p>
          <a:p>
            <a:pPr marL="355568" marR="320012" indent="-342870">
              <a:spcBef>
                <a:spcPts val="565"/>
              </a:spcBef>
              <a:buFont typeface="Arial"/>
              <a:buChar char="•"/>
              <a:tabLst>
                <a:tab pos="354934" algn="l"/>
                <a:tab pos="355568" algn="l"/>
              </a:tabLst>
            </a:pP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Each column is filled with named tracts or fasciculi  (fibers with a similar origin, destination and</a:t>
            </a:r>
            <a:r>
              <a:rPr sz="2400" b="1" spc="-80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3339A"/>
                </a:solidFill>
                <a:latin typeface="Arial"/>
                <a:cs typeface="Arial"/>
              </a:rPr>
              <a:t>function)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idx="1"/>
          </p:nvPr>
        </p:nvSpPr>
        <p:spPr>
          <a:xfrm>
            <a:off x="1005973" y="1853438"/>
            <a:ext cx="8671560" cy="3093154"/>
          </a:xfrm>
        </p:spPr>
        <p:txBody>
          <a:bodyPr/>
          <a:lstStyle/>
          <a:p>
            <a:pPr marL="355568" marR="5080" indent="-342870">
              <a:spcBef>
                <a:spcPts val="100"/>
              </a:spcBef>
              <a:buFont typeface="Arial"/>
              <a:buChar char="•"/>
              <a:tabLst>
                <a:tab pos="354934" algn="l"/>
                <a:tab pos="355568" algn="l"/>
              </a:tabLst>
            </a:pPr>
            <a:r>
              <a:rPr lang="en-IN" spc="-5" dirty="0" smtClean="0">
                <a:solidFill>
                  <a:srgbClr val="FF0000"/>
                </a:solidFill>
              </a:rPr>
              <a:t>Ascending </a:t>
            </a:r>
            <a:r>
              <a:rPr lang="en-IN" spc="-5" dirty="0" smtClean="0"/>
              <a:t>and </a:t>
            </a:r>
            <a:r>
              <a:rPr lang="en-IN" spc="-5" dirty="0" smtClean="0">
                <a:solidFill>
                  <a:srgbClr val="FF0000"/>
                </a:solidFill>
              </a:rPr>
              <a:t>descending tract </a:t>
            </a:r>
            <a:r>
              <a:rPr lang="en-IN" spc="-5" dirty="0" smtClean="0"/>
              <a:t>head up or down while </a:t>
            </a:r>
            <a:r>
              <a:rPr lang="en-IN" spc="-5" dirty="0" smtClean="0">
                <a:solidFill>
                  <a:srgbClr val="FF0000"/>
                </a:solidFill>
              </a:rPr>
              <a:t> decussation </a:t>
            </a:r>
            <a:r>
              <a:rPr lang="en-IN" spc="-5" dirty="0" smtClean="0"/>
              <a:t>means that the fibers cross</a:t>
            </a:r>
            <a:r>
              <a:rPr lang="en-IN" spc="40" dirty="0" smtClean="0"/>
              <a:t> </a:t>
            </a:r>
            <a:r>
              <a:rPr lang="en-IN" spc="-5" dirty="0" smtClean="0"/>
              <a:t>sides</a:t>
            </a:r>
            <a:endParaRPr lang="en-IN" dirty="0" smtClean="0"/>
          </a:p>
          <a:p>
            <a:pPr marL="355568" marR="528273" indent="-342870">
              <a:spcBef>
                <a:spcPts val="575"/>
              </a:spcBef>
              <a:buFont typeface="Arial"/>
              <a:buChar char="•"/>
              <a:tabLst>
                <a:tab pos="354934" algn="l"/>
                <a:tab pos="355568" algn="l"/>
              </a:tabLst>
            </a:pPr>
            <a:r>
              <a:rPr lang="en-IN" spc="-5" dirty="0" smtClean="0">
                <a:solidFill>
                  <a:srgbClr val="FF0000"/>
                </a:solidFill>
              </a:rPr>
              <a:t>Contralateral </a:t>
            </a:r>
            <a:r>
              <a:rPr lang="en-IN" spc="-5" dirty="0" smtClean="0"/>
              <a:t>means origin and destination are on  opposite sides while ipsilateral means on same</a:t>
            </a:r>
            <a:r>
              <a:rPr lang="en-IN" spc="-35" dirty="0" smtClean="0"/>
              <a:t> </a:t>
            </a:r>
            <a:r>
              <a:rPr lang="en-IN" spc="-5" dirty="0" smtClean="0"/>
              <a:t>side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4670" y="302866"/>
            <a:ext cx="9624060" cy="735457"/>
          </a:xfrm>
          <a:prstGeom prst="rect">
            <a:avLst/>
          </a:prstGeom>
        </p:spPr>
        <p:txBody>
          <a:bodyPr vert="horz" wrap="square" lIns="0" tIns="12064" rIns="0" bIns="0" rtlCol="0">
            <a:spAutoFit/>
          </a:bodyPr>
          <a:lstStyle/>
          <a:p>
            <a:pPr marL="12699">
              <a:spcBef>
                <a:spcPts val="95"/>
              </a:spcBef>
            </a:pPr>
            <a:r>
              <a:rPr spc="-5" dirty="0"/>
              <a:t>Spinal</a:t>
            </a:r>
            <a:r>
              <a:rPr spc="-44" dirty="0"/>
              <a:t> </a:t>
            </a:r>
            <a:r>
              <a:rPr spc="-5" dirty="0"/>
              <a:t>Tracts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874</Words>
  <Application>Microsoft Office PowerPoint</Application>
  <PresentationFormat>Custom</PresentationFormat>
  <Paragraphs>121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Slide 1</vt:lpstr>
      <vt:lpstr>Overview of Spinal Cord</vt:lpstr>
      <vt:lpstr>Functions of the Spinal Cord</vt:lpstr>
      <vt:lpstr>Anatomy of the Spinal Cord</vt:lpstr>
      <vt:lpstr>Meninges of the Spinal Cord</vt:lpstr>
      <vt:lpstr>Cross-Sectional Anatomy of the Spinal Cord</vt:lpstr>
      <vt:lpstr>Gray Matter in the Spinal Cord</vt:lpstr>
      <vt:lpstr>White Matter in the Spinal Cord</vt:lpstr>
      <vt:lpstr>Spinal Tracts</vt:lpstr>
      <vt:lpstr>Spinoreticular Tract</vt:lpstr>
      <vt:lpstr>Spinocerebellar Pathway</vt:lpstr>
      <vt:lpstr>The Spinal Nerves</vt:lpstr>
      <vt:lpstr>Nerve Plexuses</vt:lpstr>
      <vt:lpstr>Nature of Somatic Reflexes</vt:lpstr>
      <vt:lpstr>The Muscle Spindle</vt:lpstr>
      <vt:lpstr>The Stretch (Myotatic) Reflex</vt:lpstr>
      <vt:lpstr>Spinal Cord Trauma</vt:lpstr>
      <vt:lpstr>REFERENCES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spinacor [modalità compatibilità]</dc:title>
  <dc:creator>Fulvio</dc:creator>
  <cp:lastModifiedBy>Sonali</cp:lastModifiedBy>
  <cp:revision>1</cp:revision>
  <dcterms:created xsi:type="dcterms:W3CDTF">2021-11-11T17:31:50Z</dcterms:created>
  <dcterms:modified xsi:type="dcterms:W3CDTF">2021-11-11T18:07:57Z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2012-01-04T00:00:00Z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2021-11-11T00:00:00Z</vt:filetime>
  </property>
</Properties>
</file>