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  <p:sldMasterId id="2147483911" r:id="rId2"/>
    <p:sldMasterId id="2147483926" r:id="rId3"/>
  </p:sldMasterIdLst>
  <p:notesMasterIdLst>
    <p:notesMasterId r:id="rId31"/>
  </p:notes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532B8-3481-4327-A54E-75279451AED0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DB891-A7BC-4865-9823-5CF447EBD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34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100116-A310-4FDA-9A1F-418E9150F678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25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C38684-0DF8-4B38-9672-E26F7D263706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73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8B99A2-3780-4E27-9F55-47459224E3AB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38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FE04E1-EA42-4B0B-A087-5C10E47A1AA9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71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474D22-0C04-4D79-8487-7697B07B6BC6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16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4B9367-4877-42BE-842B-18453DD71EAA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37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614F5F-9EDE-4348-A330-6DB2820330B1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17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674E47-5ABC-45C2-84BC-88A5C171DAE4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05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5D78BA-6582-4F6C-8D88-7FD08200C272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36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83A3E7-2501-4A89-B3D5-83F30A49F65A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57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E457AF-73D7-413D-8EB3-C7D02F4370FE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5AF184-4A0B-44A7-A096-9535FC1176FB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02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13161-0E64-44FD-8B41-3045576EE234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31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A00E84-F4F1-4E51-9D46-18B1759CAD41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2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8CE93C-111E-4347-8300-D00A520C08CD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3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3A6E16-F01F-4CB5-ACC0-A297CDF74410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78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BEC2B3-54AC-4430-888F-A7353B62119E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47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23FE02-B849-4BEF-BC63-CFFFE89120E5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12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6BC562-8114-4EF2-8D7E-F6F42518B4BC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25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F1BB5F-0F12-44EB-9EC5-FF0003EAD5A7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73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D5CCF6-8071-454E-96CE-BA6EB2E3491E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1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4E35-3D12-4734-A881-30AB75F1705E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572A-3151-4279-B298-3AD1D386AF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813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4E35-3D12-4734-A881-30AB75F1705E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572A-3151-4279-B298-3AD1D386AF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11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4E35-3D12-4734-A881-30AB75F1705E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572A-3151-4279-B298-3AD1D386AF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693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4E35-3D12-4734-A881-30AB75F1705E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572A-3151-4279-B298-3AD1D386AF72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6367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4E35-3D12-4734-A881-30AB75F1705E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572A-3151-4279-B298-3AD1D386AF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5473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4E35-3D12-4734-A881-30AB75F1705E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572A-3151-4279-B298-3AD1D386AF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5712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4E35-3D12-4734-A881-30AB75F1705E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572A-3151-4279-B298-3AD1D386AF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2216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4E35-3D12-4734-A881-30AB75F1705E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572A-3151-4279-B298-3AD1D386AF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97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4E35-3D12-4734-A881-30AB75F1705E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572A-3151-4279-B298-3AD1D386AF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4768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115DF-E443-4EC6-A84D-84D723A307C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17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4EE59-FE54-4833-B685-26E335C557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0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4E35-3D12-4734-A881-30AB75F1705E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572A-3151-4279-B298-3AD1D386AF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3574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6D575-9CE6-4D84-B85A-D02A8C6A6AB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2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1C323-B419-4A66-85B8-1E00FA90E7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13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5EDF3-1098-44DF-BBE8-1A5B81707E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24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B9CE9-4D49-4DF5-9BD4-8B0F1951CB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06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BEF5D-E445-4E2E-B0F3-49ED03B832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71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A538D-B371-49C5-943E-51A92ADDA16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65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576C2-0974-45B9-96BE-FAAE25D23E9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0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56236-2173-4B67-8487-BFC4A2E03D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22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2766A-CC84-4E1F-B14E-339E43330A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83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F17C6-72E1-4482-8C2D-9C521B8E83C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4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4E35-3D12-4734-A881-30AB75F1705E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572A-3151-4279-B298-3AD1D386AF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583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B5E10-04C2-41F0-AA12-AF4651813B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52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67520-2CC4-42FF-AA5F-4736F095F0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60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115DF-E443-4EC6-A84D-84D723A307C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16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4EE59-FE54-4833-B685-26E335C557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01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6D575-9CE6-4D84-B85A-D02A8C6A6AB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388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1C323-B419-4A66-85B8-1E00FA90E7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58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5EDF3-1098-44DF-BBE8-1A5B81707E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67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B9CE9-4D49-4DF5-9BD4-8B0F1951CB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009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BEF5D-E445-4E2E-B0F3-49ED03B832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A538D-B371-49C5-943E-51A92ADDA16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7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4E35-3D12-4734-A881-30AB75F1705E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572A-3151-4279-B298-3AD1D386AF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0108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576C2-0974-45B9-96BE-FAAE25D23E9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272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56236-2173-4B67-8487-BFC4A2E03D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37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2766A-CC84-4E1F-B14E-339E43330A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1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F17C6-72E1-4482-8C2D-9C521B8E83C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957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B5E10-04C2-41F0-AA12-AF4651813B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33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67520-2CC4-42FF-AA5F-4736F095F0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7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4E35-3D12-4734-A881-30AB75F1705E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572A-3151-4279-B298-3AD1D386AF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182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4E35-3D12-4734-A881-30AB75F1705E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572A-3151-4279-B298-3AD1D386AF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183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4E35-3D12-4734-A881-30AB75F1705E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572A-3151-4279-B298-3AD1D386AF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543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4E35-3D12-4734-A881-30AB75F1705E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572A-3151-4279-B298-3AD1D386AF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607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4E35-3D12-4734-A881-30AB75F1705E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572A-3151-4279-B298-3AD1D386AF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084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2484E35-3D12-4734-A881-30AB75F1705E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572A-3151-4279-B298-3AD1D386AF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6321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7600" y="6537326"/>
            <a:ext cx="9652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74400" y="6553200"/>
            <a:ext cx="101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B2001E-D2CA-4103-B7F5-6F3F1F0EB44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7600" y="6537326"/>
            <a:ext cx="9652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74400" y="6553200"/>
            <a:ext cx="101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B2001E-D2CA-4103-B7F5-6F3F1F0EB44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jpe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9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9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7158" y="632552"/>
            <a:ext cx="8825658" cy="1791159"/>
          </a:xfrm>
        </p:spPr>
        <p:txBody>
          <a:bodyPr/>
          <a:lstStyle/>
          <a:p>
            <a:r>
              <a:rPr lang="en-US" dirty="0"/>
              <a:t>Two Port Network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6618" y="4512975"/>
            <a:ext cx="5972006" cy="86142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By- Er. ATUL KUMAR AGNIHOTRI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481930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Circuit Parameters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These parameters are as follows:</a:t>
            </a:r>
          </a:p>
          <a:p>
            <a:r>
              <a:rPr lang="en-US" smtClean="0"/>
              <a:t>z</a:t>
            </a:r>
            <a:r>
              <a:rPr lang="en-US" baseline="-25000" smtClean="0"/>
              <a:t>11</a:t>
            </a:r>
            <a:r>
              <a:rPr lang="en-US" smtClean="0"/>
              <a:t> Open circuit input impedance</a:t>
            </a:r>
          </a:p>
          <a:p>
            <a:r>
              <a:rPr lang="en-US" smtClean="0"/>
              <a:t>z</a:t>
            </a:r>
            <a:r>
              <a:rPr lang="en-US" baseline="-25000" smtClean="0"/>
              <a:t>12</a:t>
            </a:r>
            <a:r>
              <a:rPr lang="en-US" smtClean="0"/>
              <a:t> Open circuit transfer impedance from port 1 to port 2</a:t>
            </a:r>
          </a:p>
          <a:p>
            <a:r>
              <a:rPr lang="en-US" smtClean="0"/>
              <a:t>z</a:t>
            </a:r>
            <a:r>
              <a:rPr lang="en-US" baseline="-25000" smtClean="0"/>
              <a:t>21</a:t>
            </a:r>
            <a:r>
              <a:rPr lang="en-US" smtClean="0"/>
              <a:t> Open circuit transfer impedance from port 2 to port 1</a:t>
            </a:r>
          </a:p>
          <a:p>
            <a:r>
              <a:rPr lang="en-US" smtClean="0"/>
              <a:t>z</a:t>
            </a:r>
            <a:r>
              <a:rPr lang="en-US" baseline="-25000" smtClean="0"/>
              <a:t>22</a:t>
            </a:r>
            <a:r>
              <a:rPr lang="en-US" smtClean="0"/>
              <a:t> Open circuit output impedance</a:t>
            </a:r>
          </a:p>
          <a:p>
            <a:r>
              <a:rPr lang="en-US" smtClean="0"/>
              <a:t>When </a:t>
            </a:r>
            <a:r>
              <a:rPr lang="en-US" i="1" smtClean="0"/>
              <a:t>z</a:t>
            </a:r>
            <a:r>
              <a:rPr lang="en-US" i="1" baseline="-25000" smtClean="0"/>
              <a:t>11</a:t>
            </a:r>
            <a:r>
              <a:rPr lang="en-US" i="1" smtClean="0"/>
              <a:t>=z</a:t>
            </a:r>
            <a:r>
              <a:rPr lang="en-US" i="1" baseline="-25000" smtClean="0"/>
              <a:t>22</a:t>
            </a:r>
            <a:r>
              <a:rPr lang="en-US" smtClean="0"/>
              <a:t>, the network is said to be symmetrical.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C3CFC4-A62B-42D5-A2F5-2F78E76B64D4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 Parameters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the network is linear and has no dependent sources, the transfer impedances are equal </a:t>
            </a:r>
            <a:r>
              <a:rPr lang="en-US" i="1" smtClean="0"/>
              <a:t>(z</a:t>
            </a:r>
            <a:r>
              <a:rPr lang="en-US" i="1" baseline="-25000" smtClean="0"/>
              <a:t>12</a:t>
            </a:r>
            <a:r>
              <a:rPr lang="en-US" i="1" smtClean="0"/>
              <a:t>=z</a:t>
            </a:r>
            <a:r>
              <a:rPr lang="en-US" i="1" baseline="-25000" smtClean="0"/>
              <a:t>21</a:t>
            </a:r>
            <a:r>
              <a:rPr lang="en-US" i="1" smtClean="0"/>
              <a:t>)</a:t>
            </a:r>
            <a:r>
              <a:rPr lang="en-US" smtClean="0"/>
              <a:t>, the network is said to be reciprocal.</a:t>
            </a:r>
          </a:p>
          <a:p>
            <a:r>
              <a:rPr lang="en-US" smtClean="0"/>
              <a:t>This means that if the input and output are switched, the transfer impedances remain the same.</a:t>
            </a:r>
          </a:p>
          <a:p>
            <a:r>
              <a:rPr lang="en-US" smtClean="0"/>
              <a:t>Any two-port network that is composed entirely of resistors, capacitors, and inductors must be reciprocal.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EE6ED4-6360-46F5-A9E4-88092262E62F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51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Admittance Parameters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impedance parameters do not always exist, then an alternative is needed for these cases.</a:t>
            </a:r>
          </a:p>
          <a:p>
            <a:r>
              <a:rPr lang="en-US" smtClean="0"/>
              <a:t>This need can be met by expressing the terminal currents in terms of terminal currents:</a:t>
            </a:r>
          </a:p>
          <a:p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r>
              <a:rPr lang="en-US" smtClean="0"/>
              <a:t>The </a:t>
            </a:r>
            <a:r>
              <a:rPr lang="en-US" i="1" smtClean="0"/>
              <a:t>y</a:t>
            </a:r>
            <a:r>
              <a:rPr lang="en-US" smtClean="0"/>
              <a:t> terms are known as admittance parameters.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17C457-93ED-4E81-B8C1-8CD32335CF2B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aphicFrame>
        <p:nvGraphicFramePr>
          <p:cNvPr id="25605" name="Object 6"/>
          <p:cNvGraphicFramePr>
            <a:graphicFrameLocks noChangeAspect="1"/>
          </p:cNvGraphicFramePr>
          <p:nvPr/>
        </p:nvGraphicFramePr>
        <p:xfrm>
          <a:off x="2743200" y="3886200"/>
          <a:ext cx="213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1066800" imgH="457200" progId="Equation.DSMT4">
                  <p:embed/>
                </p:oleObj>
              </mc:Choice>
              <mc:Fallback>
                <p:oleObj name="Equation" r:id="rId4" imgW="1066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886200"/>
                        <a:ext cx="2133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732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 Parameters.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y parameters can be determined by short circuiting either the input or output ports (thus setting their voltages to zero).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Because of this, the y parameters are also called the short circuit admittance parameters.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3180C4-6D40-40CE-AF5D-EA5F2C3226AC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aphicFrame>
        <p:nvGraphicFramePr>
          <p:cNvPr id="27653" name="Object 6"/>
          <p:cNvGraphicFramePr>
            <a:graphicFrameLocks noChangeAspect="1"/>
          </p:cNvGraphicFramePr>
          <p:nvPr/>
        </p:nvGraphicFramePr>
        <p:xfrm>
          <a:off x="2819400" y="3124200"/>
          <a:ext cx="297338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625600" imgH="1041400" progId="Equation.DSMT4">
                  <p:embed/>
                </p:oleObj>
              </mc:Choice>
              <mc:Fallback>
                <p:oleObj name="Equation" r:id="rId4" imgW="1625600" imgH="104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124200"/>
                        <a:ext cx="2973388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7936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 Circuit Parameters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These parameters are as follows:</a:t>
            </a:r>
          </a:p>
          <a:p>
            <a:r>
              <a:rPr lang="en-US" smtClean="0"/>
              <a:t>y</a:t>
            </a:r>
            <a:r>
              <a:rPr lang="en-US" baseline="-25000" smtClean="0"/>
              <a:t>11</a:t>
            </a:r>
            <a:r>
              <a:rPr lang="en-US" smtClean="0"/>
              <a:t> Short circuit input admittance</a:t>
            </a:r>
          </a:p>
          <a:p>
            <a:r>
              <a:rPr lang="en-US" smtClean="0"/>
              <a:t>y</a:t>
            </a:r>
            <a:r>
              <a:rPr lang="en-US" baseline="-25000" smtClean="0"/>
              <a:t>12</a:t>
            </a:r>
            <a:r>
              <a:rPr lang="en-US" smtClean="0"/>
              <a:t> Short circuit transfer admittance from port 1 to port 2</a:t>
            </a:r>
          </a:p>
          <a:p>
            <a:r>
              <a:rPr lang="en-US" smtClean="0"/>
              <a:t>y</a:t>
            </a:r>
            <a:r>
              <a:rPr lang="en-US" baseline="-25000" smtClean="0"/>
              <a:t>21</a:t>
            </a:r>
            <a:r>
              <a:rPr lang="en-US" smtClean="0"/>
              <a:t> Short circuit transfer admittance from port 2 to port 1</a:t>
            </a:r>
          </a:p>
          <a:p>
            <a:r>
              <a:rPr lang="en-US" smtClean="0"/>
              <a:t>y</a:t>
            </a:r>
            <a:r>
              <a:rPr lang="en-US" baseline="-25000" smtClean="0"/>
              <a:t>22</a:t>
            </a:r>
            <a:r>
              <a:rPr lang="en-US" smtClean="0"/>
              <a:t> Short circuit output admittance</a:t>
            </a:r>
          </a:p>
          <a:p>
            <a:r>
              <a:rPr lang="en-US" smtClean="0"/>
              <a:t>The impedance and admittance parameters are collectively called the immitance parameters.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A16C1F-B3F5-4A7C-8BCC-9D813CE02888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08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Equivalent Circuit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3429000"/>
          </a:xfrm>
        </p:spPr>
        <p:txBody>
          <a:bodyPr/>
          <a:lstStyle/>
          <a:p>
            <a:r>
              <a:rPr lang="en-US" smtClean="0"/>
              <a:t>For a network that is linear and has no dependent sources, the transfer admittances are equal.</a:t>
            </a:r>
          </a:p>
          <a:p>
            <a:r>
              <a:rPr lang="en-US" smtClean="0"/>
              <a:t>A reciprocal network (</a:t>
            </a:r>
            <a:r>
              <a:rPr lang="en-US" i="1" smtClean="0"/>
              <a:t>y</a:t>
            </a:r>
            <a:r>
              <a:rPr lang="en-US" i="1" baseline="-25000" smtClean="0"/>
              <a:t>12</a:t>
            </a:r>
            <a:r>
              <a:rPr lang="en-US" i="1" smtClean="0"/>
              <a:t>=y</a:t>
            </a:r>
            <a:r>
              <a:rPr lang="en-US" i="1" baseline="-25000" smtClean="0"/>
              <a:t>21</a:t>
            </a:r>
            <a:r>
              <a:rPr lang="en-US" smtClean="0"/>
              <a:t>) can be modeled with a </a:t>
            </a:r>
            <a:r>
              <a:rPr lang="en-US" smtClean="0">
                <a:sym typeface="Symbol" panose="05050102010706020507" pitchFamily="18" charset="2"/>
              </a:rPr>
              <a:t>-equivalent circuit.</a:t>
            </a:r>
          </a:p>
          <a:p>
            <a:r>
              <a:rPr lang="en-US" smtClean="0">
                <a:sym typeface="Symbol" panose="05050102010706020507" pitchFamily="18" charset="2"/>
              </a:rPr>
              <a:t>Otherwise the more general equivalent network (right) is used.</a:t>
            </a: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890BE2-5042-4CAB-96CF-4D40317875B8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31749" name="Picture 6" descr="C:\Users\Joel\Documents\Teaching\McGraw Hill\Fundamentals of Electric Circuits 5e\figures\Ch19\Color Labeled\ale80571_19_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4876800"/>
            <a:ext cx="5727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136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Hybrid Parameters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2819400"/>
          </a:xfrm>
        </p:spPr>
        <p:txBody>
          <a:bodyPr/>
          <a:lstStyle/>
          <a:p>
            <a:r>
              <a:rPr lang="en-US" smtClean="0"/>
              <a:t>Sometimes the z and y parameters do not always exist.</a:t>
            </a:r>
          </a:p>
          <a:p>
            <a:r>
              <a:rPr lang="en-US" smtClean="0"/>
              <a:t>There is thus a need for developing another set of parameters.</a:t>
            </a:r>
          </a:p>
          <a:p>
            <a:r>
              <a:rPr lang="en-US" smtClean="0"/>
              <a:t>If we make V1 and I2 the dependent variables: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FEEA51-53FA-4B2D-A5EB-B83FC02AE95B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aphicFrame>
        <p:nvGraphicFramePr>
          <p:cNvPr id="33797" name="Object 6"/>
          <p:cNvGraphicFramePr>
            <a:graphicFrameLocks noChangeAspect="1"/>
          </p:cNvGraphicFramePr>
          <p:nvPr/>
        </p:nvGraphicFramePr>
        <p:xfrm>
          <a:off x="2667000" y="4495800"/>
          <a:ext cx="25717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1028700" imgH="457200" progId="Equation.DSMT4">
                  <p:embed/>
                </p:oleObj>
              </mc:Choice>
              <mc:Fallback>
                <p:oleObj name="Equation" r:id="rId4" imgW="1028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495800"/>
                        <a:ext cx="25717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206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Hybrid Parameters II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h terms are known as the hybrid parameters, or simply h-parameters.</a:t>
            </a:r>
          </a:p>
          <a:p>
            <a:r>
              <a:rPr lang="en-US" smtClean="0"/>
              <a:t>The name comes from the fact that they are a hybrid combination of ratios.</a:t>
            </a:r>
          </a:p>
          <a:p>
            <a:r>
              <a:rPr lang="en-US" smtClean="0"/>
              <a:t>These parameters tend to be much easier to measure than the z or y parameters.</a:t>
            </a:r>
          </a:p>
          <a:p>
            <a:r>
              <a:rPr lang="en-US" smtClean="0"/>
              <a:t>They are particularly useful for characterizing transistors.</a:t>
            </a:r>
          </a:p>
          <a:p>
            <a:r>
              <a:rPr lang="en-US" smtClean="0"/>
              <a:t>Transformers too can be characterized by the h parameters.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61AEB9-D4B0-4996-B368-3FEAFB7D4B7B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31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values of the parameters are: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The parameters </a:t>
            </a:r>
            <a:r>
              <a:rPr lang="en-US" i="1" smtClean="0"/>
              <a:t>h</a:t>
            </a:r>
            <a:r>
              <a:rPr lang="en-US" i="1" baseline="-25000" smtClean="0"/>
              <a:t>11</a:t>
            </a:r>
            <a:r>
              <a:rPr lang="en-US" i="1" smtClean="0"/>
              <a:t>, h</a:t>
            </a:r>
            <a:r>
              <a:rPr lang="en-US" i="1" baseline="-25000" smtClean="0"/>
              <a:t>12</a:t>
            </a:r>
            <a:r>
              <a:rPr lang="en-US" i="1" smtClean="0"/>
              <a:t>, h</a:t>
            </a:r>
            <a:r>
              <a:rPr lang="en-US" i="1" baseline="-25000" smtClean="0"/>
              <a:t>21</a:t>
            </a:r>
            <a:r>
              <a:rPr lang="en-US" smtClean="0"/>
              <a:t>, and </a:t>
            </a:r>
            <a:r>
              <a:rPr lang="en-US" i="1" smtClean="0"/>
              <a:t>h</a:t>
            </a:r>
            <a:r>
              <a:rPr lang="en-US" i="1" baseline="-25000" smtClean="0"/>
              <a:t>22</a:t>
            </a:r>
            <a:r>
              <a:rPr lang="en-US" baseline="-25000" smtClean="0"/>
              <a:t> </a:t>
            </a:r>
            <a:r>
              <a:rPr lang="en-US" smtClean="0"/>
              <a:t>represent an impedance, a voltage gain, a current gain, and an admittance respectively.</a:t>
            </a:r>
            <a:endParaRPr lang="en-US" i="1" baseline="-2500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DEFAC7-CD0A-40D5-B906-9D1D45238BAA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aphicFrame>
        <p:nvGraphicFramePr>
          <p:cNvPr id="37893" name="Object 7"/>
          <p:cNvGraphicFramePr>
            <a:graphicFrameLocks noChangeAspect="1"/>
          </p:cNvGraphicFramePr>
          <p:nvPr/>
        </p:nvGraphicFramePr>
        <p:xfrm>
          <a:off x="2614613" y="2362200"/>
          <a:ext cx="2925762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1600200" imgH="1041400" progId="Equation.DSMT4">
                  <p:embed/>
                </p:oleObj>
              </mc:Choice>
              <mc:Fallback>
                <p:oleObj name="Equation" r:id="rId4" imgW="1600200" imgH="104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2362200"/>
                        <a:ext cx="2925762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933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 Parameters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981200" y="1341438"/>
            <a:ext cx="8229600" cy="3687762"/>
          </a:xfrm>
        </p:spPr>
        <p:txBody>
          <a:bodyPr/>
          <a:lstStyle/>
          <a:p>
            <a:r>
              <a:rPr lang="en-US" smtClean="0"/>
              <a:t>The h-parameters correspond to:</a:t>
            </a:r>
          </a:p>
          <a:p>
            <a:r>
              <a:rPr lang="en-US" smtClean="0"/>
              <a:t>h</a:t>
            </a:r>
            <a:r>
              <a:rPr lang="en-US" baseline="-25000" smtClean="0"/>
              <a:t>11</a:t>
            </a:r>
            <a:r>
              <a:rPr lang="en-US" smtClean="0"/>
              <a:t> Short circuit input impedance</a:t>
            </a:r>
          </a:p>
          <a:p>
            <a:r>
              <a:rPr lang="en-US" smtClean="0"/>
              <a:t>h</a:t>
            </a:r>
            <a:r>
              <a:rPr lang="en-US" baseline="-25000" smtClean="0"/>
              <a:t>12</a:t>
            </a:r>
            <a:r>
              <a:rPr lang="en-US" smtClean="0"/>
              <a:t> Open circuit reverse voltage gain</a:t>
            </a:r>
          </a:p>
          <a:p>
            <a:r>
              <a:rPr lang="en-US" smtClean="0"/>
              <a:t>h</a:t>
            </a:r>
            <a:r>
              <a:rPr lang="en-US" baseline="-25000" smtClean="0"/>
              <a:t>21</a:t>
            </a:r>
            <a:r>
              <a:rPr lang="en-US" smtClean="0"/>
              <a:t> Short circuit forward current gain</a:t>
            </a:r>
          </a:p>
          <a:p>
            <a:r>
              <a:rPr lang="en-US" smtClean="0"/>
              <a:t>h</a:t>
            </a:r>
            <a:r>
              <a:rPr lang="en-US" baseline="-25000" smtClean="0"/>
              <a:t>22</a:t>
            </a:r>
            <a:r>
              <a:rPr lang="en-US" smtClean="0"/>
              <a:t> Open circuit output admittance</a:t>
            </a:r>
          </a:p>
          <a:p>
            <a:r>
              <a:rPr lang="en-US" smtClean="0"/>
              <a:t>In a reciprocal network, </a:t>
            </a:r>
            <a:r>
              <a:rPr lang="en-US" i="1" smtClean="0"/>
              <a:t>h</a:t>
            </a:r>
            <a:r>
              <a:rPr lang="en-US" i="1" baseline="-25000" smtClean="0"/>
              <a:t>12</a:t>
            </a:r>
            <a:r>
              <a:rPr lang="en-US" i="1" smtClean="0"/>
              <a:t>=-h</a:t>
            </a:r>
            <a:r>
              <a:rPr lang="en-US" i="1" baseline="-25000" smtClean="0"/>
              <a:t>21</a:t>
            </a:r>
            <a:r>
              <a:rPr lang="en-US" smtClean="0"/>
              <a:t>.</a:t>
            </a:r>
          </a:p>
          <a:p>
            <a:r>
              <a:rPr lang="en-US" smtClean="0"/>
              <a:t>The equivalent network is shown below: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DC75AA-391F-4FC6-A693-4C0A3A2CA9BE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39941" name="Picture 6" descr="C:\Users\Joel\Documents\Teaching\McGraw Hill\Fundamentals of Electric Circuits 5e\figures\Ch19\Color Labeled\ale80571_19_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029201"/>
            <a:ext cx="28051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4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98294"/>
            <a:ext cx="8946541" cy="3580483"/>
          </a:xfrm>
        </p:spPr>
        <p:txBody>
          <a:bodyPr/>
          <a:lstStyle/>
          <a:p>
            <a:r>
              <a:rPr lang="en-US" dirty="0"/>
              <a:t>In this chapter, the concept of a two-port network.</a:t>
            </a:r>
          </a:p>
          <a:p>
            <a:r>
              <a:rPr lang="en-US" dirty="0"/>
              <a:t>The relationship between input and output current and voltages will be cataloged and described.</a:t>
            </a:r>
          </a:p>
          <a:p>
            <a:r>
              <a:rPr lang="en-US" dirty="0"/>
              <a:t>Combinations of networks in series, parallel, and cascaded will be discussed.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1651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 Parameters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set of related parameters are the g parameters.</a:t>
            </a:r>
          </a:p>
          <a:p>
            <a:r>
              <a:rPr lang="en-US" smtClean="0"/>
              <a:t>They are also known as the inverse hybrid parameters.</a:t>
            </a:r>
          </a:p>
          <a:p>
            <a:r>
              <a:rPr lang="en-US" smtClean="0"/>
              <a:t>They are used to describe the terminal currents and voltages as: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C2FCB3-71DC-4CFB-A2C7-2379EEDDC161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aphicFrame>
        <p:nvGraphicFramePr>
          <p:cNvPr id="41989" name="Object 6"/>
          <p:cNvGraphicFramePr>
            <a:graphicFrameLocks noChangeAspect="1"/>
          </p:cNvGraphicFramePr>
          <p:nvPr/>
        </p:nvGraphicFramePr>
        <p:xfrm>
          <a:off x="2603500" y="4495800"/>
          <a:ext cx="26987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1079500" imgH="457200" progId="Equation.DSMT4">
                  <p:embed/>
                </p:oleObj>
              </mc:Choice>
              <mc:Fallback>
                <p:oleObj name="Equation" r:id="rId4" imgW="1079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4495800"/>
                        <a:ext cx="26987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60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 Parameters II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values of the g parameters are determined as: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The equivalent model is shown below: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240742-594D-4642-90D3-5319D21D7641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aphicFrame>
        <p:nvGraphicFramePr>
          <p:cNvPr id="44037" name="Object 7"/>
          <p:cNvGraphicFramePr>
            <a:graphicFrameLocks noChangeAspect="1"/>
          </p:cNvGraphicFramePr>
          <p:nvPr/>
        </p:nvGraphicFramePr>
        <p:xfrm>
          <a:off x="3101976" y="2514600"/>
          <a:ext cx="30194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1651000" imgH="1041400" progId="Equation.DSMT4">
                  <p:embed/>
                </p:oleObj>
              </mc:Choice>
              <mc:Fallback>
                <p:oleObj name="Equation" r:id="rId4" imgW="1651000" imgH="104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6" y="2514600"/>
                        <a:ext cx="30194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8" name="Picture 8" descr="C:\Users\Joel\Documents\Teaching\McGraw Hill\Fundamentals of Electric Circuits 5e\figures\Ch19\Color Labeled\ale80571_19_0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05401"/>
            <a:ext cx="27686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683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 Parameters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981200" y="1341438"/>
            <a:ext cx="8229600" cy="3687762"/>
          </a:xfrm>
        </p:spPr>
        <p:txBody>
          <a:bodyPr/>
          <a:lstStyle/>
          <a:p>
            <a:r>
              <a:rPr lang="en-US" smtClean="0"/>
              <a:t>The g parameters correspond to:</a:t>
            </a:r>
          </a:p>
          <a:p>
            <a:r>
              <a:rPr lang="en-US" smtClean="0"/>
              <a:t>g</a:t>
            </a:r>
            <a:r>
              <a:rPr lang="en-US" baseline="-25000" smtClean="0"/>
              <a:t>11</a:t>
            </a:r>
            <a:r>
              <a:rPr lang="en-US" smtClean="0"/>
              <a:t> Open circuit input admittance</a:t>
            </a:r>
          </a:p>
          <a:p>
            <a:r>
              <a:rPr lang="en-US" smtClean="0"/>
              <a:t>g</a:t>
            </a:r>
            <a:r>
              <a:rPr lang="en-US" baseline="-25000" smtClean="0"/>
              <a:t>12</a:t>
            </a:r>
            <a:r>
              <a:rPr lang="en-US" smtClean="0"/>
              <a:t> Short circuit reverse current gain</a:t>
            </a:r>
          </a:p>
          <a:p>
            <a:r>
              <a:rPr lang="en-US" smtClean="0"/>
              <a:t>g</a:t>
            </a:r>
            <a:r>
              <a:rPr lang="en-US" baseline="-25000" smtClean="0"/>
              <a:t>21</a:t>
            </a:r>
            <a:r>
              <a:rPr lang="en-US" smtClean="0"/>
              <a:t> Open circuit forward voltage gain</a:t>
            </a:r>
          </a:p>
          <a:p>
            <a:r>
              <a:rPr lang="en-US" smtClean="0"/>
              <a:t>g</a:t>
            </a:r>
            <a:r>
              <a:rPr lang="en-US" baseline="-25000" smtClean="0"/>
              <a:t>22</a:t>
            </a:r>
            <a:r>
              <a:rPr lang="en-US" smtClean="0"/>
              <a:t> Short circuit output impedance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13465D-1E33-48D5-AE06-F4BB13C59D80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78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Transmission Parameters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Since any combination of two variables may be used as the independent variables, there are many possible sets of parameters that may exist.</a:t>
            </a:r>
          </a:p>
          <a:p>
            <a:r>
              <a:rPr lang="en-US" smtClean="0"/>
              <a:t>Another set relates the variables at the input and output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776BCF-FB9C-4476-81FF-FF2DC1F04171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aphicFrame>
        <p:nvGraphicFramePr>
          <p:cNvPr id="48133" name="Object 6"/>
          <p:cNvGraphicFramePr>
            <a:graphicFrameLocks noChangeAspect="1"/>
          </p:cNvGraphicFramePr>
          <p:nvPr/>
        </p:nvGraphicFramePr>
        <p:xfrm>
          <a:off x="2590800" y="4419601"/>
          <a:ext cx="205740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927100" imgH="457200" progId="Equation.DSMT4">
                  <p:embed/>
                </p:oleObj>
              </mc:Choice>
              <mc:Fallback>
                <p:oleObj name="Equation" r:id="rId4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419601"/>
                        <a:ext cx="205740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3424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Transmission Parameters II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3352800"/>
          </a:xfrm>
        </p:spPr>
        <p:txBody>
          <a:bodyPr/>
          <a:lstStyle/>
          <a:p>
            <a:r>
              <a:rPr lang="en-US" smtClean="0"/>
              <a:t>Note that in computing the transmission parameters, </a:t>
            </a:r>
            <a:r>
              <a:rPr lang="en-US" i="1" smtClean="0"/>
              <a:t>I</a:t>
            </a:r>
            <a:r>
              <a:rPr lang="en-US" i="1" baseline="-25000" smtClean="0"/>
              <a:t>2</a:t>
            </a:r>
            <a:r>
              <a:rPr lang="en-US" smtClean="0"/>
              <a:t> has a minus sign because it is considered to be leaving the network.</a:t>
            </a:r>
          </a:p>
          <a:p>
            <a:r>
              <a:rPr lang="en-US" smtClean="0"/>
              <a:t>This is done by convention; when cascading networks it is logical to consider </a:t>
            </a:r>
            <a:r>
              <a:rPr lang="en-US" i="1" smtClean="0"/>
              <a:t>I</a:t>
            </a:r>
            <a:r>
              <a:rPr lang="en-US" i="1" baseline="-25000" smtClean="0"/>
              <a:t>2</a:t>
            </a:r>
            <a:r>
              <a:rPr lang="en-US" smtClean="0"/>
              <a:t> as coming out.</a:t>
            </a:r>
          </a:p>
          <a:p>
            <a:r>
              <a:rPr lang="en-US" smtClean="0"/>
              <a:t>The transmission parameters are: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63E3A8-B0D6-48E6-A8CE-CDDBA02D569A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aphicFrame>
        <p:nvGraphicFramePr>
          <p:cNvPr id="50181" name="Object 6"/>
          <p:cNvGraphicFramePr>
            <a:graphicFrameLocks noChangeAspect="1"/>
          </p:cNvGraphicFramePr>
          <p:nvPr/>
        </p:nvGraphicFramePr>
        <p:xfrm>
          <a:off x="2865438" y="4648200"/>
          <a:ext cx="2925762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1600200" imgH="1041400" progId="Equation.DSMT4">
                  <p:embed/>
                </p:oleObj>
              </mc:Choice>
              <mc:Fallback>
                <p:oleObj name="Equation" r:id="rId4" imgW="1600200" imgH="104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38" y="4648200"/>
                        <a:ext cx="2925762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555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Transmission Parameters III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transmission parameters correspond to:</a:t>
            </a:r>
          </a:p>
          <a:p>
            <a:r>
              <a:rPr lang="en-US" smtClean="0"/>
              <a:t>A: Open circuit voltage ratio</a:t>
            </a:r>
          </a:p>
          <a:p>
            <a:r>
              <a:rPr lang="en-US" smtClean="0"/>
              <a:t>B: Negative short circuit transfer impedance</a:t>
            </a:r>
          </a:p>
          <a:p>
            <a:r>
              <a:rPr lang="en-US" smtClean="0"/>
              <a:t>C: Open circuit transfer admittance</a:t>
            </a:r>
          </a:p>
          <a:p>
            <a:r>
              <a:rPr lang="en-US" smtClean="0"/>
              <a:t>D: Negative short circuit current ratio</a:t>
            </a:r>
          </a:p>
          <a:p>
            <a:r>
              <a:rPr lang="en-US" smtClean="0"/>
              <a:t>A and D are dimensionless while B is in ohms and C is in siemens.</a:t>
            </a:r>
          </a:p>
          <a:p>
            <a:r>
              <a:rPr lang="en-US" smtClean="0"/>
              <a:t>These are also known as the ABCD parameters.</a:t>
            </a:r>
          </a:p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67572-52CB-4344-9E44-37F9D983C40B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81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Inverse Transmission Parameters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can also derive parameters based on the relationship of the input to the output variables.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These inverse transmission parameters are: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F2F854-4595-48F4-AC40-B1F409740B48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aphicFrame>
        <p:nvGraphicFramePr>
          <p:cNvPr id="54277" name="Object 7"/>
          <p:cNvGraphicFramePr>
            <a:graphicFrameLocks noChangeAspect="1"/>
          </p:cNvGraphicFramePr>
          <p:nvPr/>
        </p:nvGraphicFramePr>
        <p:xfrm>
          <a:off x="2674939" y="2971801"/>
          <a:ext cx="1887537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850900" imgH="457200" progId="Equation.DSMT4">
                  <p:embed/>
                </p:oleObj>
              </mc:Choice>
              <mc:Fallback>
                <p:oleObj name="Equation" r:id="rId4" imgW="850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9" y="2971801"/>
                        <a:ext cx="1887537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8"/>
          <p:cNvGraphicFramePr>
            <a:graphicFrameLocks noChangeAspect="1"/>
          </p:cNvGraphicFramePr>
          <p:nvPr/>
        </p:nvGraphicFramePr>
        <p:xfrm>
          <a:off x="2935288" y="4648200"/>
          <a:ext cx="2786062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1524000" imgH="1041400" progId="Equation.DSMT4">
                  <p:embed/>
                </p:oleObj>
              </mc:Choice>
              <mc:Fallback>
                <p:oleObj name="Equation" r:id="rId6" imgW="1524000" imgH="104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4648200"/>
                        <a:ext cx="2786062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8101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 Parameters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inverse transmission parameters, also called t parameters, correspond to:</a:t>
            </a:r>
          </a:p>
          <a:p>
            <a:r>
              <a:rPr lang="en-US" smtClean="0"/>
              <a:t>a: Open circuit voltage gain</a:t>
            </a:r>
          </a:p>
          <a:p>
            <a:r>
              <a:rPr lang="en-US" smtClean="0"/>
              <a:t>b: Negative short circuit transfer impedance</a:t>
            </a:r>
          </a:p>
          <a:p>
            <a:r>
              <a:rPr lang="en-US" smtClean="0"/>
              <a:t>c: Open circuit transfer admittance</a:t>
            </a:r>
          </a:p>
          <a:p>
            <a:r>
              <a:rPr lang="en-US" smtClean="0"/>
              <a:t>d: Negative short circuit current gain</a:t>
            </a:r>
          </a:p>
          <a:p>
            <a:r>
              <a:rPr lang="en-US" smtClean="0"/>
              <a:t>a and d are dimensionless while b is in ohms and c is in siemens.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6AE7AE-ABF3-4EE9-AD06-B7C00CD86F8D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0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21A977-9FFB-49E4-B1A0-6FE792B2C0D5}" type="slidenum">
              <a:rPr 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9219" name="Picture 4" descr="18-00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4539" y="1295400"/>
            <a:ext cx="3595687" cy="5181600"/>
          </a:xfr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9220" name="Group 13"/>
          <p:cNvGrpSpPr>
            <a:grpSpLocks/>
          </p:cNvGrpSpPr>
          <p:nvPr/>
        </p:nvGrpSpPr>
        <p:grpSpPr bwMode="auto">
          <a:xfrm>
            <a:off x="5791200" y="1527176"/>
            <a:ext cx="3657600" cy="1063625"/>
            <a:chOff x="2784" y="1298"/>
            <a:chExt cx="2304" cy="670"/>
          </a:xfrm>
        </p:grpSpPr>
        <p:sp>
          <p:nvSpPr>
            <p:cNvPr id="9226" name="Text Box 3"/>
            <p:cNvSpPr txBox="1">
              <a:spLocks noChangeArrowheads="1"/>
            </p:cNvSpPr>
            <p:nvPr/>
          </p:nvSpPr>
          <p:spPr bwMode="auto">
            <a:xfrm>
              <a:off x="3312" y="1298"/>
              <a:ext cx="1776" cy="67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lIns="182880" tIns="182880" rIns="182880" bIns="182880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sz="1800">
                  <a:solidFill>
                    <a:srgbClr val="000000"/>
                  </a:solidFill>
                </a:rPr>
                <a:t>One port or two terminal circuit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410635" name="AutoShape 11"/>
            <p:cNvSpPr>
              <a:spLocks noChangeArrowheads="1"/>
            </p:cNvSpPr>
            <p:nvPr/>
          </p:nvSpPr>
          <p:spPr bwMode="auto">
            <a:xfrm>
              <a:off x="2784" y="1584"/>
              <a:ext cx="432" cy="144"/>
            </a:xfrm>
            <a:prstGeom prst="left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9221" name="Group 28"/>
          <p:cNvGrpSpPr>
            <a:grpSpLocks/>
          </p:cNvGrpSpPr>
          <p:nvPr/>
        </p:nvGrpSpPr>
        <p:grpSpPr bwMode="auto">
          <a:xfrm>
            <a:off x="5791200" y="3203575"/>
            <a:ext cx="3657600" cy="2922588"/>
            <a:chOff x="2688" y="2018"/>
            <a:chExt cx="2304" cy="1841"/>
          </a:xfrm>
        </p:grpSpPr>
        <p:sp>
          <p:nvSpPr>
            <p:cNvPr id="9223" name="Text Box 8"/>
            <p:cNvSpPr txBox="1">
              <a:spLocks noChangeArrowheads="1"/>
            </p:cNvSpPr>
            <p:nvPr/>
          </p:nvSpPr>
          <p:spPr bwMode="auto">
            <a:xfrm>
              <a:off x="3216" y="2018"/>
              <a:ext cx="1776" cy="67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lIns="182880" tIns="182880" rIns="182880" bIns="182880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sz="1800">
                  <a:solidFill>
                    <a:srgbClr val="000000"/>
                  </a:solidFill>
                </a:rPr>
                <a:t>Two port or four terminal circuit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410636" name="AutoShape 12"/>
            <p:cNvSpPr>
              <a:spLocks noChangeArrowheads="1"/>
            </p:cNvSpPr>
            <p:nvPr/>
          </p:nvSpPr>
          <p:spPr bwMode="auto">
            <a:xfrm>
              <a:off x="2688" y="3024"/>
              <a:ext cx="432" cy="144"/>
            </a:xfrm>
            <a:prstGeom prst="left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25" name="Text Box 10"/>
            <p:cNvSpPr txBox="1">
              <a:spLocks noChangeArrowheads="1"/>
            </p:cNvSpPr>
            <p:nvPr/>
          </p:nvSpPr>
          <p:spPr bwMode="auto">
            <a:xfrm>
              <a:off x="3216" y="2688"/>
              <a:ext cx="1776" cy="117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lIns="182880" tIns="182880" rIns="182880" bIns="182880">
              <a:spAutoFit/>
            </a:bodyPr>
            <a:lstStyle>
              <a:lvl1pPr marL="174625" indent="-174625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It is an electrical network with two separate ports for input and output.</a:t>
              </a:r>
            </a:p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</a:rPr>
                <a:t>No independent   sources.</a:t>
              </a:r>
              <a:r>
                <a:rPr lang="en-US" sz="1400" dirty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410650" name="Rectangle 26"/>
          <p:cNvSpPr>
            <a:spLocks noChangeArrowheads="1"/>
          </p:cNvSpPr>
          <p:nvPr/>
        </p:nvSpPr>
        <p:spPr bwMode="auto">
          <a:xfrm>
            <a:off x="1966914" y="407988"/>
            <a:ext cx="8243887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86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105400"/>
          </a:xfrm>
        </p:spPr>
        <p:txBody>
          <a:bodyPr/>
          <a:lstStyle/>
          <a:p>
            <a:r>
              <a:rPr lang="en-US" smtClean="0"/>
              <a:t>To characterize a two-port network requires that we relate the terminal quantities </a:t>
            </a:r>
            <a:r>
              <a:rPr lang="en-US" i="1" smtClean="0"/>
              <a:t>V</a:t>
            </a:r>
            <a:r>
              <a:rPr lang="en-US" i="1" baseline="-25000" smtClean="0"/>
              <a:t>1</a:t>
            </a:r>
            <a:r>
              <a:rPr lang="en-US" i="1" smtClean="0"/>
              <a:t>, V</a:t>
            </a:r>
            <a:r>
              <a:rPr lang="en-US" i="1" baseline="-25000" smtClean="0"/>
              <a:t>2</a:t>
            </a:r>
            <a:r>
              <a:rPr lang="en-US" i="1" smtClean="0"/>
              <a:t>, I</a:t>
            </a:r>
            <a:r>
              <a:rPr lang="en-US" i="1" baseline="-25000" smtClean="0"/>
              <a:t>1</a:t>
            </a:r>
            <a:r>
              <a:rPr lang="en-US" smtClean="0"/>
              <a:t>, and </a:t>
            </a:r>
            <a:r>
              <a:rPr lang="en-US" i="1" smtClean="0"/>
              <a:t>I</a:t>
            </a:r>
            <a:r>
              <a:rPr lang="en-US" i="1" baseline="-25000" smtClean="0"/>
              <a:t>2</a:t>
            </a:r>
            <a:r>
              <a:rPr lang="en-US" smtClean="0"/>
              <a:t>.</a:t>
            </a:r>
          </a:p>
          <a:p>
            <a:r>
              <a:rPr lang="en-US" smtClean="0"/>
              <a:t>Out of these only two are independent.</a:t>
            </a:r>
          </a:p>
          <a:p>
            <a:r>
              <a:rPr lang="en-US" smtClean="0"/>
              <a:t>The terms that relate to these voltages and currents are called parameters.</a:t>
            </a:r>
          </a:p>
          <a:p>
            <a:r>
              <a:rPr lang="en-US" smtClean="0"/>
              <a:t>Impedance and admittance parameters are commonly used in the synthesis of filters.</a:t>
            </a:r>
          </a:p>
          <a:p>
            <a:r>
              <a:rPr lang="en-US" smtClean="0"/>
              <a:t>They are also important in the design and analysis of impedance-matching networks and power distribution networks.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605A8C-2A07-40CB-B629-9D57EB899580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9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Impedance Parameters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1981200"/>
          </a:xfrm>
        </p:spPr>
        <p:txBody>
          <a:bodyPr/>
          <a:lstStyle/>
          <a:p>
            <a:r>
              <a:rPr lang="en-US" smtClean="0"/>
              <a:t>A two-port network may be either voltage driven or current driven</a:t>
            </a:r>
          </a:p>
          <a:p>
            <a:r>
              <a:rPr lang="en-US" smtClean="0"/>
              <a:t>The terminal voltages can be related to the terminal currents as: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91C550-E304-4767-8781-30E56508F421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2590800" y="3505200"/>
          <a:ext cx="2057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028700" imgH="457200" progId="Equation.DSMT4">
                  <p:embed/>
                </p:oleObj>
              </mc:Choice>
              <mc:Fallback>
                <p:oleObj name="Equation" r:id="rId4" imgW="1028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505200"/>
                        <a:ext cx="2057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4" name="Picture 8" descr="C:\Users\Joel\Documents\Teaching\McGraw Hill\Fundamentals of Electric Circuits 5e\figures\Ch19\Color Labeled\ale80571_19_0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0"/>
            <a:ext cx="58483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30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077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743D40-FF1E-4779-9510-BA515897AD54}" type="slidenum">
              <a:rPr 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03188"/>
            <a:ext cx="8534400" cy="1314450"/>
          </a:xfrm>
        </p:spPr>
        <p:txBody>
          <a:bodyPr/>
          <a:lstStyle/>
          <a:p>
            <a:endParaRPr lang="en-US" sz="400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00" b="0">
              <a:solidFill>
                <a:srgbClr val="000000"/>
              </a:solidFill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524001" y="29812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00" b="0">
              <a:solidFill>
                <a:srgbClr val="000000"/>
              </a:solidFill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1524001" y="29146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00" b="0">
              <a:solidFill>
                <a:srgbClr val="000000"/>
              </a:solidFill>
            </a:endParaRPr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1524001" y="29050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00" b="0">
              <a:solidFill>
                <a:srgbClr val="000000"/>
              </a:solidFill>
            </a:endParaRPr>
          </a:p>
        </p:txBody>
      </p:sp>
      <p:pic>
        <p:nvPicPr>
          <p:cNvPr id="14344" name="Picture 17" descr="ale63317_19003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2026" y="1752600"/>
            <a:ext cx="3330575" cy="4800600"/>
          </a:xfrm>
          <a:noFill/>
        </p:spPr>
      </p:pic>
      <p:sp>
        <p:nvSpPr>
          <p:cNvPr id="14345" name="Text Box 24"/>
          <p:cNvSpPr txBox="1">
            <a:spLocks noChangeArrowheads="1"/>
          </p:cNvSpPr>
          <p:nvPr/>
        </p:nvSpPr>
        <p:spPr bwMode="auto">
          <a:xfrm>
            <a:off x="6096000" y="2725738"/>
            <a:ext cx="3473450" cy="1465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800" b="0">
                <a:solidFill>
                  <a:srgbClr val="000000"/>
                </a:solidFill>
              </a:rPr>
              <a:t>z</a:t>
            </a:r>
            <a:r>
              <a:rPr lang="en-US" sz="1800" b="0" baseline="-25000">
                <a:solidFill>
                  <a:srgbClr val="000000"/>
                </a:solidFill>
              </a:rPr>
              <a:t>11 </a:t>
            </a:r>
            <a:r>
              <a:rPr lang="en-US" sz="1800" b="0">
                <a:solidFill>
                  <a:srgbClr val="000000"/>
                </a:solidFill>
              </a:rPr>
              <a:t>= Open-circuit input impedance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800" b="0">
                <a:solidFill>
                  <a:srgbClr val="000000"/>
                </a:solidFill>
              </a:rPr>
              <a:t>z</a:t>
            </a:r>
            <a:r>
              <a:rPr lang="en-US" sz="1800" b="0" baseline="-25000">
                <a:solidFill>
                  <a:srgbClr val="000000"/>
                </a:solidFill>
              </a:rPr>
              <a:t>21</a:t>
            </a:r>
            <a:r>
              <a:rPr lang="en-US" sz="1800" b="0">
                <a:solidFill>
                  <a:srgbClr val="000000"/>
                </a:solidFill>
              </a:rPr>
              <a:t> = Open-circuit transfer impedance from port 1 to port 2</a:t>
            </a:r>
          </a:p>
        </p:txBody>
      </p:sp>
      <p:sp>
        <p:nvSpPr>
          <p:cNvPr id="14346" name="Text Box 25"/>
          <p:cNvSpPr txBox="1">
            <a:spLocks noChangeArrowheads="1"/>
          </p:cNvSpPr>
          <p:nvPr/>
        </p:nvSpPr>
        <p:spPr bwMode="auto">
          <a:xfrm>
            <a:off x="6096000" y="5181601"/>
            <a:ext cx="3473450" cy="1465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800" b="0">
                <a:solidFill>
                  <a:srgbClr val="000000"/>
                </a:solidFill>
              </a:rPr>
              <a:t>z</a:t>
            </a:r>
            <a:r>
              <a:rPr lang="en-US" sz="1800" b="0" baseline="-25000">
                <a:solidFill>
                  <a:srgbClr val="000000"/>
                </a:solidFill>
              </a:rPr>
              <a:t>12</a:t>
            </a:r>
            <a:r>
              <a:rPr lang="en-US" sz="1800" b="0">
                <a:solidFill>
                  <a:srgbClr val="000000"/>
                </a:solidFill>
              </a:rPr>
              <a:t> = Open-circuit transfer impedance from port 2 to port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800" b="0">
                <a:solidFill>
                  <a:srgbClr val="000000"/>
                </a:solidFill>
              </a:rPr>
              <a:t>z</a:t>
            </a:r>
            <a:r>
              <a:rPr lang="en-US" sz="1800" b="0" baseline="-25000">
                <a:solidFill>
                  <a:srgbClr val="000000"/>
                </a:solidFill>
              </a:rPr>
              <a:t>22</a:t>
            </a:r>
            <a:r>
              <a:rPr lang="en-US" sz="1800" b="0">
                <a:solidFill>
                  <a:srgbClr val="000000"/>
                </a:solidFill>
              </a:rPr>
              <a:t>  = Open-circuit output impedance</a:t>
            </a:r>
          </a:p>
        </p:txBody>
      </p:sp>
      <p:graphicFrame>
        <p:nvGraphicFramePr>
          <p:cNvPr id="14347" name="Object 2"/>
          <p:cNvGraphicFramePr>
            <a:graphicFrameLocks noChangeAspect="1"/>
          </p:cNvGraphicFramePr>
          <p:nvPr/>
        </p:nvGraphicFramePr>
        <p:xfrm>
          <a:off x="6064250" y="1905001"/>
          <a:ext cx="35369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2171700" imgH="508000" progId="Equation.3">
                  <p:embed/>
                </p:oleObj>
              </mc:Choice>
              <mc:Fallback>
                <p:oleObj name="Equation" r:id="rId4" imgW="2171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0" y="1905001"/>
                        <a:ext cx="3536950" cy="8239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3"/>
          <p:cNvGraphicFramePr>
            <a:graphicFrameLocks noChangeAspect="1"/>
          </p:cNvGraphicFramePr>
          <p:nvPr/>
        </p:nvGraphicFramePr>
        <p:xfrm>
          <a:off x="6075364" y="4359276"/>
          <a:ext cx="35147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2159000" imgH="508000" progId="Equation.3">
                  <p:embed/>
                </p:oleObj>
              </mc:Choice>
              <mc:Fallback>
                <p:oleObj name="Equation" r:id="rId6" imgW="21590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364" y="4359276"/>
                        <a:ext cx="3514725" cy="828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58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077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003BB3-0B12-46F1-A544-BEC274225EDB}" type="slidenum">
              <a:rPr 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03188"/>
            <a:ext cx="8915400" cy="1314450"/>
          </a:xfrm>
        </p:spPr>
        <p:txBody>
          <a:bodyPr/>
          <a:lstStyle/>
          <a:p>
            <a:endParaRPr lang="en-US" sz="400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00" b="0">
              <a:solidFill>
                <a:srgbClr val="000000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524001" y="29812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00" b="0">
              <a:solidFill>
                <a:srgbClr val="000000"/>
              </a:solidFill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524001" y="29146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00" b="0">
              <a:solidFill>
                <a:srgbClr val="000000"/>
              </a:solidFill>
            </a:endParaRP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1524001" y="29050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00" b="0">
              <a:solidFill>
                <a:srgbClr val="000000"/>
              </a:solidFill>
            </a:endParaRPr>
          </a:p>
        </p:txBody>
      </p:sp>
      <p:pic>
        <p:nvPicPr>
          <p:cNvPr id="15368" name="Picture 7" descr="ale63317_19003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2026" y="1752600"/>
            <a:ext cx="3330575" cy="4800600"/>
          </a:xfrm>
          <a:noFill/>
        </p:spPr>
      </p:pic>
      <p:graphicFrame>
        <p:nvGraphicFramePr>
          <p:cNvPr id="15369" name="Object 2"/>
          <p:cNvGraphicFramePr>
            <a:graphicFrameLocks noChangeAspect="1"/>
          </p:cNvGraphicFramePr>
          <p:nvPr/>
        </p:nvGraphicFramePr>
        <p:xfrm>
          <a:off x="6075364" y="1905001"/>
          <a:ext cx="35147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2159000" imgH="508000" progId="Equation.3">
                  <p:embed/>
                </p:oleObj>
              </mc:Choice>
              <mc:Fallback>
                <p:oleObj name="Equation" r:id="rId4" imgW="21590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364" y="1905001"/>
                        <a:ext cx="3514725" cy="8239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3"/>
          <p:cNvGraphicFramePr>
            <a:graphicFrameLocks noChangeAspect="1"/>
          </p:cNvGraphicFramePr>
          <p:nvPr/>
        </p:nvGraphicFramePr>
        <p:xfrm>
          <a:off x="6075364" y="2895601"/>
          <a:ext cx="35147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2159000" imgH="508000" progId="Equation.3">
                  <p:embed/>
                </p:oleObj>
              </mc:Choice>
              <mc:Fallback>
                <p:oleObj name="Equation" r:id="rId6" imgW="21590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364" y="2895601"/>
                        <a:ext cx="3514725" cy="828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596" name="Rectangle 12"/>
          <p:cNvSpPr>
            <a:spLocks noChangeArrowheads="1"/>
          </p:cNvSpPr>
          <p:nvPr/>
        </p:nvSpPr>
        <p:spPr bwMode="auto">
          <a:xfrm>
            <a:off x="5791200" y="4065213"/>
            <a:ext cx="4419600" cy="2086725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45720" rIns="45720" anchor="ctr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>
                <a:solidFill>
                  <a:srgbClr val="000000"/>
                </a:solidFill>
              </a:rPr>
              <a:t>When z</a:t>
            </a:r>
            <a:r>
              <a:rPr lang="en-US" baseline="-25000">
                <a:solidFill>
                  <a:srgbClr val="000000"/>
                </a:solidFill>
              </a:rPr>
              <a:t>11</a:t>
            </a:r>
            <a:r>
              <a:rPr lang="en-US">
                <a:solidFill>
                  <a:srgbClr val="000000"/>
                </a:solidFill>
              </a:rPr>
              <a:t> = z</a:t>
            </a:r>
            <a:r>
              <a:rPr lang="en-US" baseline="-25000">
                <a:solidFill>
                  <a:srgbClr val="000000"/>
                </a:solidFill>
              </a:rPr>
              <a:t>22</a:t>
            </a:r>
            <a:r>
              <a:rPr lang="en-US">
                <a:solidFill>
                  <a:srgbClr val="000000"/>
                </a:solidFill>
              </a:rPr>
              <a:t>, the two-port network is said to be </a:t>
            </a:r>
            <a:r>
              <a:rPr lang="en-US" b="1" u="sng">
                <a:solidFill>
                  <a:srgbClr val="FF3300"/>
                </a:solidFill>
              </a:rPr>
              <a:t>symmetrical</a:t>
            </a:r>
            <a:r>
              <a:rPr lang="en-US">
                <a:solidFill>
                  <a:srgbClr val="000000"/>
                </a:solidFill>
              </a:rPr>
              <a:t>.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>
                <a:solidFill>
                  <a:srgbClr val="000000"/>
                </a:solidFill>
              </a:rPr>
              <a:t>When the two-port network is </a:t>
            </a:r>
            <a:r>
              <a:rPr lang="en-US" b="1">
                <a:solidFill>
                  <a:srgbClr val="FF3300"/>
                </a:solidFill>
              </a:rPr>
              <a:t>linear</a:t>
            </a:r>
            <a:r>
              <a:rPr lang="en-US">
                <a:solidFill>
                  <a:srgbClr val="000000"/>
                </a:solidFill>
              </a:rPr>
              <a:t> and has </a:t>
            </a:r>
            <a:r>
              <a:rPr lang="en-US" b="1">
                <a:solidFill>
                  <a:srgbClr val="FF3300"/>
                </a:solidFill>
              </a:rPr>
              <a:t>no dependent sources</a:t>
            </a:r>
            <a:r>
              <a:rPr lang="en-US">
                <a:solidFill>
                  <a:srgbClr val="000000"/>
                </a:solidFill>
              </a:rPr>
              <a:t>, the transfer impedances are equal (z</a:t>
            </a:r>
            <a:r>
              <a:rPr lang="en-US" baseline="-25000">
                <a:solidFill>
                  <a:srgbClr val="000000"/>
                </a:solidFill>
              </a:rPr>
              <a:t>12</a:t>
            </a:r>
            <a:r>
              <a:rPr lang="en-US">
                <a:solidFill>
                  <a:srgbClr val="000000"/>
                </a:solidFill>
              </a:rPr>
              <a:t> = z</a:t>
            </a:r>
            <a:r>
              <a:rPr lang="en-US" baseline="-25000">
                <a:solidFill>
                  <a:srgbClr val="000000"/>
                </a:solidFill>
              </a:rPr>
              <a:t>21</a:t>
            </a:r>
            <a:r>
              <a:rPr lang="en-US">
                <a:solidFill>
                  <a:srgbClr val="000000"/>
                </a:solidFill>
              </a:rPr>
              <a:t>), and the two-port is said to be </a:t>
            </a:r>
            <a:r>
              <a:rPr lang="en-US" b="1" u="sng">
                <a:solidFill>
                  <a:srgbClr val="FF3300"/>
                </a:solidFill>
              </a:rPr>
              <a:t>reciprocal</a:t>
            </a:r>
            <a:r>
              <a:rPr lang="en-US">
                <a:solidFill>
                  <a:srgbClr val="000000"/>
                </a:solidFill>
              </a:rPr>
              <a:t>.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94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Impedance Network II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values of the parameters can be evaluated by setting the input or output port open circuits (i.e. set the current to zero).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These are referred to as the open-circuit impedance parameters.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3F0D4F-9B72-4CEF-BC83-CFD5035D1017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aphicFrame>
        <p:nvGraphicFramePr>
          <p:cNvPr id="16389" name="Object 6"/>
          <p:cNvGraphicFramePr>
            <a:graphicFrameLocks noChangeAspect="1"/>
          </p:cNvGraphicFramePr>
          <p:nvPr/>
        </p:nvGraphicFramePr>
        <p:xfrm>
          <a:off x="2819400" y="3124200"/>
          <a:ext cx="29273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600200" imgH="1041400" progId="Equation.DSMT4">
                  <p:embed/>
                </p:oleObj>
              </mc:Choice>
              <mc:Fallback>
                <p:oleObj name="Equation" r:id="rId4" imgW="1600200" imgH="104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124200"/>
                        <a:ext cx="292735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382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1E3B28-231D-42A7-BE13-921DC249179D}" type="slidenum">
              <a:rPr 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18435" name="Group 39"/>
          <p:cNvGrpSpPr>
            <a:grpSpLocks/>
          </p:cNvGrpSpPr>
          <p:nvPr/>
        </p:nvGrpSpPr>
        <p:grpSpPr bwMode="auto">
          <a:xfrm>
            <a:off x="1905000" y="2895600"/>
            <a:ext cx="4724400" cy="3124200"/>
            <a:chOff x="1392" y="1776"/>
            <a:chExt cx="2928" cy="2016"/>
          </a:xfrm>
        </p:grpSpPr>
        <p:grpSp>
          <p:nvGrpSpPr>
            <p:cNvPr id="18451" name="Group 25"/>
            <p:cNvGrpSpPr>
              <a:grpSpLocks/>
            </p:cNvGrpSpPr>
            <p:nvPr/>
          </p:nvGrpSpPr>
          <p:grpSpPr bwMode="auto">
            <a:xfrm>
              <a:off x="1539" y="1776"/>
              <a:ext cx="2781" cy="2016"/>
              <a:chOff x="1539" y="1782"/>
              <a:chExt cx="2733" cy="2010"/>
            </a:xfrm>
          </p:grpSpPr>
          <p:pic>
            <p:nvPicPr>
              <p:cNvPr id="18460" name="Picture 19" descr="fig18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9" y="1782"/>
                <a:ext cx="2685" cy="2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61" name="Rectangle 24"/>
              <p:cNvSpPr>
                <a:spLocks noChangeArrowheads="1"/>
              </p:cNvSpPr>
              <p:nvPr/>
            </p:nvSpPr>
            <p:spPr bwMode="auto">
              <a:xfrm>
                <a:off x="1584" y="3168"/>
                <a:ext cx="2688" cy="57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sz="2000" b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2159" name="Text Box 31"/>
            <p:cNvSpPr txBox="1">
              <a:spLocks noChangeArrowheads="1"/>
            </p:cNvSpPr>
            <p:nvPr/>
          </p:nvSpPr>
          <p:spPr bwMode="auto">
            <a:xfrm>
              <a:off x="1392" y="2478"/>
              <a:ext cx="33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</a:t>
              </a:r>
              <a:r>
                <a:rPr lang="en-US" sz="2400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8453" name="Line 32"/>
            <p:cNvSpPr>
              <a:spLocks noChangeShapeType="1"/>
            </p:cNvSpPr>
            <p:nvPr/>
          </p:nvSpPr>
          <p:spPr bwMode="auto">
            <a:xfrm flipV="1">
              <a:off x="1776" y="2304"/>
              <a:ext cx="0" cy="6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2000">
                <a:solidFill>
                  <a:srgbClr val="000000"/>
                </a:solidFill>
              </a:endParaRPr>
            </a:p>
          </p:txBody>
        </p:sp>
        <p:sp>
          <p:nvSpPr>
            <p:cNvPr id="18454" name="Line 33"/>
            <p:cNvSpPr>
              <a:spLocks noChangeShapeType="1"/>
            </p:cNvSpPr>
            <p:nvPr/>
          </p:nvSpPr>
          <p:spPr bwMode="auto">
            <a:xfrm flipV="1">
              <a:off x="3936" y="2304"/>
              <a:ext cx="0" cy="6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2000">
                <a:solidFill>
                  <a:srgbClr val="000000"/>
                </a:solidFill>
              </a:endParaRPr>
            </a:p>
          </p:txBody>
        </p:sp>
        <p:sp>
          <p:nvSpPr>
            <p:cNvPr id="432162" name="Text Box 34"/>
            <p:cNvSpPr txBox="1">
              <a:spLocks noChangeArrowheads="1"/>
            </p:cNvSpPr>
            <p:nvPr/>
          </p:nvSpPr>
          <p:spPr bwMode="auto">
            <a:xfrm>
              <a:off x="3984" y="2458"/>
              <a:ext cx="33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</a:t>
              </a:r>
              <a:r>
                <a:rPr lang="en-US" sz="2400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8456" name="Line 35"/>
            <p:cNvSpPr>
              <a:spLocks noChangeShapeType="1"/>
            </p:cNvSpPr>
            <p:nvPr/>
          </p:nvSpPr>
          <p:spPr bwMode="auto">
            <a:xfrm>
              <a:off x="1920" y="2208"/>
              <a:ext cx="1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2000">
                <a:solidFill>
                  <a:srgbClr val="000000"/>
                </a:solidFill>
              </a:endParaRPr>
            </a:p>
          </p:txBody>
        </p:sp>
        <p:sp>
          <p:nvSpPr>
            <p:cNvPr id="18457" name="Line 36"/>
            <p:cNvSpPr>
              <a:spLocks noChangeShapeType="1"/>
            </p:cNvSpPr>
            <p:nvPr/>
          </p:nvSpPr>
          <p:spPr bwMode="auto">
            <a:xfrm>
              <a:off x="3600" y="2208"/>
              <a:ext cx="1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2000">
                <a:solidFill>
                  <a:srgbClr val="000000"/>
                </a:solidFill>
              </a:endParaRPr>
            </a:p>
          </p:txBody>
        </p:sp>
        <p:sp>
          <p:nvSpPr>
            <p:cNvPr id="432165" name="Text Box 37"/>
            <p:cNvSpPr txBox="1">
              <a:spLocks noChangeArrowheads="1"/>
            </p:cNvSpPr>
            <p:nvPr/>
          </p:nvSpPr>
          <p:spPr bwMode="auto">
            <a:xfrm>
              <a:off x="3600" y="1905"/>
              <a:ext cx="33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</a:t>
              </a:r>
              <a:r>
                <a:rPr lang="en-US" sz="2400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32166" name="Text Box 38"/>
            <p:cNvSpPr txBox="1">
              <a:spLocks noChangeArrowheads="1"/>
            </p:cNvSpPr>
            <p:nvPr/>
          </p:nvSpPr>
          <p:spPr bwMode="auto">
            <a:xfrm>
              <a:off x="1824" y="1893"/>
              <a:ext cx="33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</a:t>
              </a:r>
              <a:r>
                <a:rPr lang="en-US" sz="2400" baseline="-25000">
                  <a:solidFill>
                    <a:srgbClr val="000000"/>
                  </a:solidFill>
                </a:rPr>
                <a:t>1</a:t>
              </a:r>
            </a:p>
          </p:txBody>
        </p:sp>
      </p:grp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981200" y="1600200"/>
            <a:ext cx="8153400" cy="12573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sz="2000" u="sng">
                <a:solidFill>
                  <a:srgbClr val="000000"/>
                </a:solidFill>
              </a:rPr>
              <a:t>Example 1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endParaRPr lang="en-US" sz="2000" u="sng">
              <a:solidFill>
                <a:srgbClr val="000000"/>
              </a:solidFill>
            </a:endParaRP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sz="2000" b="0">
                <a:solidFill>
                  <a:srgbClr val="000000"/>
                </a:solidFill>
              </a:rPr>
              <a:t>Determine the Z-parameters of the following circuit.</a:t>
            </a: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03188"/>
            <a:ext cx="8686800" cy="1314450"/>
          </a:xfrm>
        </p:spPr>
        <p:txBody>
          <a:bodyPr/>
          <a:lstStyle/>
          <a:p>
            <a:endParaRPr lang="en-US" sz="4000"/>
          </a:p>
        </p:txBody>
      </p:sp>
      <p:graphicFrame>
        <p:nvGraphicFramePr>
          <p:cNvPr id="18438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7002463" y="3262313"/>
          <a:ext cx="27813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2120900" imgH="508000" progId="Equation.3">
                  <p:embed/>
                </p:oleObj>
              </mc:Choice>
              <mc:Fallback>
                <p:oleObj name="Equation" r:id="rId4" imgW="21209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463" y="3262313"/>
                        <a:ext cx="2781300" cy="666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7002463" y="4214814"/>
          <a:ext cx="27813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2070100" imgH="508000" progId="Equation.3">
                  <p:embed/>
                </p:oleObj>
              </mc:Choice>
              <mc:Fallback>
                <p:oleObj name="Equation" r:id="rId6" imgW="20701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463" y="4214814"/>
                        <a:ext cx="2781300" cy="682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Rectangle 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00" b="0">
              <a:solidFill>
                <a:srgbClr val="000000"/>
              </a:solidFill>
            </a:endParaRPr>
          </a:p>
        </p:txBody>
      </p:sp>
      <p:sp>
        <p:nvSpPr>
          <p:cNvPr id="18441" name="Rectangle 4"/>
          <p:cNvSpPr>
            <a:spLocks noChangeArrowheads="1"/>
          </p:cNvSpPr>
          <p:nvPr/>
        </p:nvSpPr>
        <p:spPr bwMode="auto">
          <a:xfrm>
            <a:off x="1524001" y="29812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00" b="0">
              <a:solidFill>
                <a:srgbClr val="000000"/>
              </a:solidFill>
            </a:endParaRPr>
          </a:p>
        </p:txBody>
      </p:sp>
      <p:sp>
        <p:nvSpPr>
          <p:cNvPr id="18442" name="Rectangle 5"/>
          <p:cNvSpPr>
            <a:spLocks noChangeArrowheads="1"/>
          </p:cNvSpPr>
          <p:nvPr/>
        </p:nvSpPr>
        <p:spPr bwMode="auto">
          <a:xfrm>
            <a:off x="1524001" y="29146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00" b="0">
              <a:solidFill>
                <a:srgbClr val="000000"/>
              </a:solidFill>
            </a:endParaRPr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1524001" y="28479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00" b="0">
              <a:solidFill>
                <a:srgbClr val="000000"/>
              </a:solidFill>
            </a:endParaRPr>
          </a:p>
        </p:txBody>
      </p:sp>
      <p:sp>
        <p:nvSpPr>
          <p:cNvPr id="18444" name="Rectangle 10"/>
          <p:cNvSpPr>
            <a:spLocks noChangeArrowheads="1"/>
          </p:cNvSpPr>
          <p:nvPr/>
        </p:nvSpPr>
        <p:spPr bwMode="auto">
          <a:xfrm>
            <a:off x="1524001" y="29050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00" b="0">
              <a:solidFill>
                <a:srgbClr val="000000"/>
              </a:solidFill>
            </a:endParaRPr>
          </a:p>
        </p:txBody>
      </p:sp>
      <p:grpSp>
        <p:nvGrpSpPr>
          <p:cNvPr id="18445" name="Group 48"/>
          <p:cNvGrpSpPr>
            <a:grpSpLocks/>
          </p:cNvGrpSpPr>
          <p:nvPr/>
        </p:nvGrpSpPr>
        <p:grpSpPr bwMode="auto">
          <a:xfrm>
            <a:off x="1828801" y="5715000"/>
            <a:ext cx="2995613" cy="914400"/>
            <a:chOff x="192" y="3600"/>
            <a:chExt cx="1887" cy="576"/>
          </a:xfrm>
        </p:grpSpPr>
        <p:sp>
          <p:nvSpPr>
            <p:cNvPr id="432156" name="Text Box 28"/>
            <p:cNvSpPr txBox="1">
              <a:spLocks noChangeArrowheads="1"/>
            </p:cNvSpPr>
            <p:nvPr/>
          </p:nvSpPr>
          <p:spPr bwMode="auto">
            <a:xfrm>
              <a:off x="192" y="3751"/>
              <a:ext cx="76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u="sng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Answer</a:t>
              </a: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:</a:t>
              </a:r>
            </a:p>
          </p:txBody>
        </p:sp>
        <p:graphicFrame>
          <p:nvGraphicFramePr>
            <p:cNvPr id="18450" name="Object 5"/>
            <p:cNvGraphicFramePr>
              <a:graphicFrameLocks noChangeAspect="1"/>
            </p:cNvGraphicFramePr>
            <p:nvPr/>
          </p:nvGraphicFramePr>
          <p:xfrm>
            <a:off x="864" y="3600"/>
            <a:ext cx="1215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Equation" r:id="rId8" imgW="965200" imgH="457200" progId="Equation.3">
                    <p:embed/>
                  </p:oleObj>
                </mc:Choice>
                <mc:Fallback>
                  <p:oleObj name="Equation" r:id="rId8" imgW="9652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600"/>
                          <a:ext cx="1215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46" name="Group 54"/>
          <p:cNvGrpSpPr>
            <a:grpSpLocks/>
          </p:cNvGrpSpPr>
          <p:nvPr/>
        </p:nvGrpSpPr>
        <p:grpSpPr bwMode="auto">
          <a:xfrm>
            <a:off x="7523164" y="5029200"/>
            <a:ext cx="1925637" cy="1517650"/>
            <a:chOff x="3779" y="3168"/>
            <a:chExt cx="1213" cy="956"/>
          </a:xfrm>
        </p:grpSpPr>
        <p:graphicFrame>
          <p:nvGraphicFramePr>
            <p:cNvPr id="18447" name="Object 4"/>
            <p:cNvGraphicFramePr>
              <a:graphicFrameLocks noChangeAspect="1"/>
            </p:cNvGraphicFramePr>
            <p:nvPr/>
          </p:nvGraphicFramePr>
          <p:xfrm>
            <a:off x="3779" y="3555"/>
            <a:ext cx="1213" cy="5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Equation" r:id="rId10" imgW="1028254" imgH="482391" progId="Equation.3">
                    <p:embed/>
                  </p:oleObj>
                </mc:Choice>
                <mc:Fallback>
                  <p:oleObj name="Equation" r:id="rId10" imgW="1028254" imgH="4823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" y="3555"/>
                          <a:ext cx="1213" cy="569"/>
                        </a:xfrm>
                        <a:prstGeom prst="rect">
                          <a:avLst/>
                        </a:prstGeom>
                        <a:solidFill>
                          <a:srgbClr val="00FF00"/>
                        </a:solid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8" name="AutoShape 52"/>
            <p:cNvSpPr>
              <a:spLocks noChangeArrowheads="1"/>
            </p:cNvSpPr>
            <p:nvPr/>
          </p:nvSpPr>
          <p:spPr bwMode="auto">
            <a:xfrm>
              <a:off x="4320" y="3168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2000" b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6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1155</Words>
  <Application>Microsoft Office PowerPoint</Application>
  <PresentationFormat>Widescreen</PresentationFormat>
  <Paragraphs>191</Paragraphs>
  <Slides>27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Century Gothic</vt:lpstr>
      <vt:lpstr>Symbol</vt:lpstr>
      <vt:lpstr>Wingdings 3</vt:lpstr>
      <vt:lpstr>Ion</vt:lpstr>
      <vt:lpstr>Default Design</vt:lpstr>
      <vt:lpstr>1_Default Design</vt:lpstr>
      <vt:lpstr>MathType 6.0 Equation</vt:lpstr>
      <vt:lpstr>Microsoft Equation 3.0</vt:lpstr>
      <vt:lpstr>Two Port Network</vt:lpstr>
      <vt:lpstr>Overview</vt:lpstr>
      <vt:lpstr>PowerPoint Presentation</vt:lpstr>
      <vt:lpstr>Parameters</vt:lpstr>
      <vt:lpstr>Impedance Parameters</vt:lpstr>
      <vt:lpstr>PowerPoint Presentation</vt:lpstr>
      <vt:lpstr>PowerPoint Presentation</vt:lpstr>
      <vt:lpstr>Impedance Network II</vt:lpstr>
      <vt:lpstr>PowerPoint Presentation</vt:lpstr>
      <vt:lpstr>Open Circuit Parameters</vt:lpstr>
      <vt:lpstr>z Parameters</vt:lpstr>
      <vt:lpstr>Admittance Parameters</vt:lpstr>
      <vt:lpstr>y Parameters.</vt:lpstr>
      <vt:lpstr>Short Circuit Parameters</vt:lpstr>
      <vt:lpstr>Equivalent Circuit</vt:lpstr>
      <vt:lpstr>Hybrid Parameters</vt:lpstr>
      <vt:lpstr>Hybrid Parameters II</vt:lpstr>
      <vt:lpstr>Values</vt:lpstr>
      <vt:lpstr>h Parameters</vt:lpstr>
      <vt:lpstr>g Parameters</vt:lpstr>
      <vt:lpstr>g Parameters II</vt:lpstr>
      <vt:lpstr>g Parameters</vt:lpstr>
      <vt:lpstr>Transmission Parameters</vt:lpstr>
      <vt:lpstr>Transmission Parameters II</vt:lpstr>
      <vt:lpstr>Transmission Parameters III</vt:lpstr>
      <vt:lpstr>Inverse Transmission Parameters</vt:lpstr>
      <vt:lpstr>t Parameters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Port Network</dc:title>
  <dc:creator>Lenovo</dc:creator>
  <cp:lastModifiedBy>Lenovo</cp:lastModifiedBy>
  <cp:revision>1</cp:revision>
  <dcterms:created xsi:type="dcterms:W3CDTF">2023-02-15T09:39:27Z</dcterms:created>
  <dcterms:modified xsi:type="dcterms:W3CDTF">2023-02-15T09:46:02Z</dcterms:modified>
</cp:coreProperties>
</file>