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notesMasterIdLst>
    <p:notesMasterId r:id="rId27"/>
  </p:notesMasterIdLst>
  <p:handoutMasterIdLst>
    <p:handoutMasterId r:id="rId28"/>
  </p:handoutMasterIdLst>
  <p:sldIdLst>
    <p:sldId id="794" r:id="rId2"/>
    <p:sldId id="789" r:id="rId3"/>
    <p:sldId id="790" r:id="rId4"/>
    <p:sldId id="791" r:id="rId5"/>
    <p:sldId id="795" r:id="rId6"/>
    <p:sldId id="758" r:id="rId7"/>
    <p:sldId id="796" r:id="rId8"/>
    <p:sldId id="797" r:id="rId9"/>
    <p:sldId id="798" r:id="rId10"/>
    <p:sldId id="799" r:id="rId11"/>
    <p:sldId id="800" r:id="rId12"/>
    <p:sldId id="801" r:id="rId13"/>
    <p:sldId id="802" r:id="rId14"/>
    <p:sldId id="803" r:id="rId15"/>
    <p:sldId id="804" r:id="rId16"/>
    <p:sldId id="805" r:id="rId17"/>
    <p:sldId id="759" r:id="rId18"/>
    <p:sldId id="760" r:id="rId19"/>
    <p:sldId id="806" r:id="rId20"/>
    <p:sldId id="807" r:id="rId21"/>
    <p:sldId id="808" r:id="rId22"/>
    <p:sldId id="747" r:id="rId23"/>
    <p:sldId id="761" r:id="rId24"/>
    <p:sldId id="762" r:id="rId25"/>
    <p:sldId id="767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CC00"/>
    <a:srgbClr val="996633"/>
    <a:srgbClr val="6666FF"/>
    <a:srgbClr val="3366FF"/>
    <a:srgbClr val="CCFF99"/>
    <a:srgbClr val="99FF33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inimized">
    <p:restoredLeft sz="5490" autoAdjust="0"/>
    <p:restoredTop sz="94624" autoAdjust="0"/>
  </p:normalViewPr>
  <p:slideViewPr>
    <p:cSldViewPr>
      <p:cViewPr>
        <p:scale>
          <a:sx n="33" d="100"/>
          <a:sy n="33" d="100"/>
        </p:scale>
        <p:origin x="-2850" y="-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0099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0100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1.#</a:t>
            </a:r>
          </a:p>
        </p:txBody>
      </p:sp>
      <p:sp>
        <p:nvSpPr>
          <p:cNvPr id="900101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4B48EFFB-12F1-4163-B00F-97A7BC0FA0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8595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8597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78598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1.#</a:t>
            </a:r>
          </a:p>
        </p:txBody>
      </p:sp>
      <p:sp>
        <p:nvSpPr>
          <p:cNvPr id="878599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8406D15B-BFD5-486E-9515-2CA27046B8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</a:rPr>
              <a:t>1.#</a:t>
            </a: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</a:rPr>
              <a:t>1.#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</a:rPr>
              <a:t>1.#</a:t>
            </a: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</a:rPr>
              <a:t>1.#</a:t>
            </a: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</a:rPr>
              <a:t>1.#</a:t>
            </a: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</a:rPr>
              <a:t>1.#</a:t>
            </a: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</a:rPr>
              <a:t>1.#</a:t>
            </a: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FD8A48-8F9B-4AAC-A2D5-C0F8D670992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AEF1-1BD8-4790-8CDE-AAB55665147C}" type="datetimeFigureOut">
              <a:rPr lang="en-US" smtClean="0"/>
              <a:t>11/18/2021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1.</a:t>
            </a:r>
            <a:fld id="{A9556F47-B123-4835-AD47-AD807B5B54A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AEF1-1BD8-4790-8CDE-AAB55665147C}" type="datetimeFigureOut">
              <a:rPr lang="en-US" smtClean="0"/>
              <a:t>11/18/2021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1.</a:t>
            </a:r>
            <a:fld id="{BACDF4DA-BEB3-428E-911D-EB1B01259B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AEF1-1BD8-4790-8CDE-AAB55665147C}" type="datetimeFigureOut">
              <a:rPr lang="en-US" smtClean="0"/>
              <a:t>11/18/2021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1.</a:t>
            </a:r>
            <a:fld id="{DF1C0771-38E4-4978-8FEC-71669B40F55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AEF1-1BD8-4790-8CDE-AAB55665147C}" type="datetimeFigureOut">
              <a:rPr lang="en-US" smtClean="0"/>
              <a:t>11/18/2021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1.</a:t>
            </a:r>
            <a:fld id="{BA78540E-5EB7-45C4-9817-5941058211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AEF1-1BD8-4790-8CDE-AAB55665147C}" type="datetimeFigureOut">
              <a:rPr lang="en-US" smtClean="0"/>
              <a:t>11/18/2021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1.</a:t>
            </a:r>
            <a:fld id="{2D284211-68E9-45C2-A5E1-0E86AD42444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AEF1-1BD8-4790-8CDE-AAB55665147C}" type="datetimeFigureOut">
              <a:rPr lang="en-US" smtClean="0"/>
              <a:t>11/18/2021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1.</a:t>
            </a:r>
            <a:fld id="{F9DBC922-DD40-4A09-BC0E-4EFC21D1194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AEF1-1BD8-4790-8CDE-AAB55665147C}" type="datetimeFigureOut">
              <a:rPr lang="en-US" smtClean="0"/>
              <a:t>11/18/2021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1.</a:t>
            </a:r>
            <a:fld id="{9BEFB855-17B2-466B-B1E0-577B880371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AEF1-1BD8-4790-8CDE-AAB55665147C}" type="datetimeFigureOut">
              <a:rPr lang="en-US" smtClean="0"/>
              <a:t>11/18/2021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1.</a:t>
            </a:r>
            <a:fld id="{8952FE9C-8710-4DC2-9CD5-3E7F5A2A5E2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AEF1-1BD8-4790-8CDE-AAB55665147C}" type="datetimeFigureOut">
              <a:rPr lang="en-US" smtClean="0"/>
              <a:t>11/18/2021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1.</a:t>
            </a:r>
            <a:fld id="{32D33903-4477-45C4-9195-E8B930EF1E0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AEF1-1BD8-4790-8CDE-AAB55665147C}" type="datetimeFigureOut">
              <a:rPr lang="en-US" smtClean="0"/>
              <a:t>11/18/2021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1.</a:t>
            </a:r>
            <a:fld id="{DF2357C3-1791-4A8D-A93A-6B39D63637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BAEF1-1BD8-4790-8CDE-AAB55665147C}" type="datetimeFigureOut">
              <a:rPr lang="en-US" smtClean="0"/>
              <a:t>11/18/2021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1.</a:t>
            </a:r>
            <a:fld id="{69170D4A-CBB7-4CF7-96AE-3470083300C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1.</a:t>
            </a:r>
            <a:fld id="{CDC3C4B0-8D72-4675-AC6F-F382CF89C3B6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pic>
        <p:nvPicPr>
          <p:cNvPr id="35843" name="Picture 2" descr="C:\Users\Dell\Desktop\20200822_102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513" y="-33338"/>
            <a:ext cx="8562975" cy="69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1.</a:t>
            </a:r>
            <a:fld id="{D0F619C2-60BD-426B-8191-A6AEDF5DBCEB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pic>
        <p:nvPicPr>
          <p:cNvPr id="45059" name="Picture 2" descr="C:\Users\Dell\Desktop\20200822_1033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-185738"/>
            <a:ext cx="8601075" cy="7229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1.</a:t>
            </a:r>
            <a:fld id="{BB38101F-0797-4847-8D06-61449BA61691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pic>
        <p:nvPicPr>
          <p:cNvPr id="46083" name="Picture 2" descr="C:\Users\Dell\Desktop\20200822_1033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38" y="-57150"/>
            <a:ext cx="8696325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1.</a:t>
            </a:r>
            <a:fld id="{88EBB334-6E40-478B-A280-5A64D3024A2C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pic>
        <p:nvPicPr>
          <p:cNvPr id="47107" name="Picture 2" descr="C:\Users\Dell\Desktop\20200822_1048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-300038"/>
            <a:ext cx="8858250" cy="745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1.</a:t>
            </a:r>
            <a:fld id="{656834CD-202F-4786-A170-C20B160A0AF1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pic>
        <p:nvPicPr>
          <p:cNvPr id="48131" name="Picture 2" descr="C:\Users\Dell\Desktop\20200822_1048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-128588"/>
            <a:ext cx="8601075" cy="711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1.</a:t>
            </a:r>
            <a:fld id="{EE054F5B-CA93-4C2A-B276-02A9CEA28D5D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pic>
        <p:nvPicPr>
          <p:cNvPr id="49155" name="Picture 2" descr="C:\Users\Dell\Desktop\20200822_1049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25" y="-128588"/>
            <a:ext cx="8591550" cy="711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1.</a:t>
            </a:r>
            <a:fld id="{B730A0D7-A778-43FB-88CB-0CD153E7DC84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pic>
        <p:nvPicPr>
          <p:cNvPr id="50179" name="Picture 2" descr="C:\Users\Dell\Desktop\20200822_1049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5" y="-95250"/>
            <a:ext cx="8667750" cy="704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1.</a:t>
            </a:r>
            <a:fld id="{0490D7A5-741D-4F0A-ACDE-5FB62767BF94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pic>
        <p:nvPicPr>
          <p:cNvPr id="51203" name="Picture 2" descr="C:\Users\Dell\Desktop\20200822_1049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" y="-266700"/>
            <a:ext cx="870585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1.</a:t>
            </a:r>
            <a:fld id="{F486EB0D-AAFF-4132-9E7F-3DA2CF352FBF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52227" name="Line 2"/>
          <p:cNvSpPr>
            <a:spLocks noChangeShapeType="1"/>
          </p:cNvSpPr>
          <p:nvPr/>
        </p:nvSpPr>
        <p:spPr bwMode="auto">
          <a:xfrm>
            <a:off x="152400" y="1524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52228" name="Line 3"/>
          <p:cNvSpPr>
            <a:spLocks noChangeShapeType="1"/>
          </p:cNvSpPr>
          <p:nvPr/>
        </p:nvSpPr>
        <p:spPr bwMode="auto">
          <a:xfrm>
            <a:off x="152400" y="990600"/>
            <a:ext cx="87630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716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chemeClr val="folHlink"/>
                </a:solidFill>
                <a:latin typeface="Times New Roman" pitchFamily="18" charset="0"/>
              </a:rPr>
              <a:t>Figure 1.11  </a:t>
            </a:r>
            <a:r>
              <a:rPr lang="en-US" altLang="en-US" sz="2000" i="1">
                <a:latin typeface="Times New Roman" pitchFamily="18" charset="0"/>
              </a:rPr>
              <a:t>WANs: a switched WAN and a point-to-point WAN</a:t>
            </a:r>
          </a:p>
        </p:txBody>
      </p:sp>
      <p:sp>
        <p:nvSpPr>
          <p:cNvPr id="52230" name="Line 5"/>
          <p:cNvSpPr>
            <a:spLocks noChangeShapeType="1"/>
          </p:cNvSpPr>
          <p:nvPr/>
        </p:nvSpPr>
        <p:spPr bwMode="auto">
          <a:xfrm>
            <a:off x="152400" y="62484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5223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7600" y="1116013"/>
            <a:ext cx="7112000" cy="505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1.</a:t>
            </a:r>
            <a:fld id="{58053BF0-08C9-4F20-9DC4-FD173C1CEE69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53251" name="Line 2"/>
          <p:cNvSpPr>
            <a:spLocks noChangeShapeType="1"/>
          </p:cNvSpPr>
          <p:nvPr/>
        </p:nvSpPr>
        <p:spPr bwMode="auto">
          <a:xfrm>
            <a:off x="152400" y="1524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53252" name="Line 3"/>
          <p:cNvSpPr>
            <a:spLocks noChangeShapeType="1"/>
          </p:cNvSpPr>
          <p:nvPr/>
        </p:nvSpPr>
        <p:spPr bwMode="auto">
          <a:xfrm>
            <a:off x="152400" y="838200"/>
            <a:ext cx="87630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304800" y="228600"/>
            <a:ext cx="819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chemeClr val="folHlink"/>
                </a:solidFill>
                <a:latin typeface="Times New Roman" pitchFamily="18" charset="0"/>
              </a:rPr>
              <a:t>Figure 1.12  </a:t>
            </a:r>
            <a:r>
              <a:rPr lang="en-US" altLang="en-US" sz="2000" i="1">
                <a:latin typeface="Times New Roman" pitchFamily="18" charset="0"/>
              </a:rPr>
              <a:t>A heterogeneous network made of four WANs and two LANs</a:t>
            </a:r>
          </a:p>
        </p:txBody>
      </p:sp>
      <p:sp>
        <p:nvSpPr>
          <p:cNvPr id="53254" name="Line 5"/>
          <p:cNvSpPr>
            <a:spLocks noChangeShapeType="1"/>
          </p:cNvSpPr>
          <p:nvPr/>
        </p:nvSpPr>
        <p:spPr bwMode="auto">
          <a:xfrm>
            <a:off x="152400" y="62484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5325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4038" y="990600"/>
            <a:ext cx="5740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1.</a:t>
            </a:r>
            <a:fld id="{6BAB22DC-0923-433A-8795-FABB20E21B85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pic>
        <p:nvPicPr>
          <p:cNvPr id="54275" name="Picture 2" descr="C:\Users\Dell\Desktop\20200822_1049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-28575"/>
            <a:ext cx="86106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1.</a:t>
            </a:r>
            <a:fld id="{4384E8A1-B846-4B0F-92D4-52B108D92C19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pic>
        <p:nvPicPr>
          <p:cNvPr id="36867" name="Picture 2" descr="C:\Users\Dell\Desktop\20200822_1029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" y="-190500"/>
            <a:ext cx="878205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1.</a:t>
            </a:r>
            <a:fld id="{2724170C-FC3B-4EF3-8400-07FB03C7E600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  <p:pic>
        <p:nvPicPr>
          <p:cNvPr id="55299" name="Picture 2" descr="C:\Users\Dell\Desktop\20200822_105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" y="-190500"/>
            <a:ext cx="851535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1.</a:t>
            </a:r>
            <a:fld id="{0A35CC1A-DCFB-411B-A70A-EF576B57F80D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pic>
        <p:nvPicPr>
          <p:cNvPr id="56323" name="Picture 2" descr="C:\Users\Dell\Desktop\20200822_1050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763"/>
            <a:ext cx="89154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1.</a:t>
            </a:r>
            <a:fld id="{15C723CF-5F8A-4024-9529-4328F7AB91DC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  <p:sp>
        <p:nvSpPr>
          <p:cNvPr id="859142" name="Rectangle 6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  <a:cs typeface="+mn-cs"/>
            </a:endParaRPr>
          </a:p>
        </p:txBody>
      </p:sp>
      <p:sp>
        <p:nvSpPr>
          <p:cNvPr id="859139" name="Text Box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4113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  <a:cs typeface="+mn-cs"/>
              </a:rPr>
              <a:t>1-3   THE INTERNET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8229600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859143" name="Rectangle 7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6200" y="1219200"/>
            <a:ext cx="86868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cs typeface="+mn-cs"/>
              </a:rPr>
              <a:t>The </a:t>
            </a:r>
            <a:r>
              <a:rPr lang="en-US" sz="2800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cs typeface="+mn-cs"/>
              </a:rPr>
              <a:t>Internet</a:t>
            </a: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cs typeface="+mn-cs"/>
              </a:rPr>
              <a:t> has revolutionized many aspects of our daily lives. It has affected the way we do business as well as the way we spend our leisure time. The Internet is a communication system that has brought a wealth of information to our fingertips and organized it for our use.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1.</a:t>
            </a:r>
            <a:fld id="{622097B8-53F4-4CB0-977C-D5DA7A926E06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  <p:sp>
        <p:nvSpPr>
          <p:cNvPr id="58371" name="Line 2"/>
          <p:cNvSpPr>
            <a:spLocks noChangeShapeType="1"/>
          </p:cNvSpPr>
          <p:nvPr/>
        </p:nvSpPr>
        <p:spPr bwMode="auto">
          <a:xfrm>
            <a:off x="152400" y="762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58372" name="Line 3"/>
          <p:cNvSpPr>
            <a:spLocks noChangeShapeType="1"/>
          </p:cNvSpPr>
          <p:nvPr/>
        </p:nvSpPr>
        <p:spPr bwMode="auto">
          <a:xfrm>
            <a:off x="152400" y="914400"/>
            <a:ext cx="87630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58373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6113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chemeClr val="folHlink"/>
                </a:solidFill>
                <a:latin typeface="Times New Roman" pitchFamily="18" charset="0"/>
              </a:rPr>
              <a:t>Figure 1.13  </a:t>
            </a:r>
            <a:r>
              <a:rPr lang="en-US" altLang="en-US" sz="2000" i="1">
                <a:latin typeface="Times New Roman" pitchFamily="18" charset="0"/>
              </a:rPr>
              <a:t>Hierarchical organization of the Internet</a:t>
            </a:r>
          </a:p>
        </p:txBody>
      </p:sp>
      <p:sp>
        <p:nvSpPr>
          <p:cNvPr id="58374" name="Line 5"/>
          <p:cNvSpPr>
            <a:spLocks noChangeShapeType="1"/>
          </p:cNvSpPr>
          <p:nvPr/>
        </p:nvSpPr>
        <p:spPr bwMode="auto">
          <a:xfrm>
            <a:off x="152400" y="62484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5837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8463" y="1095375"/>
            <a:ext cx="5494337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1.</a:t>
            </a:r>
            <a:fld id="{EBB7C384-4A84-42A1-96B8-7EBDAB95EED0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  <p:sp>
        <p:nvSpPr>
          <p:cNvPr id="877570" name="Rectangle 2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  <a:cs typeface="+mn-cs"/>
            </a:endParaRPr>
          </a:p>
        </p:txBody>
      </p:sp>
      <p:sp>
        <p:nvSpPr>
          <p:cNvPr id="877571" name="Text Box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35829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  <a:cs typeface="+mn-cs"/>
              </a:rPr>
              <a:t>1-4   PROTOCOLS</a:t>
            </a:r>
          </a:p>
        </p:txBody>
      </p:sp>
      <p:sp>
        <p:nvSpPr>
          <p:cNvPr id="59397" name="Text Box 4"/>
          <p:cNvSpPr txBox="1">
            <a:spLocks noChangeArrowheads="1"/>
          </p:cNvSpPr>
          <p:nvPr/>
        </p:nvSpPr>
        <p:spPr bwMode="auto">
          <a:xfrm>
            <a:off x="8229600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877573" name="Rectangl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228600" y="1082675"/>
            <a:ext cx="86868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cs typeface="+mn-cs"/>
              </a:rPr>
              <a:t>A protocol is synonymous with rule. It consists of a set of rules that govern data communications. It determines what is communicated, how it is communicated and when it is communicated. The key elements of a protocol are syntax, semantics and timing</a:t>
            </a:r>
          </a:p>
        </p:txBody>
      </p:sp>
      <p:sp>
        <p:nvSpPr>
          <p:cNvPr id="59399" name="Rectangle 6"/>
          <p:cNvSpPr>
            <a:spLocks noChangeArrowheads="1"/>
          </p:cNvSpPr>
          <p:nvPr/>
        </p:nvSpPr>
        <p:spPr bwMode="auto">
          <a:xfrm>
            <a:off x="228600" y="4495800"/>
            <a:ext cx="7467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SzPct val="117000"/>
              <a:buFont typeface="Wingdings" pitchFamily="2" charset="2"/>
              <a:buChar char="§"/>
            </a:pPr>
            <a:r>
              <a:rPr lang="fr-FR" altLang="en-US" sz="2400">
                <a:solidFill>
                  <a:srgbClr val="0033CC"/>
                </a:solidFill>
                <a:latin typeface="Times New Roman" pitchFamily="18" charset="0"/>
              </a:rPr>
              <a:t> Syntax</a:t>
            </a:r>
          </a:p>
          <a:p>
            <a:pPr eaLnBrk="0" hangingPunct="0">
              <a:buSzPct val="117000"/>
              <a:buFont typeface="Wingdings" pitchFamily="2" charset="2"/>
              <a:buChar char="§"/>
            </a:pPr>
            <a:r>
              <a:rPr lang="fr-FR" altLang="en-US" sz="2400">
                <a:solidFill>
                  <a:srgbClr val="0033CC"/>
                </a:solidFill>
                <a:latin typeface="Times New Roman" pitchFamily="18" charset="0"/>
              </a:rPr>
              <a:t> Semantics</a:t>
            </a:r>
          </a:p>
          <a:p>
            <a:pPr eaLnBrk="0" hangingPunct="0">
              <a:buSzPct val="117000"/>
              <a:buFont typeface="Wingdings" pitchFamily="2" charset="2"/>
              <a:buChar char="§"/>
            </a:pPr>
            <a:r>
              <a:rPr lang="fr-FR" altLang="en-US" sz="2400">
                <a:solidFill>
                  <a:srgbClr val="0033CC"/>
                </a:solidFill>
                <a:latin typeface="Times New Roman" pitchFamily="18" charset="0"/>
              </a:rPr>
              <a:t> Timing</a:t>
            </a:r>
          </a:p>
        </p:txBody>
      </p:sp>
      <p:sp>
        <p:nvSpPr>
          <p:cNvPr id="877575" name="Text Box 7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239713" y="3962400"/>
            <a:ext cx="1217612" cy="523875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800" i="1" u="sng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cs typeface="+mn-cs"/>
              </a:rPr>
              <a:t>Topics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4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457200" y="1371600"/>
            <a:ext cx="77724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 b="1" smtClean="0">
                <a:solidFill>
                  <a:schemeClr val="folHlink"/>
                </a:solidFill>
                <a:latin typeface="Times New Roman" pitchFamily="18" charset="0"/>
              </a:rPr>
              <a:t>Syntax</a:t>
            </a:r>
          </a:p>
          <a:p>
            <a:pPr lvl="1" eaLnBrk="1" hangingPunct="1"/>
            <a:r>
              <a:rPr lang="en-US" altLang="en-US" sz="2000" b="1" smtClean="0">
                <a:solidFill>
                  <a:schemeClr val="folHlink"/>
                </a:solidFill>
                <a:latin typeface="Times New Roman" pitchFamily="18" charset="0"/>
              </a:rPr>
              <a:t>Structure or format of the data</a:t>
            </a:r>
          </a:p>
          <a:p>
            <a:pPr lvl="1" eaLnBrk="1" hangingPunct="1"/>
            <a:r>
              <a:rPr lang="en-US" altLang="en-US" sz="2000" b="1" smtClean="0">
                <a:solidFill>
                  <a:schemeClr val="folHlink"/>
                </a:solidFill>
                <a:latin typeface="Times New Roman" pitchFamily="18" charset="0"/>
              </a:rPr>
              <a:t>Indicates how to read the bits - field delineation</a:t>
            </a:r>
          </a:p>
          <a:p>
            <a:pPr eaLnBrk="1" hangingPunct="1"/>
            <a:r>
              <a:rPr lang="en-US" altLang="en-US" sz="2400" b="1" smtClean="0">
                <a:solidFill>
                  <a:schemeClr val="folHlink"/>
                </a:solidFill>
                <a:latin typeface="Times New Roman" pitchFamily="18" charset="0"/>
              </a:rPr>
              <a:t>Semantics</a:t>
            </a:r>
          </a:p>
          <a:p>
            <a:pPr lvl="1" eaLnBrk="1" hangingPunct="1"/>
            <a:r>
              <a:rPr lang="en-US" altLang="en-US" sz="2000" b="1" smtClean="0">
                <a:solidFill>
                  <a:schemeClr val="folHlink"/>
                </a:solidFill>
                <a:latin typeface="Times New Roman" pitchFamily="18" charset="0"/>
              </a:rPr>
              <a:t>Interprets the meaning of the bits</a:t>
            </a:r>
          </a:p>
          <a:p>
            <a:pPr lvl="1" eaLnBrk="1" hangingPunct="1"/>
            <a:r>
              <a:rPr lang="en-US" altLang="en-US" sz="2000" b="1" smtClean="0">
                <a:solidFill>
                  <a:schemeClr val="folHlink"/>
                </a:solidFill>
                <a:latin typeface="Times New Roman" pitchFamily="18" charset="0"/>
              </a:rPr>
              <a:t>Knows which fields define what action</a:t>
            </a:r>
          </a:p>
          <a:p>
            <a:pPr eaLnBrk="1" hangingPunct="1"/>
            <a:r>
              <a:rPr lang="en-US" altLang="en-US" sz="2400" b="1" smtClean="0">
                <a:solidFill>
                  <a:schemeClr val="folHlink"/>
                </a:solidFill>
                <a:latin typeface="Times New Roman" pitchFamily="18" charset="0"/>
              </a:rPr>
              <a:t>Timing</a:t>
            </a:r>
          </a:p>
          <a:p>
            <a:pPr lvl="1" eaLnBrk="1" hangingPunct="1"/>
            <a:r>
              <a:rPr lang="en-US" altLang="en-US" sz="2000" b="1" smtClean="0">
                <a:solidFill>
                  <a:schemeClr val="folHlink"/>
                </a:solidFill>
                <a:latin typeface="Times New Roman" pitchFamily="18" charset="0"/>
              </a:rPr>
              <a:t>When data should be sent and what</a:t>
            </a:r>
          </a:p>
          <a:p>
            <a:pPr lvl="1" eaLnBrk="1" hangingPunct="1"/>
            <a:r>
              <a:rPr lang="en-US" altLang="en-US" sz="2000" b="1" smtClean="0">
                <a:solidFill>
                  <a:schemeClr val="folHlink"/>
                </a:solidFill>
                <a:latin typeface="Times New Roman" pitchFamily="18" charset="0"/>
              </a:rPr>
              <a:t>Speed at which data should be sent or speed at which it is being received.</a:t>
            </a:r>
          </a:p>
        </p:txBody>
      </p:sp>
      <p:sp>
        <p:nvSpPr>
          <p:cNvPr id="604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1.</a:t>
            </a:r>
            <a:fld id="{6A504A7B-EE5B-44DA-BA6B-A0D6A922AD0D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  <p:sp>
        <p:nvSpPr>
          <p:cNvPr id="60419" name="Line 2"/>
          <p:cNvSpPr>
            <a:spLocks noChangeShapeType="1"/>
          </p:cNvSpPr>
          <p:nvPr/>
        </p:nvSpPr>
        <p:spPr bwMode="auto">
          <a:xfrm>
            <a:off x="152400" y="2286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0420" name="Line 3"/>
          <p:cNvSpPr>
            <a:spLocks noChangeShapeType="1"/>
          </p:cNvSpPr>
          <p:nvPr/>
        </p:nvSpPr>
        <p:spPr bwMode="auto">
          <a:xfrm>
            <a:off x="152400" y="1066800"/>
            <a:ext cx="87630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0421" name="Text Box 4"/>
          <p:cNvSpPr txBox="1">
            <a:spLocks noChangeArrowheads="1"/>
          </p:cNvSpPr>
          <p:nvPr/>
        </p:nvSpPr>
        <p:spPr bwMode="auto">
          <a:xfrm>
            <a:off x="304800" y="361950"/>
            <a:ext cx="4235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imes New Roman" pitchFamily="18" charset="0"/>
              </a:rPr>
              <a:t>Elements of a Protocol</a:t>
            </a:r>
            <a:endParaRPr lang="en-US" altLang="en-US" sz="2000" i="1">
              <a:latin typeface="Times New Roman" pitchFamily="18" charset="0"/>
            </a:endParaRPr>
          </a:p>
        </p:txBody>
      </p:sp>
      <p:sp>
        <p:nvSpPr>
          <p:cNvPr id="60422" name="Line 5"/>
          <p:cNvSpPr>
            <a:spLocks noChangeShapeType="1"/>
          </p:cNvSpPr>
          <p:nvPr/>
        </p:nvSpPr>
        <p:spPr bwMode="auto">
          <a:xfrm>
            <a:off x="152400" y="62484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0423" name="Text Box 6"/>
          <p:cNvSpPr txBox="1">
            <a:spLocks noChangeArrowheads="1"/>
          </p:cNvSpPr>
          <p:nvPr/>
        </p:nvSpPr>
        <p:spPr bwMode="auto">
          <a:xfrm>
            <a:off x="457200" y="1524000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1.</a:t>
            </a:r>
            <a:fld id="{50162CF0-C079-42AF-8670-C1C33252D242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pic>
        <p:nvPicPr>
          <p:cNvPr id="37891" name="Picture 2" descr="C:\Users\Dell\Desktop\20200822_1029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-152400"/>
            <a:ext cx="855345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1.</a:t>
            </a:r>
            <a:fld id="{AD4B1679-E74F-455D-A2AA-A5A78175E3DB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pic>
        <p:nvPicPr>
          <p:cNvPr id="38915" name="Picture 3" descr="C:\Users\Dell\Desktop\20200822_103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5" y="-52388"/>
            <a:ext cx="8439150" cy="696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1.</a:t>
            </a:r>
            <a:fld id="{7441BB55-8693-4C75-9243-996AAFB387F5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pic>
        <p:nvPicPr>
          <p:cNvPr id="39939" name="Picture 2" descr="C:\Users\Dell\Desktop\20200822_103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-128588"/>
            <a:ext cx="8610600" cy="711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1.</a:t>
            </a:r>
            <a:fld id="{5A2ADD81-A020-4A4A-8068-2DB19E23482A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40963" name="Line 2"/>
          <p:cNvSpPr>
            <a:spLocks noChangeShapeType="1"/>
          </p:cNvSpPr>
          <p:nvPr/>
        </p:nvSpPr>
        <p:spPr bwMode="auto">
          <a:xfrm>
            <a:off x="152400" y="1524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0964" name="Line 3"/>
          <p:cNvSpPr>
            <a:spLocks noChangeShapeType="1"/>
          </p:cNvSpPr>
          <p:nvPr/>
        </p:nvSpPr>
        <p:spPr bwMode="auto">
          <a:xfrm>
            <a:off x="152400" y="990600"/>
            <a:ext cx="87630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829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chemeClr val="folHlink"/>
                </a:solidFill>
                <a:latin typeface="Times New Roman" pitchFamily="18" charset="0"/>
              </a:rPr>
              <a:t>Figure 1.10  </a:t>
            </a:r>
            <a:r>
              <a:rPr lang="en-US" altLang="en-US" sz="2000" i="1">
                <a:latin typeface="Times New Roman" pitchFamily="18" charset="0"/>
              </a:rPr>
              <a:t>An isolated LAN connecting 12 computers to a hub in a closet</a:t>
            </a:r>
          </a:p>
        </p:txBody>
      </p:sp>
      <p:sp>
        <p:nvSpPr>
          <p:cNvPr id="40966" name="Line 5"/>
          <p:cNvSpPr>
            <a:spLocks noChangeShapeType="1"/>
          </p:cNvSpPr>
          <p:nvPr/>
        </p:nvSpPr>
        <p:spPr bwMode="auto">
          <a:xfrm>
            <a:off x="152400" y="62484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4096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9838" y="1622425"/>
            <a:ext cx="6151562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1.</a:t>
            </a:r>
            <a:fld id="{46F9048A-7753-4F7A-86C3-8F85E5FE0581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pic>
        <p:nvPicPr>
          <p:cNvPr id="41987" name="Picture 2" descr="C:\Users\Dell\Desktop\20200822_103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-171450"/>
            <a:ext cx="8153400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1.</a:t>
            </a:r>
            <a:fld id="{7AD041DA-0F12-44DA-A366-05B2728D9311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pic>
        <p:nvPicPr>
          <p:cNvPr id="43011" name="Picture 2" descr="C:\Users\Dell\Desktop\20200822_1031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-123825"/>
            <a:ext cx="8553450" cy="710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1.</a:t>
            </a:r>
            <a:fld id="{FEC1A6F6-34E8-4F59-B200-A797B80D5933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pic>
        <p:nvPicPr>
          <p:cNvPr id="44035" name="Picture 2" descr="C:\Users\Dell\Desktop\20200822_1032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" y="85725"/>
            <a:ext cx="84201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252</Words>
  <Application>Microsoft Office PowerPoint</Application>
  <PresentationFormat>On-screen Show (4:3)</PresentationFormat>
  <Paragraphs>54</Paragraphs>
  <Slides>25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UC, Irvine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Magda El Zarki</dc:creator>
  <cp:lastModifiedBy>Admin</cp:lastModifiedBy>
  <cp:revision>17</cp:revision>
  <dcterms:created xsi:type="dcterms:W3CDTF">2007-10-02T04:28:17Z</dcterms:created>
  <dcterms:modified xsi:type="dcterms:W3CDTF">2021-11-18T06:19:54Z</dcterms:modified>
</cp:coreProperties>
</file>