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0B1C-B0EC-4FB7-B5A1-9FB877A69072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E91A5-47E4-4EF3-AD3B-8228C13F13E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7354-B287-49E9-BB09-DCCDA9D3BDCF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8E01-0337-482B-AC95-2B93FA04A48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9220E21E-ECE7-479A-B768-9CE28FC09E8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65250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cs typeface="+mn-cs"/>
            </a:endParaRPr>
          </a:p>
        </p:txBody>
      </p:sp>
      <p:sp>
        <p:nvSpPr>
          <p:cNvPr id="565251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28600" y="195263"/>
            <a:ext cx="625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+mn-cs"/>
              </a:rPr>
              <a:t>1-1   DATA COMMUNICATIONS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565253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6200" y="990600"/>
            <a:ext cx="8610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The term </a:t>
            </a:r>
            <a:r>
              <a:rPr 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telecommunication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 means communication at a distance. The word </a:t>
            </a:r>
            <a:r>
              <a:rPr 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data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 refers to information presented in whatever form is agreed upon by the parties creating and using the data. </a:t>
            </a:r>
            <a:r>
              <a:rPr 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Data communications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 are the exchange of data between two devices via some form of transmission medium such as a wire cable.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CB337359-19FC-4B24-AD2D-82851169291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pic>
        <p:nvPicPr>
          <p:cNvPr id="13315" name="Picture 2" descr="C:\Users\Dell\Desktop\20200819_130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95250"/>
            <a:ext cx="91821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0C181840-2010-4AC9-B51B-784D1945D188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pic>
        <p:nvPicPr>
          <p:cNvPr id="14339" name="Picture 2" descr="C:\Users\Dell\Desktop\20200819_130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-66675"/>
            <a:ext cx="922020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68B5371B-30A4-4657-AF70-2DA2CBD547BD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15363" name="Picture 2" descr="C:\Users\Dell\Desktop\20200819_130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435D4F45-79DB-4C55-8F3A-DF2B513AF172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16387" name="Picture 2" descr="C:\Users\Dell\Desktop\20200819_130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109538"/>
            <a:ext cx="9153526" cy="70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05D3BF8A-4B94-4E41-810E-FF36C5861AB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584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1.6  </a:t>
            </a:r>
            <a:r>
              <a:rPr lang="en-US" altLang="en-US" sz="2000" i="1">
                <a:latin typeface="Times New Roman" pitchFamily="18" charset="0"/>
              </a:rPr>
              <a:t>A star topology connecting four stations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881188"/>
            <a:ext cx="59055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361A67C5-044F-49BC-9570-1765C43588C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18435" name="Picture 2" descr="C:\Users\Dell\Desktop\20200819_130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57150"/>
            <a:ext cx="9153526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AE5ABAC2-6162-4FED-A9E5-EB71AD754C8F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pic>
        <p:nvPicPr>
          <p:cNvPr id="19459" name="Picture 2" descr="C:\Users\Dell\Desktop\20200819_130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190500"/>
            <a:ext cx="93345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088DB9DD-9055-4F10-A9CE-20E806B10395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pic>
        <p:nvPicPr>
          <p:cNvPr id="20483" name="Picture 2" descr="C:\Users\Dell\Desktop\20200819_130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-23813"/>
            <a:ext cx="9077325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B2DFF25F-8431-49A9-AE79-7B3D34C200BC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pic>
        <p:nvPicPr>
          <p:cNvPr id="21507" name="Picture 2" descr="C:\Users\Dell\Desktop\20200819_130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-38100"/>
            <a:ext cx="90011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9721E9AB-90CC-44D4-A6E5-549955DB3BE7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152400" y="228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89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1.7  </a:t>
            </a:r>
            <a:r>
              <a:rPr lang="en-US" altLang="en-US" sz="2000" i="1">
                <a:latin typeface="Times New Roman" pitchFamily="18" charset="0"/>
              </a:rPr>
              <a:t>A bus topology connecting three stations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2362200"/>
            <a:ext cx="7888287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C59DCED4-68A6-4A73-94BC-06C122353AD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1.1  </a:t>
            </a:r>
            <a:r>
              <a:rPr lang="en-US" altLang="en-US" sz="2000" i="1">
                <a:latin typeface="Times New Roman" pitchFamily="18" charset="0"/>
              </a:rPr>
              <a:t>Components of a data communication system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8" y="2593975"/>
            <a:ext cx="70659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ADD61201-A8A0-4A65-8E0D-7C4813C0CF98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pic>
        <p:nvPicPr>
          <p:cNvPr id="23555" name="Picture 2" descr="C:\Users\Dell\Desktop\20200819_130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28575"/>
            <a:ext cx="89630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41A8ACA0-A7BD-448F-BED3-2E6A1FCDB33D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pic>
        <p:nvPicPr>
          <p:cNvPr id="24579" name="Picture 2" descr="C:\Users\Dell\Desktop\20200819_130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D74D81D1-22F0-40DB-8A64-795A22F7D6BF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pic>
        <p:nvPicPr>
          <p:cNvPr id="25603" name="Picture 3" descr="C:\Users\Dell\Desktop\20200819_130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252413"/>
            <a:ext cx="91249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1BDC7B49-18CA-47C9-BDBB-5BA940FC9A03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152400" y="228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72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1.8  </a:t>
            </a:r>
            <a:r>
              <a:rPr lang="en-US" altLang="en-US" sz="2000" i="1">
                <a:latin typeface="Times New Roman" pitchFamily="18" charset="0"/>
              </a:rPr>
              <a:t>A ring topology connecting six stations</a:t>
            </a: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922463"/>
            <a:ext cx="85931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BCA8303A-52FB-407F-96A1-DDA1AD3F86AC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pic>
        <p:nvPicPr>
          <p:cNvPr id="27651" name="Picture 2" descr="C:\Users\Dell\Desktop\20200819_130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4300"/>
            <a:ext cx="90011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0E1C1BAD-F3BE-40C1-A8C3-2D4994965EC7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pic>
        <p:nvPicPr>
          <p:cNvPr id="28675" name="Picture 2" descr="C:\Users\Dell\Desktop\20200819_130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4288"/>
            <a:ext cx="91059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F8AC4B32-504F-4AB9-9319-5F2E7A98CA92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pic>
        <p:nvPicPr>
          <p:cNvPr id="29699" name="Picture 2" descr="C:\Users\Dell\Desktop\20200819_130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488" y="42863"/>
            <a:ext cx="9324976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8D6AED3F-80DC-41F1-876F-6FBA11DAA830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pic>
        <p:nvPicPr>
          <p:cNvPr id="30723" name="Picture 2" descr="C:\Users\Dell\Desktop\20200819_130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-4763"/>
            <a:ext cx="936307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9AC04650-DC43-488C-97F3-DB3E6CB5A3C4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pic>
        <p:nvPicPr>
          <p:cNvPr id="31747" name="Picture 2" descr="C:\Users\Dell\Desktop\20200819_130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5715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F11E2A1C-DBB0-4664-83D1-E7B4B2498DB7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pic>
        <p:nvPicPr>
          <p:cNvPr id="32771" name="Picture 2" descr="C:\Users\Dell\Desktop\20200819_130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57150"/>
            <a:ext cx="89820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2786EEA2-6DD5-47B6-861F-15B43DA5670F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680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1.2  </a:t>
            </a:r>
            <a:r>
              <a:rPr lang="en-US" altLang="en-US" sz="2000" i="1">
                <a:latin typeface="Times New Roman" pitchFamily="18" charset="0"/>
              </a:rPr>
              <a:t>Data flow (simplex, half-duplex, and full-duplex)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71575"/>
            <a:ext cx="64897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34761B35-FB4B-4C91-8158-26534D716B24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pic>
        <p:nvPicPr>
          <p:cNvPr id="33795" name="Picture 2" descr="C:\Users\Dell\Desktop\20200819_130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-100013"/>
            <a:ext cx="9248776" cy="7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88616A24-0CD5-4606-89A4-231F4607B304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pic>
        <p:nvPicPr>
          <p:cNvPr id="34819" name="Picture 2" descr="C:\Users\Dell\Desktop\20200819_131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04775"/>
            <a:ext cx="90773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096DA979-97F4-4B47-A467-5C4BB798FFE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858114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cs typeface="+mn-cs"/>
            </a:endParaRPr>
          </a:p>
        </p:txBody>
      </p:sp>
      <p:sp>
        <p:nvSpPr>
          <p:cNvPr id="85811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3424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+mn-cs"/>
              </a:rPr>
              <a:t>1-2   NETWORKS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858118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8610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A </a:t>
            </a:r>
            <a:r>
              <a:rPr 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network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 is a set of devices (often referred to as </a:t>
            </a:r>
            <a:r>
              <a:rPr 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nodes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) connected by communication </a:t>
            </a:r>
            <a:r>
              <a:rPr 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links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. A node can be a computer, printer, or any other device capable of sending and/or receiving data generated by other nodes on the network. A link can be a cable, air, optical fiber, or any medium which can transport a signal carrying information.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04800" y="48768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17000"/>
              <a:buFont typeface="Wingdings" pitchFamily="2" charset="2"/>
              <a:buChar char="§"/>
            </a:pPr>
            <a:r>
              <a:rPr lang="fr-FR" altLang="en-US" sz="2400">
                <a:solidFill>
                  <a:srgbClr val="0033CC"/>
                </a:solidFill>
                <a:latin typeface="Times New Roman" pitchFamily="18" charset="0"/>
              </a:rPr>
              <a:t> Network Criteria</a:t>
            </a:r>
          </a:p>
          <a:p>
            <a:pPr eaLnBrk="0" hangingPunct="0">
              <a:buSzPct val="117000"/>
              <a:buFont typeface="Wingdings" pitchFamily="2" charset="2"/>
              <a:buChar char="§"/>
            </a:pP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</a:rPr>
              <a:t> Physical Structures</a:t>
            </a:r>
          </a:p>
          <a:p>
            <a:pPr eaLnBrk="0" hangingPunct="0">
              <a:buSzPct val="117000"/>
              <a:buFont typeface="Wingdings" pitchFamily="2" charset="2"/>
              <a:buChar char="§"/>
            </a:pP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</a:rPr>
              <a:t> Categories of Networks</a:t>
            </a:r>
          </a:p>
        </p:txBody>
      </p:sp>
      <p:sp>
        <p:nvSpPr>
          <p:cNvPr id="858120" name="Text 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1128713" cy="523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Topics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 smtClean="0">
                <a:solidFill>
                  <a:schemeClr val="folHlink"/>
                </a:solidFill>
                <a:latin typeface="Times New Roman" pitchFamily="18" charset="0"/>
              </a:rPr>
              <a:t>Performance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Depends on Network Elements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Measured in terms of Delay and Throughput</a:t>
            </a:r>
          </a:p>
          <a:p>
            <a:pPr eaLnBrk="1" hangingPunct="1"/>
            <a:r>
              <a:rPr lang="en-US" altLang="en-US" sz="2400" b="1" smtClean="0">
                <a:solidFill>
                  <a:schemeClr val="folHlink"/>
                </a:solidFill>
                <a:latin typeface="Times New Roman" pitchFamily="18" charset="0"/>
              </a:rPr>
              <a:t>Reliability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Failure rate of network components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Measured in terms of availability/robustness</a:t>
            </a:r>
          </a:p>
          <a:p>
            <a:pPr eaLnBrk="1" hangingPunct="1"/>
            <a:r>
              <a:rPr lang="en-US" altLang="en-US" sz="2400" b="1" smtClean="0">
                <a:solidFill>
                  <a:schemeClr val="folHlink"/>
                </a:solidFill>
                <a:latin typeface="Times New Roman" pitchFamily="18" charset="0"/>
              </a:rPr>
              <a:t>Security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Data protection against corruption/loss of data due to:</a:t>
            </a:r>
          </a:p>
          <a:p>
            <a:pPr lvl="3" eaLnBrk="1" hangingPunct="1"/>
            <a:r>
              <a:rPr lang="en-US" altLang="en-US" sz="1600" b="1" smtClean="0">
                <a:solidFill>
                  <a:schemeClr val="folHlink"/>
                </a:solidFill>
                <a:latin typeface="Times New Roman" pitchFamily="18" charset="0"/>
              </a:rPr>
              <a:t>Errors</a:t>
            </a:r>
          </a:p>
          <a:p>
            <a:pPr lvl="3" eaLnBrk="1" hangingPunct="1"/>
            <a:r>
              <a:rPr lang="en-US" altLang="en-US" sz="1600" b="1" smtClean="0">
                <a:solidFill>
                  <a:schemeClr val="folHlink"/>
                </a:solidFill>
                <a:latin typeface="Times New Roman" pitchFamily="18" charset="0"/>
              </a:rPr>
              <a:t>Malicious users</a:t>
            </a: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711C6B93-B459-40E4-BD34-200D54450C13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152400" y="228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04800" y="361950"/>
            <a:ext cx="3197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imes New Roman" pitchFamily="18" charset="0"/>
              </a:rPr>
              <a:t>Network Criteria</a:t>
            </a:r>
            <a:endParaRPr lang="en-US" altLang="en-US" sz="2000" i="1">
              <a:latin typeface="Times New Roman" pitchFamily="18" charset="0"/>
            </a:endParaRP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 smtClean="0">
                <a:solidFill>
                  <a:schemeClr val="folHlink"/>
                </a:solidFill>
                <a:latin typeface="Times New Roman" pitchFamily="18" charset="0"/>
              </a:rPr>
              <a:t>Type of Connection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Point to Point - single transmitter and receiver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Multipoint - multiple recipients of single transmission</a:t>
            </a:r>
          </a:p>
          <a:p>
            <a:pPr eaLnBrk="1" hangingPunct="1"/>
            <a:r>
              <a:rPr lang="en-US" altLang="en-US" sz="2400" b="1" smtClean="0">
                <a:solidFill>
                  <a:schemeClr val="folHlink"/>
                </a:solidFill>
                <a:latin typeface="Times New Roman" pitchFamily="18" charset="0"/>
              </a:rPr>
              <a:t>Physical Topology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Connection of devices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Type of transmission - unicast, mulitcast, broadcast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83D5AE5A-F5AE-47E4-B7A4-13F277B9F84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52400" y="228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361950"/>
            <a:ext cx="3694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imes New Roman" pitchFamily="18" charset="0"/>
              </a:rPr>
              <a:t>Physical Structures</a:t>
            </a:r>
            <a:endParaRPr lang="en-US" altLang="en-US" sz="2000" i="1">
              <a:latin typeface="Times New Roman" pitchFamily="18" charset="0"/>
            </a:endParaRP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FE587EAD-7914-4C7E-BBD2-6E5136EDA3E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52400" y="228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705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1.3  </a:t>
            </a:r>
            <a:r>
              <a:rPr lang="en-US" altLang="en-US" sz="2000" i="1">
                <a:latin typeface="Times New Roman" pitchFamily="18" charset="0"/>
              </a:rPr>
              <a:t>Types of connections: point-to-point and multipoint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1717675"/>
            <a:ext cx="6827837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E83133BE-0F0E-4D20-90C6-2416E1424A70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399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1.4  </a:t>
            </a:r>
            <a:r>
              <a:rPr lang="en-US" altLang="en-US" sz="2000" i="1">
                <a:latin typeface="Times New Roman" pitchFamily="18" charset="0"/>
              </a:rPr>
              <a:t>Categories of topology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2317750"/>
            <a:ext cx="638968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4E544332-9C6C-4369-AC9F-BEECB5307AAB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648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1.5  </a:t>
            </a:r>
            <a:r>
              <a:rPr lang="en-US" altLang="en-US" sz="2000" i="1">
                <a:latin typeface="Times New Roman" pitchFamily="18" charset="0"/>
              </a:rPr>
              <a:t>A fully connected mesh topology (five devices)</a:t>
            </a: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225" y="1652588"/>
            <a:ext cx="485457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334</Words>
  <Application>Microsoft Office PowerPoint</Application>
  <PresentationFormat>On-screen Show (4:3)</PresentationFormat>
  <Paragraphs>77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2021-11-18T06:11:10Z</dcterms:created>
  <dcterms:modified xsi:type="dcterms:W3CDTF">2021-11-18T06:16:46Z</dcterms:modified>
</cp:coreProperties>
</file>